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</p:sldMasterIdLst>
  <p:notesMasterIdLst>
    <p:notesMasterId r:id="rId5"/>
  </p:notesMasterIdLst>
  <p:handoutMasterIdLst>
    <p:handoutMasterId r:id="rId6"/>
  </p:handoutMasterIdLst>
  <p:sldIdLst>
    <p:sldId id="260" r:id="rId3"/>
    <p:sldId id="261" r:id="rId4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FC"/>
    <a:srgbClr val="6D46C7"/>
    <a:srgbClr val="A78FDD"/>
    <a:srgbClr val="D5C9EF"/>
    <a:srgbClr val="E9E2F6"/>
    <a:srgbClr val="D7CCF0"/>
    <a:srgbClr val="004D74"/>
    <a:srgbClr val="01456C"/>
    <a:srgbClr val="C0D71F"/>
    <a:srgbClr val="A1B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57" autoAdjust="0"/>
  </p:normalViewPr>
  <p:slideViewPr>
    <p:cSldViewPr snapToGrid="0" showGuides="1">
      <p:cViewPr>
        <p:scale>
          <a:sx n="50" d="100"/>
          <a:sy n="50" d="100"/>
        </p:scale>
        <p:origin x="2012" y="-16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19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anishi, Tetsurou" userId="099ed9e7-b1f6-446e-9190-55e7ba9af4d3" providerId="ADAL" clId="{4FDBA6C5-9604-4BBE-B6E7-E8632CA70AEB}"/>
    <pc:docChg chg="modSld">
      <pc:chgData name="Imanishi, Tetsurou" userId="099ed9e7-b1f6-446e-9190-55e7ba9af4d3" providerId="ADAL" clId="{4FDBA6C5-9604-4BBE-B6E7-E8632CA70AEB}" dt="2024-07-04T09:34:48.246" v="0" actId="207"/>
      <pc:docMkLst>
        <pc:docMk/>
      </pc:docMkLst>
      <pc:sldChg chg="modSp mod">
        <pc:chgData name="Imanishi, Tetsurou" userId="099ed9e7-b1f6-446e-9190-55e7ba9af4d3" providerId="ADAL" clId="{4FDBA6C5-9604-4BBE-B6E7-E8632CA70AEB}" dt="2024-07-04T09:34:48.246" v="0" actId="207"/>
        <pc:sldMkLst>
          <pc:docMk/>
          <pc:sldMk cId="3297192073" sldId="261"/>
        </pc:sldMkLst>
        <pc:spChg chg="mod">
          <ac:chgData name="Imanishi, Tetsurou" userId="099ed9e7-b1f6-446e-9190-55e7ba9af4d3" providerId="ADAL" clId="{4FDBA6C5-9604-4BBE-B6E7-E8632CA70AEB}" dt="2024-07-04T09:34:48.246" v="0" actId="207"/>
          <ac:spMkLst>
            <pc:docMk/>
            <pc:sldMk cId="3297192073" sldId="261"/>
            <ac:spMk id="4" creationId="{16B14F7D-B13B-E0B8-06D4-BE8836AC09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130F9E7-1E01-4F0B-9C37-59F18B86BE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A4A2C43-96B1-44AD-B066-12CEC243D2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0BEAD-B628-46A4-9C83-CD12D5FA96B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F72E1F-CB9A-4C89-B72A-E58B2DE212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C513B8-EC5D-40B0-AD3E-37CA2B9D89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AA4D-DDA8-46FA-BDDC-18C472560E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565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7F48-00F6-6C48-B36E-59ABCA353C0E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C018E-FDE7-6E41-AAD8-0ADF27C4B1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62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C018E-FDE7-6E41-AAD8-0ADF27C4B18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2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1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04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モニター画面に映る女性&#10;&#10;中程度の精度で自動的に生成された説明">
            <a:extLst>
              <a:ext uri="{FF2B5EF4-FFF2-40B4-BE49-F238E27FC236}">
                <a16:creationId xmlns:a16="http://schemas.microsoft.com/office/drawing/2014/main" id="{AD0733AD-552A-D86F-CCA2-235DCF788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3" r="39946" b="55102"/>
          <a:stretch/>
        </p:blipFill>
        <p:spPr>
          <a:xfrm>
            <a:off x="-1" y="0"/>
            <a:ext cx="7559675" cy="1462499"/>
          </a:xfrm>
          <a:prstGeom prst="rect">
            <a:avLst/>
          </a:prstGeom>
        </p:spPr>
      </p:pic>
      <p:pic>
        <p:nvPicPr>
          <p:cNvPr id="2" name="図 1" descr="モニター画面に映る女性&#10;&#10;中程度の精度で自動的に生成された説明">
            <a:extLst>
              <a:ext uri="{FF2B5EF4-FFF2-40B4-BE49-F238E27FC236}">
                <a16:creationId xmlns:a16="http://schemas.microsoft.com/office/drawing/2014/main" id="{774A075A-2DD0-3EA6-6C97-96BD3493E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9" r="39946" b="69734"/>
          <a:stretch/>
        </p:blipFill>
        <p:spPr>
          <a:xfrm>
            <a:off x="-1" y="1312877"/>
            <a:ext cx="7559675" cy="20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5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29D1D876-29B4-36E6-E448-0A933F4F7F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1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098-886-54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8112A0F-7B51-A420-3192-721C2E94764D}"/>
              </a:ext>
            </a:extLst>
          </p:cNvPr>
          <p:cNvSpPr txBox="1"/>
          <p:nvPr/>
        </p:nvSpPr>
        <p:spPr>
          <a:xfrm>
            <a:off x="317609" y="3566118"/>
            <a:ext cx="7047101" cy="17248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230"/>
              </a:lnSpc>
            </a:pP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endParaRPr lang="en-US" altLang="ja-JP" sz="250" kern="100" dirty="0">
              <a:solidFill>
                <a:srgbClr val="A78FDD"/>
              </a:solidFill>
              <a:latin typeface="+mn-ea"/>
              <a:cs typeface="Aharoni" panose="02010803020104030203" pitchFamily="2" charset="-79"/>
            </a:endParaRPr>
          </a:p>
          <a:p>
            <a:pPr>
              <a:lnSpc>
                <a:spcPts val="230"/>
              </a:lnSpc>
            </a:pP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</a:p>
          <a:p>
            <a:pPr>
              <a:lnSpc>
                <a:spcPts val="230"/>
              </a:lnSpc>
            </a:pP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endParaRPr lang="en-US" altLang="ja-JP" sz="250" kern="100" dirty="0">
              <a:solidFill>
                <a:srgbClr val="A78FDD"/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46E5D9-DF3D-B2C3-7C15-88ABEDE47448}"/>
              </a:ext>
            </a:extLst>
          </p:cNvPr>
          <p:cNvSpPr txBox="1"/>
          <p:nvPr/>
        </p:nvSpPr>
        <p:spPr>
          <a:xfrm>
            <a:off x="445900" y="475383"/>
            <a:ext cx="6551248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ja-JP" altLang="en-US" sz="3200" b="1" kern="100" baseline="500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ja-JP" sz="3200" b="1" kern="100" baseline="500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38</a:t>
            </a:r>
            <a:r>
              <a:rPr lang="ja-JP" altLang="en-US" sz="3200" b="1" kern="100" baseline="500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回 </a:t>
            </a:r>
            <a:r>
              <a:rPr lang="ja-JP" altLang="en-US" sz="40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沖縄乳癌研究会</a:t>
            </a:r>
            <a:endParaRPr lang="ja-JP" altLang="ja-JP" sz="2400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DFC825D-1A08-A315-7B8F-0BF1EA0B9871}"/>
              </a:ext>
            </a:extLst>
          </p:cNvPr>
          <p:cNvSpPr txBox="1"/>
          <p:nvPr/>
        </p:nvSpPr>
        <p:spPr>
          <a:xfrm>
            <a:off x="445900" y="4323761"/>
            <a:ext cx="4759896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ja-JP" sz="160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YYY</a:t>
            </a:r>
            <a:r>
              <a:rPr lang="ja-JP" altLang="en-US" sz="160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ホテル</a:t>
            </a:r>
            <a:r>
              <a:rPr lang="en-US" altLang="ja-JP" sz="160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 XXX</a:t>
            </a:r>
            <a:r>
              <a:rPr lang="ja-JP" altLang="en-US" sz="160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会議室</a:t>
            </a:r>
            <a:endParaRPr lang="ja-JP" altLang="ja-JP" sz="1600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09703C2-D23E-C179-B79A-5B250A33B88B}"/>
              </a:ext>
            </a:extLst>
          </p:cNvPr>
          <p:cNvSpPr txBox="1"/>
          <p:nvPr/>
        </p:nvSpPr>
        <p:spPr>
          <a:xfrm>
            <a:off x="2991043" y="3475777"/>
            <a:ext cx="157759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algn="ctr"/>
            <a:r>
              <a:rPr lang="ja-JP" altLang="en-US" sz="2000" b="1" kern="100" dirty="0">
                <a:solidFill>
                  <a:srgbClr val="6D46C7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プログラム</a:t>
            </a:r>
            <a:endParaRPr lang="ja-JP" altLang="ja-JP" sz="2000" kern="100" dirty="0">
              <a:solidFill>
                <a:srgbClr val="6D46C7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5E6165-7747-4C62-092A-38E51E42300F}"/>
              </a:ext>
            </a:extLst>
          </p:cNvPr>
          <p:cNvSpPr txBox="1"/>
          <p:nvPr/>
        </p:nvSpPr>
        <p:spPr>
          <a:xfrm>
            <a:off x="1" y="9732522"/>
            <a:ext cx="7541464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altLang="ja-JP" sz="1400" b="1" kern="100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ja-JP" altLang="en-US" sz="1400" b="1" kern="100" dirty="0">
                <a:latin typeface="+mn-ea"/>
                <a:cs typeface="Times New Roman" panose="02020603050405020304" pitchFamily="18" charset="0"/>
              </a:rPr>
              <a:t>共催</a:t>
            </a:r>
            <a:r>
              <a:rPr lang="en-US" altLang="ja-JP" sz="1400" b="1" kern="100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ja-JP" altLang="en-US" sz="1400" b="1" kern="100" dirty="0">
                <a:latin typeface="+mn-ea"/>
                <a:cs typeface="Times New Roman" panose="02020603050405020304" pitchFamily="18" charset="0"/>
              </a:rPr>
              <a:t>沖縄乳癌研究会・沖縄県病院薬剤師会・アストラゼネカ株式会社</a:t>
            </a:r>
            <a:endParaRPr lang="en-US" altLang="ja-JP" sz="1400" b="1" kern="100" dirty="0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US" altLang="ja-JP" sz="14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E545C4-067C-442E-D9CD-C6241E6C59DE}"/>
              </a:ext>
            </a:extLst>
          </p:cNvPr>
          <p:cNvSpPr txBox="1"/>
          <p:nvPr/>
        </p:nvSpPr>
        <p:spPr>
          <a:xfrm>
            <a:off x="445899" y="1221160"/>
            <a:ext cx="6820605" cy="17722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tabLst>
                <a:tab pos="806450" algn="l"/>
              </a:tabLst>
            </a:pPr>
            <a:r>
              <a:rPr lang="ja-JP" altLang="en-US" sz="1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日時：</a:t>
            </a:r>
            <a:r>
              <a:rPr lang="en-US" altLang="ja-JP" sz="20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	2024</a:t>
            </a:r>
            <a:r>
              <a:rPr lang="ja-JP" altLang="en-US" sz="20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年 </a:t>
            </a:r>
            <a:r>
              <a:rPr lang="en-US" altLang="ja-JP" sz="3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8</a:t>
            </a:r>
            <a:r>
              <a:rPr lang="ja-JP" altLang="en-US" sz="24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ja-JP" sz="3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30</a:t>
            </a:r>
            <a:r>
              <a:rPr lang="ja-JP" altLang="en-US" sz="24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日</a:t>
            </a:r>
            <a:r>
              <a:rPr lang="en-US" altLang="ja-JP" sz="24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en-US" sz="24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金</a:t>
            </a:r>
            <a:r>
              <a:rPr lang="en-US" altLang="ja-JP" sz="24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)</a:t>
            </a:r>
            <a:r>
              <a:rPr lang="ja-JP" altLang="en-US" sz="24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20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19:00~20:00</a:t>
            </a:r>
          </a:p>
          <a:p>
            <a:pPr>
              <a:lnSpc>
                <a:spcPts val="2000"/>
              </a:lnSpc>
              <a:tabLst>
                <a:tab pos="806450" algn="l"/>
              </a:tabLst>
            </a:pPr>
            <a:r>
              <a:rPr lang="ja-JP" altLang="en-US" sz="1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会場：</a:t>
            </a:r>
            <a:r>
              <a:rPr lang="en-US" altLang="ja-JP" sz="20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sz="1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ダブルツリー</a:t>
            </a:r>
            <a:r>
              <a:rPr lang="en-US" altLang="ja-JP" sz="1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by</a:t>
            </a:r>
            <a:r>
              <a:rPr lang="ja-JP" altLang="en-US" sz="1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ヒルトン那覇首里城　首里の間</a:t>
            </a:r>
            <a:endParaRPr lang="en-US" altLang="ja-JP" sz="1600" b="1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tabLst>
                <a:tab pos="806450" algn="l"/>
              </a:tabLst>
            </a:pPr>
            <a:r>
              <a:rPr lang="en-US" altLang="ja-JP" sz="105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sz="105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那覇市首里山川町</a:t>
            </a:r>
            <a:r>
              <a:rPr lang="en-US" altLang="ja-JP" sz="105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1-132-1   </a:t>
            </a:r>
            <a:r>
              <a:rPr lang="ja-JP" altLang="en-US" sz="105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sz="105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TEL</a:t>
            </a:r>
            <a:r>
              <a:rPr lang="ja-JP" altLang="en-US" sz="105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en-US" altLang="ja-JP" sz="105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098-886-5454</a:t>
            </a:r>
            <a:endParaRPr lang="en-US" altLang="ja-JP" sz="1050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tabLst>
                <a:tab pos="806450" algn="l"/>
              </a:tabLst>
            </a:pPr>
            <a:endParaRPr lang="en-US" altLang="ja-JP" sz="1000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tabLst>
                <a:tab pos="806450" algn="l"/>
              </a:tabLst>
            </a:pPr>
            <a:r>
              <a:rPr lang="en-US" altLang="ja-JP" sz="105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ja-JP" sz="1050" b="1" kern="100" dirty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en-US" sz="1200" b="1" kern="100" dirty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オンラインでの開催はございません。</a:t>
            </a:r>
            <a:endParaRPr lang="en-US" altLang="ja-JP" sz="1200" b="1" kern="100" dirty="0">
              <a:solidFill>
                <a:srgbClr val="FFFF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tabLst>
                <a:tab pos="806450" algn="l"/>
              </a:tabLst>
            </a:pPr>
            <a:endParaRPr lang="en-US" altLang="ja-JP" sz="800" b="1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tabLst>
                <a:tab pos="806450" algn="l"/>
              </a:tabLst>
            </a:pPr>
            <a:endParaRPr lang="en-US" altLang="ja-JP" sz="800" b="1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tabLst>
                <a:tab pos="806450" algn="l"/>
              </a:tabLst>
            </a:pPr>
            <a:r>
              <a:rPr lang="en-US" altLang="ja-JP" sz="8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	</a:t>
            </a:r>
            <a:endParaRPr lang="ja-JP" altLang="ja-JP" sz="800" b="1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5CA134A-567A-063C-DDEC-7E33EFC2B409}"/>
              </a:ext>
            </a:extLst>
          </p:cNvPr>
          <p:cNvSpPr txBox="1"/>
          <p:nvPr/>
        </p:nvSpPr>
        <p:spPr>
          <a:xfrm>
            <a:off x="1507333" y="4595641"/>
            <a:ext cx="6034132" cy="11387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tabLst>
                <a:tab pos="5291138" algn="r"/>
              </a:tabLst>
            </a:pPr>
            <a:r>
              <a:rPr lang="ja-JP" altLang="en-US" b="1" kern="100" dirty="0">
                <a:latin typeface="+mn-ea"/>
                <a:cs typeface="Times New Roman" panose="02020603050405020304" pitchFamily="18" charset="0"/>
              </a:rPr>
              <a:t>沖縄赤十字病院　乳腺外科</a:t>
            </a:r>
            <a:endParaRPr lang="en-US" altLang="ja-JP" b="1" kern="100" dirty="0">
              <a:latin typeface="+mn-ea"/>
              <a:cs typeface="Times New Roman" panose="02020603050405020304" pitchFamily="18" charset="0"/>
            </a:endParaRPr>
          </a:p>
          <a:p>
            <a:pPr>
              <a:tabLst>
                <a:tab pos="5291138" algn="r"/>
              </a:tabLst>
            </a:pPr>
            <a:endParaRPr lang="en-US" altLang="ja-JP" b="1" kern="100" dirty="0">
              <a:latin typeface="+mn-ea"/>
              <a:cs typeface="Times New Roman" panose="02020603050405020304" pitchFamily="18" charset="0"/>
            </a:endParaRPr>
          </a:p>
          <a:p>
            <a:pPr>
              <a:tabLst>
                <a:tab pos="5291138" algn="r"/>
              </a:tabLst>
            </a:pPr>
            <a:r>
              <a:rPr lang="ja-JP" altLang="en-US" b="1" kern="100" dirty="0">
                <a:latin typeface="+mn-ea"/>
                <a:cs typeface="Times New Roman" panose="02020603050405020304" pitchFamily="18" charset="0"/>
              </a:rPr>
              <a:t>　　　　　　　　　</a:t>
            </a:r>
            <a:r>
              <a:rPr lang="en-US" altLang="ja-JP" b="1" kern="100" dirty="0">
                <a:latin typeface="+mn-ea"/>
                <a:cs typeface="Times New Roman" panose="02020603050405020304" pitchFamily="18" charset="0"/>
              </a:rPr>
              <a:t>	</a:t>
            </a:r>
            <a:r>
              <a:rPr lang="ja-JP" altLang="en-US" b="1" kern="100" dirty="0">
                <a:latin typeface="+mn-ea"/>
                <a:cs typeface="Times New Roman" panose="02020603050405020304" pitchFamily="18" charset="0"/>
              </a:rPr>
              <a:t>　　　　　</a:t>
            </a:r>
            <a:r>
              <a:rPr lang="ja-JP" altLang="en-US" sz="3200" b="1" kern="100" dirty="0">
                <a:latin typeface="+mn-ea"/>
                <a:cs typeface="Times New Roman" panose="02020603050405020304" pitchFamily="18" charset="0"/>
              </a:rPr>
              <a:t>時澤  博美</a:t>
            </a:r>
            <a:r>
              <a:rPr lang="ja-JP" altLang="en-US" b="1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b="1" kern="100" dirty="0">
                <a:latin typeface="+mn-ea"/>
                <a:cs typeface="Times New Roman" panose="02020603050405020304" pitchFamily="18" charset="0"/>
              </a:rPr>
              <a:t>先生</a:t>
            </a:r>
            <a:endParaRPr lang="ja-JP" altLang="ja-JP" sz="3200" b="1" kern="1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BEE16157-ABDF-6E87-95B4-F25BD8D144E5}"/>
              </a:ext>
            </a:extLst>
          </p:cNvPr>
          <p:cNvGrpSpPr/>
          <p:nvPr/>
        </p:nvGrpSpPr>
        <p:grpSpPr>
          <a:xfrm>
            <a:off x="767449" y="4575240"/>
            <a:ext cx="649792" cy="342900"/>
            <a:chOff x="985817" y="6300441"/>
            <a:chExt cx="649792" cy="342900"/>
          </a:xfrm>
        </p:grpSpPr>
        <p:pic>
          <p:nvPicPr>
            <p:cNvPr id="45" name="図 44" descr="パソコンの画面&#10;&#10;自動的に生成された説明">
              <a:extLst>
                <a:ext uri="{FF2B5EF4-FFF2-40B4-BE49-F238E27FC236}">
                  <a16:creationId xmlns:a16="http://schemas.microsoft.com/office/drawing/2014/main" id="{EA5614F2-43D5-559E-94B9-FEF2F98E1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17" y="6300441"/>
              <a:ext cx="609600" cy="342900"/>
            </a:xfrm>
            <a:prstGeom prst="rect">
              <a:avLst/>
            </a:prstGeom>
          </p:spPr>
        </p:pic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3F363B0B-834C-96CA-5132-E311394FA705}"/>
                </a:ext>
              </a:extLst>
            </p:cNvPr>
            <p:cNvSpPr txBox="1"/>
            <p:nvPr/>
          </p:nvSpPr>
          <p:spPr>
            <a:xfrm>
              <a:off x="1026009" y="6333075"/>
              <a:ext cx="609600" cy="30777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ja-JP" altLang="en-US" sz="1400" kern="100" dirty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座長</a:t>
              </a:r>
              <a:endParaRPr lang="ja-JP" altLang="ja-JP" sz="140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B03BED9-8EB2-0617-3C19-36F6EFF66D1C}"/>
              </a:ext>
            </a:extLst>
          </p:cNvPr>
          <p:cNvSpPr txBox="1"/>
          <p:nvPr/>
        </p:nvSpPr>
        <p:spPr>
          <a:xfrm>
            <a:off x="445901" y="4117387"/>
            <a:ext cx="30085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lIns="0" rtlCol="0">
            <a:spAutoFit/>
          </a:bodyPr>
          <a:lstStyle/>
          <a:p>
            <a:r>
              <a:rPr lang="ja-JP" altLang="en-US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講演　　</a:t>
            </a:r>
            <a:r>
              <a:rPr lang="en-US" altLang="ja-JP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	19:00~20:00</a:t>
            </a:r>
            <a:endParaRPr lang="ja-JP" altLang="ja-JP" sz="1600" kern="1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09BE6B1-16BB-7646-2FFF-6EA8D40FC9E4}"/>
              </a:ext>
            </a:extLst>
          </p:cNvPr>
          <p:cNvSpPr txBox="1"/>
          <p:nvPr/>
        </p:nvSpPr>
        <p:spPr>
          <a:xfrm>
            <a:off x="1158175" y="6145338"/>
            <a:ext cx="6196780" cy="11387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>
              <a:tabLst>
                <a:tab pos="5291138" algn="r"/>
              </a:tabLst>
            </a:pPr>
            <a:r>
              <a:rPr lang="ja-JP" altLang="en-US" sz="2000" b="1" kern="100" dirty="0">
                <a:latin typeface="+mn-ea"/>
                <a:cs typeface="Times New Roman" panose="02020603050405020304" pitchFamily="18" charset="0"/>
              </a:rPr>
              <a:t>福島県立医科医科大学　腫瘍内科学講座　主任教授</a:t>
            </a:r>
            <a:endParaRPr lang="en-US" altLang="ja-JP" sz="2000" b="1" kern="100" dirty="0">
              <a:latin typeface="+mn-ea"/>
              <a:cs typeface="Times New Roman" panose="02020603050405020304" pitchFamily="18" charset="0"/>
            </a:endParaRPr>
          </a:p>
          <a:p>
            <a:pPr algn="r">
              <a:tabLst>
                <a:tab pos="5291138" algn="r"/>
              </a:tabLst>
            </a:pPr>
            <a:endParaRPr lang="en-US" altLang="ja-JP" sz="1600" b="1" kern="100" dirty="0">
              <a:latin typeface="+mn-ea"/>
              <a:cs typeface="Times New Roman" panose="02020603050405020304" pitchFamily="18" charset="0"/>
            </a:endParaRPr>
          </a:p>
          <a:p>
            <a:pPr algn="r">
              <a:tabLst>
                <a:tab pos="5291138" algn="r"/>
              </a:tabLst>
            </a:pPr>
            <a:r>
              <a:rPr lang="ja-JP" altLang="en-US" sz="3200" b="1" kern="100" dirty="0">
                <a:latin typeface="+mn-ea"/>
                <a:cs typeface="Times New Roman" panose="02020603050405020304" pitchFamily="18" charset="0"/>
              </a:rPr>
              <a:t>佐治  重衡</a:t>
            </a:r>
            <a:r>
              <a:rPr lang="ja-JP" altLang="en-US" sz="1600" b="1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600" b="1" kern="100" dirty="0">
                <a:latin typeface="+mn-ea"/>
                <a:cs typeface="Times New Roman" panose="02020603050405020304" pitchFamily="18" charset="0"/>
              </a:rPr>
              <a:t>先生</a:t>
            </a:r>
            <a:r>
              <a:rPr lang="en-US" altLang="ja-JP" sz="1600" b="1" kern="100" dirty="0">
                <a:latin typeface="+mn-ea"/>
                <a:cs typeface="Times New Roman" panose="02020603050405020304" pitchFamily="18" charset="0"/>
              </a:rPr>
              <a:t> </a:t>
            </a:r>
            <a:endParaRPr lang="ja-JP" altLang="ja-JP" sz="2800" b="1" kern="100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798B9EE2-EEB4-9691-70EB-7BAE37075D33}"/>
              </a:ext>
            </a:extLst>
          </p:cNvPr>
          <p:cNvGrpSpPr/>
          <p:nvPr/>
        </p:nvGrpSpPr>
        <p:grpSpPr>
          <a:xfrm>
            <a:off x="713103" y="6124937"/>
            <a:ext cx="649792" cy="342900"/>
            <a:chOff x="985817" y="6300441"/>
            <a:chExt cx="649792" cy="342900"/>
          </a:xfrm>
        </p:grpSpPr>
        <p:pic>
          <p:nvPicPr>
            <p:cNvPr id="54" name="図 53" descr="パソコンの画面&#10;&#10;自動的に生成された説明">
              <a:extLst>
                <a:ext uri="{FF2B5EF4-FFF2-40B4-BE49-F238E27FC236}">
                  <a16:creationId xmlns:a16="http://schemas.microsoft.com/office/drawing/2014/main" id="{AF9FE5DF-F857-FE70-EA25-29290AA14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17" y="6300441"/>
              <a:ext cx="609600" cy="342900"/>
            </a:xfrm>
            <a:prstGeom prst="rect">
              <a:avLst/>
            </a:prstGeom>
          </p:spPr>
        </p:pic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CBCDC9D7-5BDC-E5D1-B40F-C238FE882E43}"/>
                </a:ext>
              </a:extLst>
            </p:cNvPr>
            <p:cNvSpPr txBox="1"/>
            <p:nvPr/>
          </p:nvSpPr>
          <p:spPr>
            <a:xfrm>
              <a:off x="1026009" y="6333075"/>
              <a:ext cx="609600" cy="30777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ja-JP" altLang="en-US" sz="1400" kern="100" dirty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演者</a:t>
              </a:r>
              <a:endParaRPr lang="ja-JP" altLang="ja-JP" sz="1400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746C04B-065C-3830-4B0D-79578446CCEA}"/>
              </a:ext>
            </a:extLst>
          </p:cNvPr>
          <p:cNvSpPr txBox="1"/>
          <p:nvPr/>
        </p:nvSpPr>
        <p:spPr>
          <a:xfrm>
            <a:off x="485654" y="7696971"/>
            <a:ext cx="7047101" cy="9848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ja-JP" sz="2900" b="1" kern="100" dirty="0">
                <a:latin typeface="+mn-ea"/>
                <a:cs typeface="Times New Roman" panose="02020603050405020304" pitchFamily="18" charset="0"/>
              </a:rPr>
              <a:t>『</a:t>
            </a:r>
            <a:r>
              <a:rPr lang="en-US" altLang="ja-JP" sz="2900" b="1" dirty="0">
                <a:effectLst/>
                <a:latin typeface="+mn-ea"/>
                <a:cs typeface="ＭＳ Ｐゴシック" panose="020B0600070205080204" pitchFamily="50" charset="-128"/>
              </a:rPr>
              <a:t>HR</a:t>
            </a:r>
            <a:r>
              <a:rPr lang="ja-JP" altLang="ja-JP" sz="2900" b="1" dirty="0">
                <a:effectLst/>
                <a:latin typeface="+mn-ea"/>
                <a:cs typeface="ＭＳ Ｐゴシック" panose="020B0600070205080204" pitchFamily="50" charset="-128"/>
              </a:rPr>
              <a:t>陽性</a:t>
            </a:r>
            <a:r>
              <a:rPr lang="en-US" altLang="ja-JP" sz="2900" b="1" dirty="0">
                <a:effectLst/>
                <a:latin typeface="+mn-ea"/>
                <a:cs typeface="ＭＳ Ｐゴシック" panose="020B0600070205080204" pitchFamily="50" charset="-128"/>
              </a:rPr>
              <a:t>HER2</a:t>
            </a:r>
            <a:r>
              <a:rPr lang="ja-JP" altLang="ja-JP" sz="2900" b="1" dirty="0">
                <a:effectLst/>
                <a:latin typeface="+mn-ea"/>
                <a:cs typeface="ＭＳ Ｐゴシック" panose="020B0600070205080204" pitchFamily="50" charset="-128"/>
              </a:rPr>
              <a:t>陰性進行再発乳癌</a:t>
            </a:r>
            <a:endParaRPr lang="en-US" altLang="ja-JP" sz="2900" b="1" dirty="0">
              <a:effectLst/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900" b="1" dirty="0">
                <a:latin typeface="+mn-ea"/>
                <a:cs typeface="ＭＳ Ｐゴシック" panose="020B0600070205080204" pitchFamily="50" charset="-128"/>
              </a:rPr>
              <a:t>　　　　　　　　  　</a:t>
            </a:r>
            <a:r>
              <a:rPr lang="ja-JP" altLang="ja-JP" sz="2900" b="1" dirty="0">
                <a:effectLst/>
                <a:latin typeface="+mn-ea"/>
                <a:cs typeface="ＭＳ Ｐゴシック" panose="020B0600070205080204" pitchFamily="50" charset="-128"/>
              </a:rPr>
              <a:t>における治療戦略</a:t>
            </a:r>
            <a:r>
              <a:rPr lang="en-US" altLang="ja-JP" sz="2900" b="1" kern="100" dirty="0">
                <a:latin typeface="+mn-ea"/>
                <a:cs typeface="Times New Roman" panose="02020603050405020304" pitchFamily="18" charset="0"/>
              </a:rPr>
              <a:t>』</a:t>
            </a:r>
            <a:endParaRPr lang="ja-JP" altLang="ja-JP" sz="29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A77F010-E5CA-CAA0-7BF9-20FA312CC54B}"/>
              </a:ext>
            </a:extLst>
          </p:cNvPr>
          <p:cNvSpPr txBox="1"/>
          <p:nvPr/>
        </p:nvSpPr>
        <p:spPr>
          <a:xfrm>
            <a:off x="445901" y="8810028"/>
            <a:ext cx="30085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lIns="0" rtlCol="0">
            <a:spAutoFit/>
          </a:bodyPr>
          <a:lstStyle/>
          <a:p>
            <a:r>
              <a:rPr lang="ja-JP" altLang="en-US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情報交換会　 </a:t>
            </a:r>
            <a:r>
              <a:rPr lang="en-US" altLang="ja-JP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 20:00</a:t>
            </a:r>
            <a:r>
              <a:rPr lang="ja-JP" altLang="en-US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</a:t>
            </a:r>
            <a:endParaRPr lang="ja-JP" altLang="ja-JP" sz="1600" kern="1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2" name="四角形: 角を丸くする 81">
            <a:extLst>
              <a:ext uri="{FF2B5EF4-FFF2-40B4-BE49-F238E27FC236}">
                <a16:creationId xmlns:a16="http://schemas.microsoft.com/office/drawing/2014/main" id="{528C8C03-182E-89E6-4DDB-D14969B1FE36}"/>
              </a:ext>
            </a:extLst>
          </p:cNvPr>
          <p:cNvSpPr/>
          <p:nvPr/>
        </p:nvSpPr>
        <p:spPr>
          <a:xfrm>
            <a:off x="1082069" y="2662717"/>
            <a:ext cx="5433860" cy="5557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日病薬病院薬学認定薬剤師（</a:t>
            </a:r>
            <a:r>
              <a:rPr kumimoji="1" lang="en-US" altLang="ja-JP" sz="1400" dirty="0">
                <a:solidFill>
                  <a:schemeClr val="tx1"/>
                </a:solidFill>
              </a:rPr>
              <a:t>0.5</a:t>
            </a:r>
            <a:r>
              <a:rPr kumimoji="1" lang="ja-JP" altLang="en-US" sz="1400" dirty="0">
                <a:solidFill>
                  <a:schemeClr val="tx1"/>
                </a:solidFill>
              </a:rPr>
              <a:t>単位）申請中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※</a:t>
            </a:r>
            <a:r>
              <a:rPr kumimoji="1" lang="ja-JP" altLang="en-US" sz="1400" dirty="0">
                <a:solidFill>
                  <a:schemeClr val="tx1"/>
                </a:solidFill>
              </a:rPr>
              <a:t>単位取得に関しまして、詳細は裏面をご確認ください。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3E11425C-338E-5B78-8B57-7BC14F2AB7A7}"/>
              </a:ext>
            </a:extLst>
          </p:cNvPr>
          <p:cNvSpPr txBox="1"/>
          <p:nvPr/>
        </p:nvSpPr>
        <p:spPr>
          <a:xfrm>
            <a:off x="5553066" y="560746"/>
            <a:ext cx="183047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FF00"/>
                </a:solidFill>
              </a:rPr>
              <a:t>現地開催のみ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626965-A1B5-933D-DB9E-67CDEAB3F431}"/>
              </a:ext>
            </a:extLst>
          </p:cNvPr>
          <p:cNvSpPr txBox="1"/>
          <p:nvPr/>
        </p:nvSpPr>
        <p:spPr>
          <a:xfrm>
            <a:off x="18211" y="10224965"/>
            <a:ext cx="7523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/>
              <a:t>※</a:t>
            </a:r>
            <a:r>
              <a:rPr kumimoji="1" lang="ja-JP" altLang="en-US" sz="1600" b="1" dirty="0"/>
              <a:t>会終了後、「情報交換会」をご用意しております。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8EB059-59FD-E0F1-18D1-0624D179F537}"/>
              </a:ext>
            </a:extLst>
          </p:cNvPr>
          <p:cNvSpPr txBox="1"/>
          <p:nvPr/>
        </p:nvSpPr>
        <p:spPr>
          <a:xfrm>
            <a:off x="319881" y="9477891"/>
            <a:ext cx="7047101" cy="17248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230"/>
              </a:lnSpc>
            </a:pP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endParaRPr lang="en-US" altLang="ja-JP" sz="250" kern="100" dirty="0">
              <a:solidFill>
                <a:srgbClr val="A78FDD"/>
              </a:solidFill>
              <a:latin typeface="+mn-ea"/>
              <a:cs typeface="Aharoni" panose="02010803020104030203" pitchFamily="2" charset="-79"/>
            </a:endParaRPr>
          </a:p>
          <a:p>
            <a:pPr>
              <a:lnSpc>
                <a:spcPts val="230"/>
              </a:lnSpc>
            </a:pP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</a:p>
          <a:p>
            <a:pPr>
              <a:lnSpc>
                <a:spcPts val="230"/>
              </a:lnSpc>
            </a:pP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endParaRPr lang="en-US" altLang="ja-JP" sz="250" kern="100" dirty="0">
              <a:solidFill>
                <a:srgbClr val="A78FDD"/>
              </a:solidFill>
              <a:latin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624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44BE1E6-55B0-C4A7-81AC-7F921B6C00EC}"/>
              </a:ext>
            </a:extLst>
          </p:cNvPr>
          <p:cNvSpPr/>
          <p:nvPr/>
        </p:nvSpPr>
        <p:spPr>
          <a:xfrm>
            <a:off x="433137" y="224589"/>
            <a:ext cx="6737684" cy="6544701"/>
          </a:xfrm>
          <a:prstGeom prst="roundRect">
            <a:avLst>
              <a:gd name="adj" fmla="val 3108"/>
            </a:avLst>
          </a:prstGeom>
          <a:solidFill>
            <a:schemeClr val="accent4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重要（今年度より大きな変更あり）</a:t>
            </a:r>
            <a:endParaRPr kumimoji="1"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～薬剤師単位をご希望の方へ～</a:t>
            </a:r>
            <a:endParaRPr kumimoji="1" lang="en-US" altLang="ja-JP" sz="2000" b="1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※</a:t>
            </a:r>
            <a:r>
              <a:rPr kumimoji="1" lang="ja-JP" altLang="en-US" dirty="0">
                <a:solidFill>
                  <a:schemeClr val="tx1"/>
                </a:solidFill>
              </a:rPr>
              <a:t>今年度より、研修会単位申請が全てデータ管理化され、実物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    </a:t>
            </a:r>
            <a:r>
              <a:rPr kumimoji="1" lang="ja-JP" altLang="en-US" dirty="0">
                <a:solidFill>
                  <a:schemeClr val="tx1"/>
                </a:solidFill>
              </a:rPr>
              <a:t>のシールでの交付はなくなりました。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※</a:t>
            </a:r>
            <a:r>
              <a:rPr kumimoji="1" lang="ja-JP" altLang="en-US" b="1" dirty="0">
                <a:solidFill>
                  <a:srgbClr val="0070C0"/>
                </a:solidFill>
              </a:rPr>
              <a:t>事前に以</a:t>
            </a:r>
            <a:r>
              <a:rPr kumimoji="1" lang="ja-JP" altLang="en-US" b="1" dirty="0">
                <a:solidFill>
                  <a:schemeClr val="accent1"/>
                </a:solidFill>
              </a:rPr>
              <a:t>下の質問に全て</a:t>
            </a:r>
            <a:r>
              <a:rPr kumimoji="1" lang="ja-JP" altLang="en-US" dirty="0">
                <a:solidFill>
                  <a:schemeClr val="tx1"/>
                </a:solidFill>
              </a:rPr>
              <a:t>お答えください。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①氏名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②メールアドレス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③生年月日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④所属施設（勤務先が無い場合は無所属）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⑤薬剤師名簿登録番号（薬剤師免許番号）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⑥日病薬会員番号</a:t>
            </a:r>
            <a:r>
              <a:rPr kumimoji="1" lang="ja-JP" altLang="en-US" b="1" dirty="0">
                <a:solidFill>
                  <a:schemeClr val="accent1"/>
                </a:solidFill>
              </a:rPr>
              <a:t>（⑤の薬剤師名簿登録番号とは違います）</a:t>
            </a:r>
            <a:endParaRPr kumimoji="1" lang="en-US" altLang="ja-JP" b="1" dirty="0">
              <a:solidFill>
                <a:schemeClr val="accent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⑦会員種別（正会員、特別会員、非会員）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※</a:t>
            </a:r>
            <a:r>
              <a:rPr kumimoji="1" lang="ja-JP" altLang="en-US" dirty="0">
                <a:solidFill>
                  <a:schemeClr val="tx1"/>
                </a:solidFill>
              </a:rPr>
              <a:t>本研修の参加確認は</a:t>
            </a:r>
            <a:r>
              <a:rPr kumimoji="1" lang="ja-JP" altLang="en-US" b="1" dirty="0">
                <a:solidFill>
                  <a:schemeClr val="accent1"/>
                </a:solidFill>
              </a:rPr>
              <a:t>キーワード回答形式</a:t>
            </a:r>
            <a:r>
              <a:rPr kumimoji="1" lang="ja-JP" altLang="en-US" dirty="0">
                <a:solidFill>
                  <a:schemeClr val="tx1"/>
                </a:solidFill>
              </a:rPr>
              <a:t>です。本会にて提示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されます</a:t>
            </a:r>
            <a:r>
              <a:rPr kumimoji="1" lang="ja-JP" altLang="en-US" b="1" dirty="0">
                <a:solidFill>
                  <a:schemeClr val="accent1"/>
                </a:solidFill>
              </a:rPr>
              <a:t>キーワード確認（２つ）</a:t>
            </a:r>
            <a:r>
              <a:rPr kumimoji="1" lang="ja-JP" altLang="en-US" dirty="0">
                <a:solidFill>
                  <a:schemeClr val="tx1"/>
                </a:solidFill>
              </a:rPr>
              <a:t>が必要となります。研修終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了後（期限： </a:t>
            </a:r>
            <a:r>
              <a:rPr kumimoji="1" lang="ja-JP" altLang="en-US" b="1" dirty="0">
                <a:solidFill>
                  <a:schemeClr val="accent1"/>
                </a:solidFill>
              </a:rPr>
              <a:t>当日中</a:t>
            </a:r>
            <a:r>
              <a:rPr kumimoji="1" lang="ja-JP" altLang="en-US" dirty="0">
                <a:solidFill>
                  <a:schemeClr val="tx1"/>
                </a:solidFill>
              </a:rPr>
              <a:t>）に、会場でお配りする</a:t>
            </a:r>
            <a:r>
              <a:rPr kumimoji="1" lang="en-US" altLang="ja-JP" dirty="0">
                <a:solidFill>
                  <a:schemeClr val="tx1"/>
                </a:solidFill>
              </a:rPr>
              <a:t>QR</a:t>
            </a:r>
            <a:r>
              <a:rPr kumimoji="1" lang="ja-JP" altLang="en-US" dirty="0">
                <a:solidFill>
                  <a:schemeClr val="tx1"/>
                </a:solidFill>
              </a:rPr>
              <a:t>コードより</a:t>
            </a:r>
            <a:endParaRPr kumimoji="1" lang="en-US" altLang="ja-JP" b="1" dirty="0">
              <a:solidFill>
                <a:schemeClr val="accent1"/>
              </a:solidFill>
            </a:endParaRPr>
          </a:p>
          <a:p>
            <a:r>
              <a:rPr kumimoji="1" lang="ja-JP" altLang="en-US" b="1" dirty="0">
                <a:solidFill>
                  <a:schemeClr val="accent1"/>
                </a:solidFill>
              </a:rPr>
              <a:t>　２つのキーワード</a:t>
            </a:r>
            <a:r>
              <a:rPr kumimoji="1" lang="ja-JP" altLang="en-US" dirty="0">
                <a:solidFill>
                  <a:schemeClr val="tx1"/>
                </a:solidFill>
              </a:rPr>
              <a:t>をご回答頂きますようお願いいたします。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※</a:t>
            </a:r>
            <a:r>
              <a:rPr kumimoji="1" lang="ja-JP" altLang="en-US" dirty="0">
                <a:solidFill>
                  <a:schemeClr val="tx1"/>
                </a:solidFill>
              </a:rPr>
              <a:t>単位取得反映のため、</a:t>
            </a:r>
            <a:r>
              <a:rPr kumimoji="1" lang="ja-JP" altLang="en-US" b="1" dirty="0">
                <a:solidFill>
                  <a:schemeClr val="accent1"/>
                </a:solidFill>
              </a:rPr>
              <a:t>日病薬のクラウド型会員管理システム</a:t>
            </a:r>
            <a:endParaRPr kumimoji="1" lang="en-US" altLang="ja-JP" b="1" dirty="0">
              <a:solidFill>
                <a:schemeClr val="accent1"/>
              </a:solidFill>
            </a:endParaRPr>
          </a:p>
          <a:p>
            <a:r>
              <a:rPr kumimoji="1" lang="en-US" altLang="ja-JP" b="1" dirty="0">
                <a:solidFill>
                  <a:schemeClr val="accent1"/>
                </a:solidFill>
              </a:rPr>
              <a:t>    </a:t>
            </a:r>
            <a:r>
              <a:rPr kumimoji="1" lang="ja-JP" altLang="en-US" b="1" dirty="0">
                <a:solidFill>
                  <a:schemeClr val="accent1"/>
                </a:solidFill>
              </a:rPr>
              <a:t>へ登録する必要</a:t>
            </a:r>
            <a:r>
              <a:rPr kumimoji="1" lang="ja-JP" altLang="en-US" dirty="0">
                <a:solidFill>
                  <a:schemeClr val="tx1"/>
                </a:solidFill>
              </a:rPr>
              <a:t>があります。詳細は日病薬のホームページの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    </a:t>
            </a:r>
            <a:r>
              <a:rPr kumimoji="1" lang="ja-JP" altLang="en-US" dirty="0">
                <a:solidFill>
                  <a:schemeClr val="tx1"/>
                </a:solidFill>
              </a:rPr>
              <a:t>案内などをご参照ください。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B14F7D-B13B-E0B8-06D4-BE8836AC09C6}"/>
              </a:ext>
            </a:extLst>
          </p:cNvPr>
          <p:cNvSpPr txBox="1"/>
          <p:nvPr/>
        </p:nvSpPr>
        <p:spPr>
          <a:xfrm>
            <a:off x="225078" y="7265690"/>
            <a:ext cx="5138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薬剤師単位をご希望の方</a:t>
            </a:r>
            <a:r>
              <a:rPr kumimoji="1" lang="ja-JP" altLang="en-US" b="1" dirty="0">
                <a:solidFill>
                  <a:srgbClr val="6D46C7"/>
                </a:solidFill>
              </a:rPr>
              <a:t>は、</a:t>
            </a:r>
            <a:endParaRPr kumimoji="1" lang="en-US" altLang="ja-JP" b="1" u="sng" dirty="0">
              <a:solidFill>
                <a:srgbClr val="6D46C7"/>
              </a:solidFill>
            </a:endParaRPr>
          </a:p>
          <a:p>
            <a:r>
              <a:rPr kumimoji="1" lang="ja-JP" altLang="en-US" b="1" u="sng" dirty="0">
                <a:solidFill>
                  <a:srgbClr val="6D46C7"/>
                </a:solidFill>
              </a:rPr>
              <a:t>右記の二次元コード </a:t>
            </a:r>
            <a:r>
              <a:rPr kumimoji="1" lang="ja-JP" altLang="en-US" b="1" dirty="0">
                <a:solidFill>
                  <a:srgbClr val="6D46C7"/>
                </a:solidFill>
              </a:rPr>
              <a:t>もしくは </a:t>
            </a:r>
            <a:r>
              <a:rPr kumimoji="1" lang="ja-JP" altLang="en-US" b="1" u="sng" dirty="0">
                <a:solidFill>
                  <a:srgbClr val="6D46C7"/>
                </a:solidFill>
              </a:rPr>
              <a:t>下記</a:t>
            </a:r>
            <a:r>
              <a:rPr kumimoji="1" lang="en-US" altLang="ja-JP" b="1" u="sng" dirty="0">
                <a:solidFill>
                  <a:srgbClr val="6D46C7"/>
                </a:solidFill>
              </a:rPr>
              <a:t>URL</a:t>
            </a:r>
            <a:r>
              <a:rPr kumimoji="1" lang="ja-JP" altLang="en-US" b="1" dirty="0">
                <a:solidFill>
                  <a:srgbClr val="6D46C7"/>
                </a:solidFill>
              </a:rPr>
              <a:t>より、</a:t>
            </a:r>
            <a:endParaRPr kumimoji="1" lang="en-US" altLang="ja-JP" b="1" dirty="0">
              <a:solidFill>
                <a:srgbClr val="6D46C7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「事前登録」をお願いいたします。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endParaRPr kumimoji="1" lang="en-US" altLang="ja-JP" b="1" dirty="0">
              <a:solidFill>
                <a:srgbClr val="6D46C7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D85553-F3B6-5F68-7DFD-27A7EBEC376F}"/>
              </a:ext>
            </a:extLst>
          </p:cNvPr>
          <p:cNvSpPr txBox="1"/>
          <p:nvPr/>
        </p:nvSpPr>
        <p:spPr>
          <a:xfrm>
            <a:off x="178449" y="9800200"/>
            <a:ext cx="7732302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ja-JP" altLang="en-US" sz="1400" b="1" kern="100" dirty="0">
                <a:latin typeface="+mn-ea"/>
                <a:cs typeface="Times New Roman" panose="02020603050405020304" pitchFamily="18" charset="0"/>
              </a:rPr>
              <a:t>≪お問い合わせ先≫</a:t>
            </a:r>
            <a:endParaRPr lang="en-US" altLang="ja-JP" sz="1400" b="1" kern="100" dirty="0">
              <a:latin typeface="+mn-ea"/>
              <a:cs typeface="Times New Roman" panose="02020603050405020304" pitchFamily="18" charset="0"/>
            </a:endParaRPr>
          </a:p>
          <a:p>
            <a:endParaRPr lang="en-US" altLang="ja-JP" sz="1200" b="1" kern="100" dirty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b="1" kern="100" dirty="0">
                <a:latin typeface="+mn-ea"/>
                <a:cs typeface="Times New Roman" panose="02020603050405020304" pitchFamily="18" charset="0"/>
              </a:rPr>
              <a:t> アストラゼネカ株式会社  今西 鉄郎 （</a:t>
            </a:r>
            <a:r>
              <a:rPr lang="en-US" altLang="ja-JP" sz="1400" b="1" kern="100" dirty="0">
                <a:latin typeface="+mn-ea"/>
                <a:cs typeface="Times New Roman" panose="02020603050405020304" pitchFamily="18" charset="0"/>
              </a:rPr>
              <a:t>mail</a:t>
            </a:r>
            <a:r>
              <a:rPr lang="ja-JP" altLang="en-US" sz="1400" b="1" kern="100" dirty="0">
                <a:latin typeface="+mn-ea"/>
                <a:cs typeface="Times New Roman" panose="02020603050405020304" pitchFamily="18" charset="0"/>
              </a:rPr>
              <a:t>）</a:t>
            </a:r>
            <a:r>
              <a:rPr lang="en-US" altLang="ja-JP" sz="1400" b="1" kern="100" dirty="0">
                <a:latin typeface="+mn-ea"/>
                <a:cs typeface="Times New Roman" panose="02020603050405020304" pitchFamily="18" charset="0"/>
              </a:rPr>
              <a:t> tetsurou.imanishi@astrazeneca.com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00A58C-A813-BC02-D50D-7327BA29AE7F}"/>
              </a:ext>
            </a:extLst>
          </p:cNvPr>
          <p:cNvSpPr txBox="1"/>
          <p:nvPr/>
        </p:nvSpPr>
        <p:spPr>
          <a:xfrm>
            <a:off x="195886" y="8727835"/>
            <a:ext cx="756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■</a:t>
            </a:r>
            <a:r>
              <a:rPr kumimoji="1" lang="ja-JP" altLang="en-US" sz="1400" b="1" u="sng" dirty="0"/>
              <a:t>事前登録用</a:t>
            </a:r>
            <a:r>
              <a:rPr kumimoji="1" lang="en-US" altLang="ja-JP" sz="1400" b="1" u="sng" dirty="0"/>
              <a:t>URL</a:t>
            </a:r>
          </a:p>
          <a:p>
            <a:r>
              <a:rPr kumimoji="1" lang="en-US" altLang="ja-JP" sz="1400" dirty="0"/>
              <a:t>https://astrazeneca.zoom.us/meeting/register/tJUude-pqDoiG9EUiafXfzle0jDdn07X5G8N</a:t>
            </a:r>
            <a:endParaRPr kumimoji="1" lang="ja-JP" altLang="en-US" sz="1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E60165-9FB3-9142-23D1-EA2D68C9FE25}"/>
              </a:ext>
            </a:extLst>
          </p:cNvPr>
          <p:cNvSpPr txBox="1"/>
          <p:nvPr/>
        </p:nvSpPr>
        <p:spPr>
          <a:xfrm>
            <a:off x="319881" y="9477891"/>
            <a:ext cx="7047101" cy="17248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230"/>
              </a:lnSpc>
            </a:pP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endParaRPr lang="en-US" altLang="ja-JP" sz="250" kern="100" dirty="0">
              <a:solidFill>
                <a:srgbClr val="A78FDD"/>
              </a:solidFill>
              <a:latin typeface="+mn-ea"/>
              <a:cs typeface="Aharoni" panose="02010803020104030203" pitchFamily="2" charset="-79"/>
            </a:endParaRPr>
          </a:p>
          <a:p>
            <a:pPr>
              <a:lnSpc>
                <a:spcPts val="230"/>
              </a:lnSpc>
            </a:pP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　█　　　█　█　　　█　　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</a:p>
          <a:p>
            <a:pPr>
              <a:lnSpc>
                <a:spcPts val="230"/>
              </a:lnSpc>
            </a:pP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　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　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　　</a:t>
            </a:r>
            <a:r>
              <a:rPr lang="ja-JP" altLang="en-US" sz="250" kern="100" dirty="0">
                <a:solidFill>
                  <a:srgbClr val="A78FDD"/>
                </a:solidFill>
                <a:effectLst/>
                <a:latin typeface="+mn-ea"/>
                <a:cs typeface="Aharoni" panose="02010803020104030203" pitchFamily="2" charset="-79"/>
              </a:rPr>
              <a:t>█</a:t>
            </a:r>
            <a:r>
              <a:rPr lang="ja-JP" altLang="en-US" sz="250" kern="100" dirty="0">
                <a:solidFill>
                  <a:srgbClr val="A78FDD"/>
                </a:solidFill>
                <a:latin typeface="+mn-ea"/>
                <a:cs typeface="Aharoni" panose="02010803020104030203" pitchFamily="2" charset="-79"/>
              </a:rPr>
              <a:t>　</a:t>
            </a:r>
            <a:endParaRPr lang="en-US" altLang="ja-JP" sz="250" kern="100" dirty="0">
              <a:solidFill>
                <a:srgbClr val="A78FDD"/>
              </a:solidFill>
              <a:latin typeface="+mn-ea"/>
              <a:cs typeface="Aharoni" panose="02010803020104030203" pitchFamily="2" charset="-79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BarCodeCtrl1" r:id="rId1" imgW="1722600" imgH="1752480"/>
        </mc:Choice>
        <mc:Fallback>
          <p:control name="BarCodeCtrl1" r:id="rId1" imgW="1722600" imgH="1752480">
            <p:pic>
              <p:nvPicPr>
                <p:cNvPr id="6" name="BarCodeCtrl1">
                  <a:extLst>
                    <a:ext uri="{FF2B5EF4-FFF2-40B4-BE49-F238E27FC236}">
                      <a16:creationId xmlns:a16="http://schemas.microsoft.com/office/drawing/2014/main" id="{3391CCFC-FB49-2254-413D-CDD0BED84F7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394640" y="7025556"/>
                  <a:ext cx="1721589" cy="1753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9719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7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1025</Words>
  <Application>Microsoft Office PowerPoint</Application>
  <PresentationFormat>ユーザー設定</PresentationFormat>
  <Paragraphs>67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游ゴシック</vt:lpstr>
      <vt:lpstr>Arial</vt:lpstr>
      <vt:lpstr>Office テーマ</vt:lpstr>
      <vt:lpstr>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Imanishi, Tetsurou</cp:lastModifiedBy>
  <cp:revision>35</cp:revision>
  <cp:lastPrinted>2023-06-13T00:08:13Z</cp:lastPrinted>
  <dcterms:created xsi:type="dcterms:W3CDTF">2020-10-28T12:05:26Z</dcterms:created>
  <dcterms:modified xsi:type="dcterms:W3CDTF">2024-07-04T09:34:57Z</dcterms:modified>
</cp:coreProperties>
</file>