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8" r:id="rId5"/>
  </p:sldIdLst>
  <p:sldSz cx="6858000" cy="9144000" type="screen4x3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9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505E3EF-67EA-436B-97B2-0124C06EBD24}" styleName="中間スタイル 4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D7AC3CCA-C797-4891-BE02-D94E43425B78}" styleName="スタイル (中間)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060"/>
    <p:restoredTop sz="94356" autoAdjust="0"/>
  </p:normalViewPr>
  <p:slideViewPr>
    <p:cSldViewPr>
      <p:cViewPr varScale="1">
        <p:scale>
          <a:sx n="63" d="100"/>
          <a:sy n="63" d="100"/>
        </p:scale>
        <p:origin x="3712" y="4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1C36A5-B69C-3342-B646-DBEE80E1B42A}" type="datetimeFigureOut">
              <a:rPr kumimoji="1" lang="ja-JP" altLang="en-US" smtClean="0"/>
              <a:t>2025/8/22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46300" y="1243013"/>
            <a:ext cx="25146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58CC66-3DD9-8247-8EB2-ADE05954BB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71117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58CC66-3DD9-8247-8EB2-ADE05954BB3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86827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EBD5A9-B33F-4A1F-9711-8131FF7131AE}" type="datetimeFigureOut">
              <a:rPr lang="ja-JP" altLang="en-US"/>
              <a:pPr>
                <a:defRPr/>
              </a:pPr>
              <a:t>2025/8/22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D596A9-C0E4-4AD0-9160-EF62091C3B6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CB22F2-2E9B-4905-89B4-C2B85F876CFB}" type="datetimeFigureOut">
              <a:rPr lang="ja-JP" altLang="en-US"/>
              <a:pPr>
                <a:defRPr/>
              </a:pPr>
              <a:t>2025/8/22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F1A67D-0C99-4FE0-BE6B-EA1D4D22D49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68875-C56D-4494-860D-BE340A608DA9}" type="datetimeFigureOut">
              <a:rPr lang="ja-JP" altLang="en-US"/>
              <a:pPr>
                <a:defRPr/>
              </a:pPr>
              <a:t>2025/8/22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79C4C4-9A39-4814-A519-978F2F27290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87FE4E-AE4A-4A35-9A35-E9250AE8DB8C}" type="datetimeFigureOut">
              <a:rPr lang="ja-JP" altLang="en-US"/>
              <a:pPr>
                <a:defRPr/>
              </a:pPr>
              <a:t>2025/8/22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226C8-F3C3-4AE7-A743-E0BF460AFE8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ECD64A-9CBC-4BD5-8ED9-52F7C3161B39}" type="datetimeFigureOut">
              <a:rPr lang="ja-JP" altLang="en-US"/>
              <a:pPr>
                <a:defRPr/>
              </a:pPr>
              <a:t>2025/8/22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FB82DB-5DDE-4C24-9D5F-1C46116725F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CFFBD8-2662-4763-92BF-3C48C2DED02A}" type="datetimeFigureOut">
              <a:rPr lang="ja-JP" altLang="en-US"/>
              <a:pPr>
                <a:defRPr/>
              </a:pPr>
              <a:t>2025/8/22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99D61B-FAC1-414D-8D70-A3B94715811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414878-483B-4168-9654-0978F74B3DDA}" type="datetimeFigureOut">
              <a:rPr lang="ja-JP" altLang="en-US"/>
              <a:pPr>
                <a:defRPr/>
              </a:pPr>
              <a:t>2025/8/22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25A8F-B8D9-4E45-84CC-E0090BF78E8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38A650-64F7-4EEA-858F-C1F7E8068015}" type="datetimeFigureOut">
              <a:rPr lang="ja-JP" altLang="en-US"/>
              <a:pPr>
                <a:defRPr/>
              </a:pPr>
              <a:t>2025/8/22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12F3D1-4EF2-4651-BB8B-CB5B83648A9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CBDA44-C750-44E7-B471-0A052221B5E4}" type="datetimeFigureOut">
              <a:rPr lang="ja-JP" altLang="en-US"/>
              <a:pPr>
                <a:defRPr/>
              </a:pPr>
              <a:t>2025/8/22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695BA1-0CE8-48C6-B994-5AC738D91CB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6683F6-8351-4D17-B7C8-DE5B18BC6250}" type="datetimeFigureOut">
              <a:rPr lang="ja-JP" altLang="en-US"/>
              <a:pPr>
                <a:defRPr/>
              </a:pPr>
              <a:t>2025/8/22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AE3BE-3333-4EDD-A0E3-424A24AA740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B9A8B6-336A-4A25-9B77-D0042A006DAB}" type="datetimeFigureOut">
              <a:rPr lang="ja-JP" altLang="en-US"/>
              <a:pPr>
                <a:defRPr/>
              </a:pPr>
              <a:t>2025/8/22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F53ABB-0F7A-47D6-8948-ED5497918D8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8475663"/>
            <a:ext cx="16002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078C546-D95B-4C19-9A6A-0BB3E595B63B}" type="datetimeFigureOut">
              <a:rPr lang="ja-JP" altLang="en-US"/>
              <a:pPr>
                <a:defRPr/>
              </a:pPr>
              <a:t>2025/8/22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8475663"/>
            <a:ext cx="21717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8475663"/>
            <a:ext cx="16002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CB3B7CFA-865C-4BE1-A0C2-72F5C099A01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Text Box 213"/>
          <p:cNvSpPr txBox="1">
            <a:spLocks noChangeArrowheads="1"/>
          </p:cNvSpPr>
          <p:nvPr/>
        </p:nvSpPr>
        <p:spPr bwMode="auto">
          <a:xfrm>
            <a:off x="215179" y="1619672"/>
            <a:ext cx="652650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ja-JP" altLang="en-US" sz="1200">
                <a:latin typeface="MS Mincho" charset="-128"/>
                <a:ea typeface="MS Mincho" charset="-128"/>
                <a:cs typeface="MS Mincho" charset="-128"/>
              </a:rPr>
              <a:t>　</a:t>
            </a:r>
            <a:r>
              <a:rPr lang="ja-JP" altLang="en-US" sz="1200" spc="20">
                <a:latin typeface="MS Mincho" charset="-128"/>
                <a:ea typeface="MS Mincho" charset="-128"/>
                <a:cs typeface="MS Mincho" charset="-128"/>
              </a:rPr>
              <a:t>中断しておりました、</a:t>
            </a:r>
            <a:r>
              <a:rPr lang="en-US" altLang="ja-JP" sz="1200" spc="20" dirty="0">
                <a:latin typeface="MS Mincho" charset="-128"/>
                <a:ea typeface="MS Mincho" charset="-128"/>
                <a:cs typeface="MS Mincho" charset="-128"/>
              </a:rPr>
              <a:t>『</a:t>
            </a:r>
            <a:r>
              <a:rPr lang="ja-JP" altLang="en-US" sz="1200" spc="20" dirty="0">
                <a:latin typeface="MS Mincho" charset="-128"/>
                <a:ea typeface="MS Mincho" charset="-128"/>
                <a:cs typeface="MS Mincho" charset="-128"/>
              </a:rPr>
              <a:t>薬剤師のためのフィジカルアセスメント</a:t>
            </a:r>
            <a:r>
              <a:rPr lang="ja-JP" altLang="en-US" sz="1200" spc="20">
                <a:latin typeface="MS Mincho" charset="-128"/>
                <a:ea typeface="MS Mincho" charset="-128"/>
                <a:cs typeface="MS Mincho" charset="-128"/>
              </a:rPr>
              <a:t>研修会</a:t>
            </a:r>
            <a:r>
              <a:rPr lang="en-US" altLang="ja-JP" sz="1200" spc="20" dirty="0">
                <a:latin typeface="MS Mincho" charset="-128"/>
                <a:ea typeface="MS Mincho" charset="-128"/>
                <a:cs typeface="MS Mincho" charset="-128"/>
              </a:rPr>
              <a:t>』</a:t>
            </a:r>
            <a:r>
              <a:rPr lang="ja-JP" altLang="en-US" sz="1200" spc="20">
                <a:latin typeface="MS Mincho" charset="-128"/>
                <a:ea typeface="MS Mincho" charset="-128"/>
                <a:cs typeface="MS Mincho" charset="-128"/>
              </a:rPr>
              <a:t>ですが、今年度から下記</a:t>
            </a:r>
            <a:r>
              <a:rPr lang="ja-JP" altLang="en-US" sz="1200" spc="20" dirty="0">
                <a:latin typeface="MS Mincho" charset="-128"/>
                <a:ea typeface="MS Mincho" charset="-128"/>
                <a:cs typeface="MS Mincho" charset="-128"/>
              </a:rPr>
              <a:t>日程</a:t>
            </a:r>
            <a:r>
              <a:rPr lang="ja-JP" altLang="en-US" sz="1200" spc="20">
                <a:latin typeface="MS Mincho" charset="-128"/>
                <a:ea typeface="MS Mincho" charset="-128"/>
                <a:cs typeface="MS Mincho" charset="-128"/>
              </a:rPr>
              <a:t>にて開催します。なお、会場、機材等関係で参加者</a:t>
            </a:r>
            <a:r>
              <a:rPr lang="en-US" altLang="ja-JP" sz="1200" spc="20" dirty="0">
                <a:latin typeface="MS Mincho" charset="-128"/>
                <a:ea typeface="MS Mincho" charset="-128"/>
                <a:cs typeface="MS Mincho" charset="-128"/>
              </a:rPr>
              <a:t>30</a:t>
            </a:r>
            <a:r>
              <a:rPr lang="ja-JP" altLang="en-US" sz="1200" spc="20">
                <a:latin typeface="MS Mincho" charset="-128"/>
                <a:ea typeface="MS Mincho" charset="-128"/>
                <a:cs typeface="MS Mincho" charset="-128"/>
              </a:rPr>
              <a:t>名とさせていただきます。</a:t>
            </a:r>
            <a:r>
              <a:rPr lang="ja-JP" altLang="en-US" sz="1200">
                <a:latin typeface="MS Mincho" charset="-128"/>
                <a:ea typeface="MS Mincho" charset="-128"/>
                <a:cs typeface="MS Mincho" charset="-128"/>
              </a:rPr>
              <a:t>ご多忙</a:t>
            </a:r>
            <a:r>
              <a:rPr lang="ja-JP" altLang="en-US" sz="1200" dirty="0">
                <a:latin typeface="MS Mincho" charset="-128"/>
                <a:ea typeface="MS Mincho" charset="-128"/>
                <a:cs typeface="MS Mincho" charset="-128"/>
              </a:rPr>
              <a:t>の折誠に恐縮ではございますが、ご応募の程よろしく</a:t>
            </a:r>
            <a:r>
              <a:rPr lang="ja-JP" altLang="en-US" sz="1200" spc="20" dirty="0">
                <a:latin typeface="MS Mincho" charset="-128"/>
                <a:ea typeface="MS Mincho" charset="-128"/>
                <a:cs typeface="MS Mincho" charset="-128"/>
              </a:rPr>
              <a:t>お願い</a:t>
            </a:r>
            <a:r>
              <a:rPr lang="ja-JP" altLang="en-US" sz="1200" spc="20">
                <a:latin typeface="MS Mincho" charset="-128"/>
                <a:ea typeface="MS Mincho" charset="-128"/>
                <a:cs typeface="MS Mincho" charset="-128"/>
              </a:rPr>
              <a:t>申し上げます。</a:t>
            </a:r>
            <a:endParaRPr lang="en-US" altLang="ja-JP" sz="1200" spc="20" dirty="0">
              <a:latin typeface="MS Mincho" charset="-128"/>
              <a:ea typeface="MS Mincho" charset="-128"/>
              <a:cs typeface="MS Mincho" charset="-128"/>
            </a:endParaRPr>
          </a:p>
        </p:txBody>
      </p:sp>
      <p:sp>
        <p:nvSpPr>
          <p:cNvPr id="2057" name="テキスト ボックス 12"/>
          <p:cNvSpPr txBox="1">
            <a:spLocks noChangeArrowheads="1"/>
          </p:cNvSpPr>
          <p:nvPr/>
        </p:nvSpPr>
        <p:spPr bwMode="auto">
          <a:xfrm>
            <a:off x="271463" y="4199181"/>
            <a:ext cx="6500813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2000">
                <a:latin typeface="+mn-ea"/>
              </a:rPr>
              <a:t> </a:t>
            </a:r>
            <a:r>
              <a:rPr lang="ja-JP" altLang="en-US" sz="2400">
                <a:latin typeface="+mn-ea"/>
              </a:rPr>
              <a:t>２０２５年度第３回フィジカルアセスメント研修会</a:t>
            </a:r>
            <a:endParaRPr lang="en-US" altLang="ja-JP" sz="2400" dirty="0">
              <a:latin typeface="+mn-ea"/>
              <a:ea typeface="+mn-ea"/>
            </a:endParaRPr>
          </a:p>
          <a:p>
            <a:endParaRPr lang="en-US" altLang="ja-JP" sz="1600" dirty="0">
              <a:latin typeface="+mn-ea"/>
              <a:ea typeface="+mn-ea"/>
            </a:endParaRPr>
          </a:p>
          <a:p>
            <a:r>
              <a:rPr lang="ja-JP" altLang="en-US" sz="1600">
                <a:latin typeface="+mn-ea"/>
                <a:ea typeface="+mn-ea"/>
              </a:rPr>
              <a:t>　　</a:t>
            </a:r>
            <a:r>
              <a:rPr lang="en-US" altLang="ja-JP" sz="1600" dirty="0">
                <a:latin typeface="+mn-ea"/>
                <a:ea typeface="+mn-ea"/>
              </a:rPr>
              <a:t>         </a:t>
            </a:r>
            <a:r>
              <a:rPr lang="ja-JP" altLang="en-US" sz="1600">
                <a:latin typeface="+mn-ea"/>
                <a:ea typeface="+mn-ea"/>
              </a:rPr>
              <a:t>日時：２０２５年１０月１２日</a:t>
            </a:r>
            <a:r>
              <a:rPr lang="ja-JP" altLang="en-US" sz="1600" dirty="0">
                <a:latin typeface="+mn-ea"/>
                <a:ea typeface="+mn-ea"/>
              </a:rPr>
              <a:t>（日）　</a:t>
            </a:r>
            <a:r>
              <a:rPr lang="ja-JP" altLang="en-US" dirty="0">
                <a:latin typeface="+mn-ea"/>
                <a:ea typeface="+mn-ea"/>
              </a:rPr>
              <a:t>９：３０ </a:t>
            </a:r>
            <a:r>
              <a:rPr lang="ja-JP" altLang="en-US">
                <a:latin typeface="+mn-ea"/>
                <a:ea typeface="+mn-ea"/>
              </a:rPr>
              <a:t>～ １２：３０</a:t>
            </a:r>
            <a:endParaRPr lang="en-US" altLang="ja-JP" dirty="0">
              <a:latin typeface="+mn-ea"/>
              <a:ea typeface="+mn-ea"/>
            </a:endParaRPr>
          </a:p>
          <a:p>
            <a:endParaRPr lang="en-US" altLang="ja-JP" dirty="0">
              <a:latin typeface="+mn-ea"/>
              <a:ea typeface="+mn-ea"/>
            </a:endParaRPr>
          </a:p>
          <a:p>
            <a:r>
              <a:rPr lang="ja-JP" altLang="en-US">
                <a:latin typeface="+mn-ea"/>
                <a:ea typeface="+mn-ea"/>
              </a:rPr>
              <a:t>　</a:t>
            </a:r>
            <a:r>
              <a:rPr lang="en-US" altLang="ja-JP" dirty="0">
                <a:latin typeface="+mn-ea"/>
                <a:ea typeface="+mn-ea"/>
              </a:rPr>
              <a:t>【</a:t>
            </a:r>
            <a:r>
              <a:rPr lang="ja-JP" altLang="en-US">
                <a:latin typeface="+mn-ea"/>
                <a:ea typeface="+mn-ea"/>
              </a:rPr>
              <a:t>研修会</a:t>
            </a:r>
            <a:r>
              <a:rPr lang="en-US" altLang="ja-JP" dirty="0">
                <a:latin typeface="+mn-ea"/>
                <a:ea typeface="+mn-ea"/>
              </a:rPr>
              <a:t>】</a:t>
            </a:r>
            <a:r>
              <a:rPr lang="ja-JP" altLang="en-US" sz="1600">
                <a:latin typeface="+mn-ea"/>
                <a:ea typeface="+mn-ea"/>
              </a:rPr>
              <a:t>フィジカルアセスメント症例編</a:t>
            </a:r>
            <a:endParaRPr lang="en-US" altLang="ja-JP" sz="1600" dirty="0">
              <a:latin typeface="+mn-ea"/>
              <a:ea typeface="+mn-ea"/>
            </a:endParaRPr>
          </a:p>
          <a:p>
            <a:endParaRPr lang="en-US" altLang="ja-JP" sz="1600" dirty="0">
              <a:latin typeface="+mn-ea"/>
              <a:ea typeface="+mn-ea"/>
            </a:endParaRPr>
          </a:p>
          <a:p>
            <a:r>
              <a:rPr lang="ja-JP" altLang="en-US" sz="2800">
                <a:latin typeface="+mn-ea"/>
                <a:ea typeface="+mn-ea"/>
              </a:rPr>
              <a:t>　　　　　　　　「</a:t>
            </a:r>
            <a:r>
              <a:rPr lang="ja-JP" altLang="en-US" sz="2800">
                <a:latin typeface="+mn-ea"/>
              </a:rPr>
              <a:t>喘息・</a:t>
            </a:r>
            <a:r>
              <a:rPr lang="en-US" altLang="ja-JP" sz="2800" dirty="0">
                <a:latin typeface="+mn-ea"/>
              </a:rPr>
              <a:t>COPD </a:t>
            </a:r>
            <a:r>
              <a:rPr lang="ja-JP" altLang="en-US" sz="2800">
                <a:latin typeface="+mn-ea"/>
                <a:ea typeface="+mn-ea"/>
              </a:rPr>
              <a:t>」</a:t>
            </a:r>
            <a:endParaRPr lang="en-US" altLang="ja-JP" sz="2000" dirty="0">
              <a:latin typeface="+mn-ea"/>
              <a:ea typeface="+mn-ea"/>
            </a:endParaRPr>
          </a:p>
          <a:p>
            <a:endParaRPr lang="en-US" altLang="ja-JP" sz="2000" dirty="0">
              <a:latin typeface="+mn-ea"/>
              <a:ea typeface="+mn-ea"/>
            </a:endParaRPr>
          </a:p>
          <a:p>
            <a:r>
              <a:rPr lang="ja-JP" altLang="en-US" sz="2000">
                <a:latin typeface="+mn-ea"/>
                <a:ea typeface="+mn-ea"/>
              </a:rPr>
              <a:t>　</a:t>
            </a:r>
            <a:r>
              <a:rPr lang="en-US" altLang="ja-JP" sz="2000" dirty="0">
                <a:latin typeface="+mn-ea"/>
                <a:ea typeface="+mn-ea"/>
              </a:rPr>
              <a:t>  </a:t>
            </a:r>
            <a:r>
              <a:rPr lang="en-US" altLang="ja-JP" dirty="0">
                <a:latin typeface="+mn-ea"/>
                <a:ea typeface="+mn-ea"/>
              </a:rPr>
              <a:t>【</a:t>
            </a:r>
            <a:r>
              <a:rPr lang="ja-JP" altLang="en-US">
                <a:latin typeface="+mn-ea"/>
                <a:ea typeface="+mn-ea"/>
              </a:rPr>
              <a:t>講師</a:t>
            </a:r>
            <a:r>
              <a:rPr lang="en-US" altLang="ja-JP" dirty="0">
                <a:latin typeface="+mn-ea"/>
                <a:ea typeface="+mn-ea"/>
              </a:rPr>
              <a:t>】</a:t>
            </a:r>
          </a:p>
          <a:p>
            <a:r>
              <a:rPr lang="ja-JP" altLang="en-US">
                <a:latin typeface="+mn-ea"/>
                <a:ea typeface="+mn-ea"/>
              </a:rPr>
              <a:t>　　　　　　　</a:t>
            </a:r>
            <a:r>
              <a:rPr lang="ja-JP" altLang="en-US">
                <a:latin typeface="+mn-ea"/>
              </a:rPr>
              <a:t>沖縄県立中部病院　　　　　　　　　薬剤部　　莇　由依</a:t>
            </a:r>
            <a:endParaRPr lang="en-US" altLang="ja-JP" dirty="0">
              <a:latin typeface="+mn-ea"/>
              <a:ea typeface="+mn-ea"/>
            </a:endParaRPr>
          </a:p>
        </p:txBody>
      </p:sp>
      <p:sp>
        <p:nvSpPr>
          <p:cNvPr id="2062" name="正方形/長方形 14"/>
          <p:cNvSpPr>
            <a:spLocks noChangeArrowheads="1"/>
          </p:cNvSpPr>
          <p:nvPr/>
        </p:nvSpPr>
        <p:spPr bwMode="auto">
          <a:xfrm>
            <a:off x="980728" y="8728719"/>
            <a:ext cx="49685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400" dirty="0">
                <a:solidFill>
                  <a:srgbClr val="000000"/>
                </a:solidFill>
                <a:latin typeface="AR P丸ゴシック体M04" pitchFamily="50" charset="-128"/>
                <a:ea typeface="AR P丸ゴシック体M04" pitchFamily="50" charset="-128"/>
              </a:rPr>
              <a:t>主催： 沖縄県病院薬剤師会　　　　共催：沖縄県薬剤師会</a:t>
            </a:r>
            <a:endParaRPr lang="ja-JP" altLang="en-US" sz="1400" dirty="0">
              <a:latin typeface="AR P丸ゴシック体M04" pitchFamily="50" charset="-128"/>
              <a:ea typeface="AR P丸ゴシック体M04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55960" y="263714"/>
            <a:ext cx="55446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>
                <a:latin typeface="HGP創英角ﾎﾟｯﾌﾟ体" pitchFamily="50" charset="-128"/>
                <a:ea typeface="HGP創英角ﾎﾟｯﾌﾟ体" pitchFamily="50" charset="-128"/>
              </a:rPr>
              <a:t>２０２５年度</a:t>
            </a:r>
            <a:endParaRPr lang="en-US" altLang="ja-JP" sz="2000" dirty="0">
              <a:latin typeface="HGP創英角ﾎﾟｯﾌﾟ体" pitchFamily="50" charset="-128"/>
              <a:ea typeface="HGP創英角ﾎﾟｯﾌﾟ体" pitchFamily="50" charset="-128"/>
            </a:endParaRPr>
          </a:p>
          <a:p>
            <a:pPr algn="ctr"/>
            <a:r>
              <a:rPr lang="ja-JP" altLang="en-US" sz="2000" dirty="0">
                <a:latin typeface="HGP創英角ﾎﾟｯﾌﾟ体" pitchFamily="50" charset="-128"/>
                <a:ea typeface="HGP創英角ﾎﾟｯﾌﾟ体" pitchFamily="50" charset="-128"/>
              </a:rPr>
              <a:t>薬剤師のためのフィジカルアセスメント研修会</a:t>
            </a:r>
            <a:endParaRPr kumimoji="1" lang="ja-JP" altLang="en-US" sz="2000" dirty="0"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145061" y="2483768"/>
            <a:ext cx="6596307" cy="15696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400" b="1" dirty="0">
                <a:latin typeface="AR P丸ゴシック体M04" pitchFamily="50" charset="-128"/>
                <a:ea typeface="AR P丸ゴシック体M04" pitchFamily="50" charset="-128"/>
              </a:rPr>
              <a:t>2025</a:t>
            </a:r>
            <a:r>
              <a:rPr lang="ja-JP" altLang="en-US" sz="1400" b="1">
                <a:latin typeface="AR P丸ゴシック体M04" pitchFamily="50" charset="-128"/>
                <a:ea typeface="AR P丸ゴシック体M04" pitchFamily="50" charset="-128"/>
              </a:rPr>
              <a:t>年度　薬剤師</a:t>
            </a:r>
            <a:r>
              <a:rPr lang="ja-JP" altLang="en-US" sz="1400" b="1" dirty="0">
                <a:latin typeface="AR P丸ゴシック体M04" pitchFamily="50" charset="-128"/>
                <a:ea typeface="AR P丸ゴシック体M04" pitchFamily="50" charset="-128"/>
              </a:rPr>
              <a:t>のためのフィジカルアセスメント研修会日程</a:t>
            </a:r>
            <a:endParaRPr lang="en-US" altLang="ja-JP" sz="1400" b="1" dirty="0">
              <a:latin typeface="AR P丸ゴシック体M04" pitchFamily="50" charset="-128"/>
              <a:ea typeface="AR P丸ゴシック体M04" pitchFamily="50" charset="-128"/>
            </a:endParaRPr>
          </a:p>
          <a:p>
            <a:r>
              <a:rPr lang="en-US" altLang="ja-JP" sz="1400" dirty="0">
                <a:latin typeface="AR P丸ゴシック体M04" pitchFamily="50" charset="-128"/>
                <a:ea typeface="AR P丸ゴシック体M04" pitchFamily="50" charset="-128"/>
              </a:rPr>
              <a:t>【</a:t>
            </a:r>
            <a:r>
              <a:rPr lang="ja-JP" altLang="en-US" sz="1400" dirty="0">
                <a:latin typeface="AR P丸ゴシック体M04" pitchFamily="50" charset="-128"/>
                <a:ea typeface="AR P丸ゴシック体M04" pitchFamily="50" charset="-128"/>
              </a:rPr>
              <a:t>会　場</a:t>
            </a:r>
            <a:r>
              <a:rPr lang="en-US" altLang="ja-JP" sz="1400" dirty="0">
                <a:latin typeface="AR P丸ゴシック体M04" pitchFamily="50" charset="-128"/>
                <a:ea typeface="AR P丸ゴシック体M04" pitchFamily="50" charset="-128"/>
              </a:rPr>
              <a:t>】</a:t>
            </a:r>
            <a:r>
              <a:rPr lang="ja-JP" altLang="en-US" sz="1400" dirty="0">
                <a:latin typeface="AR P丸ゴシック体M04" pitchFamily="50" charset="-128"/>
                <a:ea typeface="AR P丸ゴシック体M04" pitchFamily="50" charset="-128"/>
              </a:rPr>
              <a:t>　</a:t>
            </a:r>
            <a:r>
              <a:rPr lang="ja-JP" altLang="en-US" sz="1400">
                <a:latin typeface="AR P丸ゴシック体M04" pitchFamily="50" charset="-128"/>
                <a:ea typeface="AR P丸ゴシック体M04" pitchFamily="50" charset="-128"/>
              </a:rPr>
              <a:t>おきなわクリニカルシミュレーションセンター（現地のみ）</a:t>
            </a:r>
            <a:endParaRPr lang="en-US" altLang="ja-JP" sz="1400" dirty="0">
              <a:latin typeface="AR P丸ゴシック体M04" pitchFamily="50" charset="-128"/>
              <a:ea typeface="AR P丸ゴシック体M04" pitchFamily="50" charset="-128"/>
            </a:endParaRPr>
          </a:p>
          <a:p>
            <a:r>
              <a:rPr lang="ja-JP" altLang="en-US" sz="1400">
                <a:latin typeface="AR P丸ゴシック体M04" pitchFamily="50" charset="-128"/>
                <a:ea typeface="AR P丸ゴシック体M04" pitchFamily="50" charset="-128"/>
              </a:rPr>
              <a:t>　　　　　</a:t>
            </a:r>
            <a:r>
              <a:rPr lang="en-US" altLang="ja-JP" sz="1400" dirty="0">
                <a:latin typeface="AR P丸ゴシック体M04" pitchFamily="50" charset="-128"/>
                <a:ea typeface="AR P丸ゴシック体M04" pitchFamily="50" charset="-128"/>
              </a:rPr>
              <a:t> </a:t>
            </a:r>
            <a:r>
              <a:rPr lang="ja-JP" altLang="en-US" sz="1400">
                <a:latin typeface="AR P丸ゴシック体M04" pitchFamily="50" charset="-128"/>
                <a:ea typeface="AR P丸ゴシック体M04" pitchFamily="50" charset="-128"/>
              </a:rPr>
              <a:t>　　　</a:t>
            </a:r>
            <a:r>
              <a:rPr lang="ja-JP" altLang="en-US" sz="1200">
                <a:latin typeface="AR P丸ゴシック体M04" pitchFamily="50" charset="-128"/>
                <a:ea typeface="AR P丸ゴシック体M04" pitchFamily="50" charset="-128"/>
              </a:rPr>
              <a:t>沖縄県宜野湾市喜友名</a:t>
            </a:r>
            <a:r>
              <a:rPr lang="en-US" altLang="ja-JP" sz="1200" dirty="0">
                <a:latin typeface="AR P丸ゴシック体M04" pitchFamily="50" charset="-128"/>
                <a:ea typeface="AR P丸ゴシック体M04" pitchFamily="50" charset="-128"/>
              </a:rPr>
              <a:t>1076</a:t>
            </a:r>
            <a:r>
              <a:rPr lang="ja-JP" altLang="en-US" sz="1200">
                <a:latin typeface="AR P丸ゴシック体M04" pitchFamily="50" charset="-128"/>
                <a:ea typeface="AR P丸ゴシック体M04" pitchFamily="50" charset="-128"/>
              </a:rPr>
              <a:t>番地</a:t>
            </a:r>
            <a:endParaRPr lang="en-US" altLang="ja-JP" sz="1200" dirty="0">
              <a:latin typeface="AR P丸ゴシック体M04" pitchFamily="50" charset="-128"/>
              <a:ea typeface="AR P丸ゴシック体M04" pitchFamily="50" charset="-128"/>
            </a:endParaRPr>
          </a:p>
          <a:p>
            <a:r>
              <a:rPr lang="en-US" altLang="ja-JP" sz="1400" dirty="0">
                <a:latin typeface="AR P丸ゴシック体M04" pitchFamily="50" charset="-128"/>
                <a:ea typeface="AR P丸ゴシック体M04" pitchFamily="50" charset="-128"/>
              </a:rPr>
              <a:t>【</a:t>
            </a:r>
            <a:r>
              <a:rPr lang="ja-JP" altLang="en-US" sz="1400">
                <a:latin typeface="AR P丸ゴシック体M04" pitchFamily="50" charset="-128"/>
                <a:ea typeface="AR P丸ゴシック体M04" pitchFamily="50" charset="-128"/>
              </a:rPr>
              <a:t>受講料</a:t>
            </a:r>
            <a:r>
              <a:rPr lang="en-US" altLang="ja-JP" sz="1400" dirty="0">
                <a:latin typeface="AR P丸ゴシック体M04" pitchFamily="50" charset="-128"/>
                <a:ea typeface="AR P丸ゴシック体M04" pitchFamily="50" charset="-128"/>
              </a:rPr>
              <a:t>】</a:t>
            </a:r>
            <a:r>
              <a:rPr lang="ja-JP" altLang="en-US" sz="1400">
                <a:latin typeface="AR P丸ゴシック体M04" pitchFamily="50" charset="-128"/>
                <a:ea typeface="AR P丸ゴシック体M04" pitchFamily="50" charset="-128"/>
              </a:rPr>
              <a:t>　</a:t>
            </a:r>
            <a:r>
              <a:rPr lang="ja-JP" altLang="en-US" sz="1200">
                <a:latin typeface="AR P丸ゴシック体M04" pitchFamily="50" charset="-128"/>
                <a:ea typeface="AR P丸ゴシック体M04" pitchFamily="50" charset="-128"/>
              </a:rPr>
              <a:t>事前申し込み先着</a:t>
            </a:r>
            <a:r>
              <a:rPr lang="en-US" altLang="ja-JP" sz="1200" dirty="0">
                <a:latin typeface="AR P丸ゴシック体M04" pitchFamily="50" charset="-128"/>
                <a:ea typeface="AR P丸ゴシック体M04" pitchFamily="50" charset="-128"/>
              </a:rPr>
              <a:t>30</a:t>
            </a:r>
            <a:r>
              <a:rPr lang="ja-JP" altLang="en-US" sz="1200">
                <a:latin typeface="AR P丸ゴシック体M04" pitchFamily="50" charset="-128"/>
                <a:ea typeface="AR P丸ゴシック体M04" pitchFamily="50" charset="-128"/>
              </a:rPr>
              <a:t>名</a:t>
            </a:r>
            <a:endParaRPr lang="en-US" altLang="ja-JP" sz="1200" dirty="0">
              <a:latin typeface="AR P丸ゴシック体M04" pitchFamily="50" charset="-128"/>
              <a:ea typeface="AR P丸ゴシック体M04" pitchFamily="50" charset="-128"/>
            </a:endParaRPr>
          </a:p>
          <a:p>
            <a:r>
              <a:rPr lang="ja-JP" altLang="en-US" sz="1400">
                <a:latin typeface="AR P丸ゴシック体M04" pitchFamily="50" charset="-128"/>
                <a:ea typeface="AR P丸ゴシック体M04" pitchFamily="50" charset="-128"/>
              </a:rPr>
              <a:t>　　　　　　</a:t>
            </a:r>
            <a:r>
              <a:rPr lang="ja-JP" altLang="en-US" sz="1200">
                <a:latin typeface="AR P丸ゴシック体M04" pitchFamily="50" charset="-128"/>
                <a:ea typeface="AR P丸ゴシック体M04" pitchFamily="50" charset="-128"/>
              </a:rPr>
              <a:t>沖縄県病院薬剤師会会員・沖縄県薬剤師会会員：無料</a:t>
            </a:r>
            <a:endParaRPr lang="en-US" altLang="ja-JP" sz="1200" dirty="0">
              <a:latin typeface="AR P丸ゴシック体M04" pitchFamily="50" charset="-128"/>
              <a:ea typeface="AR P丸ゴシック体M04" pitchFamily="50" charset="-128"/>
            </a:endParaRPr>
          </a:p>
          <a:p>
            <a:r>
              <a:rPr lang="ja-JP" altLang="en-US" sz="1200">
                <a:latin typeface="AR P丸ゴシック体M04" pitchFamily="50" charset="-128"/>
                <a:ea typeface="AR P丸ゴシック体M04" pitchFamily="50" charset="-128"/>
              </a:rPr>
              <a:t>　　　　　　　非会員：</a:t>
            </a:r>
            <a:r>
              <a:rPr lang="en-US" altLang="ja-JP" sz="1200" dirty="0">
                <a:latin typeface="AR P丸ゴシック体M04" pitchFamily="50" charset="-128"/>
                <a:ea typeface="AR P丸ゴシック体M04" pitchFamily="50" charset="-128"/>
              </a:rPr>
              <a:t>1</a:t>
            </a:r>
            <a:r>
              <a:rPr lang="ja-JP" altLang="en-US" sz="1200">
                <a:latin typeface="AR P丸ゴシック体M04" pitchFamily="50" charset="-128"/>
                <a:ea typeface="AR P丸ゴシック体M04" pitchFamily="50" charset="-128"/>
              </a:rPr>
              <a:t>万円</a:t>
            </a:r>
            <a:endParaRPr lang="en-US" altLang="ja-JP" sz="1100" dirty="0">
              <a:latin typeface="AR P丸ゴシック体M04" pitchFamily="50" charset="-128"/>
              <a:ea typeface="AR P丸ゴシック体M04" pitchFamily="50" charset="-128"/>
            </a:endParaRPr>
          </a:p>
          <a:p>
            <a:r>
              <a:rPr lang="ja-JP" altLang="en-US" sz="1400">
                <a:solidFill>
                  <a:prstClr val="black"/>
                </a:solidFill>
                <a:latin typeface="AR P丸ゴシック体M04" pitchFamily="50" charset="-128"/>
                <a:ea typeface="AR P丸ゴシック体M04" pitchFamily="50" charset="-128"/>
              </a:rPr>
              <a:t>　　　　　　インストラクターが、現地にて実技</a:t>
            </a:r>
            <a:r>
              <a:rPr lang="ja-JP" altLang="en-US" sz="1400" dirty="0">
                <a:solidFill>
                  <a:prstClr val="black"/>
                </a:solidFill>
                <a:latin typeface="AR P丸ゴシック体M04" pitchFamily="50" charset="-128"/>
                <a:ea typeface="AR P丸ゴシック体M04" pitchFamily="50" charset="-128"/>
              </a:rPr>
              <a:t>指導します。</a:t>
            </a:r>
            <a:endParaRPr lang="en-US" altLang="ja-JP" sz="1400" dirty="0">
              <a:latin typeface="AR P丸ゴシック体M04" pitchFamily="50" charset="-128"/>
              <a:ea typeface="AR P丸ゴシック体M04" pitchFamily="50" charset="-128"/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271464" y="143280"/>
            <a:ext cx="6397896" cy="896266"/>
          </a:xfrm>
          <a:prstGeom prst="roundRect">
            <a:avLst/>
          </a:prstGeom>
          <a:noFill/>
          <a:ln w="38100">
            <a:solidFill>
              <a:srgbClr val="FFC000"/>
            </a:solidFill>
          </a:ln>
          <a:effectLst>
            <a:glow rad="635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角丸四角形 13"/>
          <p:cNvSpPr/>
          <p:nvPr/>
        </p:nvSpPr>
        <p:spPr>
          <a:xfrm>
            <a:off x="188640" y="4139952"/>
            <a:ext cx="6480720" cy="3362251"/>
          </a:xfrm>
          <a:prstGeom prst="roundRect">
            <a:avLst/>
          </a:prstGeom>
          <a:noFill/>
          <a:ln>
            <a:solidFill>
              <a:srgbClr val="FFC000"/>
            </a:solidFill>
          </a:ln>
          <a:effectLst>
            <a:glow rad="635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4CBDD8F-B189-8DCB-C92C-C483DF85C6C3}"/>
              </a:ext>
            </a:extLst>
          </p:cNvPr>
          <p:cNvSpPr txBox="1"/>
          <p:nvPr/>
        </p:nvSpPr>
        <p:spPr>
          <a:xfrm>
            <a:off x="1484784" y="1167879"/>
            <a:ext cx="37240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400" dirty="0">
                <a:solidFill>
                  <a:schemeClr val="tx2"/>
                </a:solidFill>
                <a:latin typeface="+mn-ea"/>
                <a:ea typeface="+mn-ea"/>
              </a:rPr>
              <a:t>日病薬病院薬学認定</a:t>
            </a:r>
            <a:r>
              <a:rPr lang="ja-JP" altLang="en-US" sz="1400">
                <a:solidFill>
                  <a:schemeClr val="tx2"/>
                </a:solidFill>
                <a:latin typeface="+mn-ea"/>
                <a:ea typeface="+mn-ea"/>
              </a:rPr>
              <a:t>薬剤師制度単位申請中</a:t>
            </a:r>
            <a:endParaRPr lang="en-US" altLang="ja-JP" sz="1400" dirty="0">
              <a:solidFill>
                <a:schemeClr val="tx2"/>
              </a:solidFill>
              <a:latin typeface="+mn-ea"/>
              <a:ea typeface="+mn-ea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AC7D4094-FCAA-2A65-78A1-F93E52AAE3F1}"/>
              </a:ext>
            </a:extLst>
          </p:cNvPr>
          <p:cNvSpPr txBox="1"/>
          <p:nvPr/>
        </p:nvSpPr>
        <p:spPr>
          <a:xfrm>
            <a:off x="188640" y="7756582"/>
            <a:ext cx="6474150" cy="861774"/>
          </a:xfrm>
          <a:prstGeom prst="rect">
            <a:avLst/>
          </a:prstGeom>
          <a:noFill/>
          <a:ln w="4762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kumimoji="1" lang="ja-JP" altLang="en-US" sz="1000" b="1" dirty="0">
                <a:highlight>
                  <a:srgbClr val="FFFF00"/>
                </a:highlight>
                <a:latin typeface="Meiryo UI" panose="020B0604030504040204" pitchFamily="50" charset="-128"/>
                <a:ea typeface="Meiryo UI" panose="020B0604030504040204" pitchFamily="50" charset="-128"/>
              </a:rPr>
              <a:t>＜申し込みについて＞ </a:t>
            </a:r>
            <a:r>
              <a:rPr kumimoji="1"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ご参加希望の方は、</a:t>
            </a:r>
            <a:r>
              <a:rPr kumimoji="1" lang="ja-JP" altLang="en-US" sz="1000" b="1">
                <a:latin typeface="Meiryo UI" panose="020B0604030504040204" pitchFamily="50" charset="-128"/>
                <a:ea typeface="Meiryo UI" panose="020B0604030504040204" pitchFamily="50" charset="-128"/>
              </a:rPr>
              <a:t>事前にメール</a:t>
            </a:r>
            <a:r>
              <a:rPr kumimoji="1"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にて申込みをお願いします。（〆</a:t>
            </a:r>
            <a:r>
              <a:rPr kumimoji="1" lang="ja-JP" altLang="en-US" sz="1000" b="1">
                <a:latin typeface="Meiryo UI" panose="020B0604030504040204" pitchFamily="50" charset="-128"/>
                <a:ea typeface="Meiryo UI" panose="020B0604030504040204" pitchFamily="50" charset="-128"/>
              </a:rPr>
              <a:t>切 </a:t>
            </a:r>
            <a:r>
              <a:rPr kumimoji="1"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kumimoji="1" lang="ja-JP" altLang="en-US" sz="1000" b="1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1"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9</a:t>
            </a:r>
            <a:r>
              <a:rPr kumimoji="1" lang="ja-JP" altLang="en-US" sz="1000" b="1"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r>
              <a:rPr kumimoji="1"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） </a:t>
            </a:r>
            <a:endParaRPr kumimoji="1"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just"/>
            <a:r>
              <a:rPr kumimoji="1"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000" b="1">
                <a:latin typeface="Meiryo UI" panose="020B0604030504040204" pitchFamily="50" charset="-128"/>
                <a:ea typeface="Meiryo UI" panose="020B0604030504040204" pitchFamily="50" charset="-128"/>
              </a:rPr>
              <a:t>メール</a:t>
            </a:r>
            <a:r>
              <a:rPr kumimoji="1" lang="ja-JP" altLang="en-US" sz="1000" b="1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en-US" altLang="ja-JP" sz="1000" b="1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himeno@ns.omotokai.jp</a:t>
            </a:r>
            <a:r>
              <a:rPr kumimoji="1"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【</a:t>
            </a:r>
            <a:r>
              <a:rPr lang="ja-JP" altLang="en-US" sz="1000" b="1">
                <a:latin typeface="Meiryo UI" panose="020B0604030504040204" pitchFamily="50" charset="-128"/>
                <a:ea typeface="Meiryo UI" panose="020B0604030504040204" pitchFamily="50" charset="-128"/>
              </a:rPr>
              <a:t>担当</a:t>
            </a:r>
            <a:r>
              <a:rPr kumimoji="1" lang="ja-JP" altLang="en-US" sz="1000" b="1">
                <a:latin typeface="Meiryo UI" panose="020B0604030504040204" pitchFamily="50" charset="-128"/>
                <a:ea typeface="Meiryo UI" panose="020B0604030504040204" pitchFamily="50" charset="-128"/>
              </a:rPr>
              <a:t>：姫野</a:t>
            </a:r>
            <a:r>
              <a:rPr kumimoji="1"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 algn="just"/>
            <a:r>
              <a:rPr lang="ja-JP" altLang="en-US" sz="1000" b="1">
                <a:latin typeface="Meiryo UI" panose="020B0604030504040204" pitchFamily="50" charset="-128"/>
                <a:ea typeface="Meiryo UI" panose="020B0604030504040204" pitchFamily="50" charset="-128"/>
              </a:rPr>
              <a:t>タイトル</a:t>
            </a:r>
            <a:r>
              <a:rPr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『2025</a:t>
            </a:r>
            <a:r>
              <a:rPr lang="ja-JP" altLang="en-US" sz="1000" b="1">
                <a:latin typeface="Meiryo UI" panose="020B0604030504040204" pitchFamily="50" charset="-128"/>
                <a:ea typeface="Meiryo UI" panose="020B0604030504040204" pitchFamily="50" charset="-128"/>
              </a:rPr>
              <a:t>年度第</a:t>
            </a:r>
            <a:r>
              <a:rPr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000" b="1">
                <a:latin typeface="Meiryo UI" panose="020B0604030504040204" pitchFamily="50" charset="-128"/>
                <a:ea typeface="Meiryo UI" panose="020B0604030504040204" pitchFamily="50" charset="-128"/>
              </a:rPr>
              <a:t>回フィジカルアセスメント研修会　参加申し込み</a:t>
            </a:r>
            <a:r>
              <a:rPr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』</a:t>
            </a:r>
            <a:r>
              <a:rPr lang="ja-JP" altLang="en-US" sz="1000" b="1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kumimoji="1" lang="ja-JP" altLang="en-US" sz="1000" b="1">
                <a:latin typeface="Meiryo UI" panose="020B0604030504040204" pitchFamily="50" charset="-128"/>
                <a:ea typeface="Meiryo UI" panose="020B0604030504040204" pitchFamily="50" charset="-128"/>
              </a:rPr>
              <a:t>お名前、人数、 お住まいの市町村名（例：那覇市） </a:t>
            </a:r>
            <a:r>
              <a:rPr lang="ja-JP" altLang="en-US" sz="1000" b="1">
                <a:latin typeface="Meiryo UI" panose="020B0604030504040204" pitchFamily="50" charset="-128"/>
                <a:ea typeface="Meiryo UI" panose="020B0604030504040204" pitchFamily="50" charset="-128"/>
              </a:rPr>
              <a:t>、電話番号を記載の上、申し込みをお願いいたします。参加可能の方のみ返信いたしますので、ご了承の程よろしくお願いいたします。</a:t>
            </a:r>
            <a:endParaRPr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98b6937-3bc1-4dce-afb0-513b6e8d24b9">
      <Terms xmlns="http://schemas.microsoft.com/office/infopath/2007/PartnerControls"/>
    </lcf76f155ced4ddcb4097134ff3c332f>
    <TaxCatchAll xmlns="90c4adfe-91c2-4a90-a935-0d6c59704e64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9DBA7FDACBD9AE4F9A58FAE58E334289" ma:contentTypeVersion="14" ma:contentTypeDescription="新しいドキュメントを作成します。" ma:contentTypeScope="" ma:versionID="fa45f937933bcf4d2e3cb547e2b534e8">
  <xsd:schema xmlns:xsd="http://www.w3.org/2001/XMLSchema" xmlns:xs="http://www.w3.org/2001/XMLSchema" xmlns:p="http://schemas.microsoft.com/office/2006/metadata/properties" xmlns:ns2="898b6937-3bc1-4dce-afb0-513b6e8d24b9" xmlns:ns3="90c4adfe-91c2-4a90-a935-0d6c59704e64" targetNamespace="http://schemas.microsoft.com/office/2006/metadata/properties" ma:root="true" ma:fieldsID="087ed7fd2bfeb08377a1be224e4692c3" ns2:_="" ns3:_="">
    <xsd:import namespace="898b6937-3bc1-4dce-afb0-513b6e8d24b9"/>
    <xsd:import namespace="90c4adfe-91c2-4a90-a935-0d6c59704e6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ServiceSearchPropertie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98b6937-3bc1-4dce-afb0-513b6e8d24b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3f67572a-3a59-4374-9ef1-46afeebf2b5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0c4adfe-91c2-4a90-a935-0d6c59704e64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826ddf75-a937-4f63-9fdb-9af62931e1a6}" ma:internalName="TaxCatchAll" ma:showField="CatchAllData" ma:web="90c4adfe-91c2-4a90-a935-0d6c59704e6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5B2A2F6-44C2-4210-86CB-E506842928FE}">
  <ds:schemaRefs>
    <ds:schemaRef ds:uri="http://schemas.microsoft.com/office/2006/metadata/properties"/>
    <ds:schemaRef ds:uri="http://schemas.microsoft.com/office/infopath/2007/PartnerControls"/>
    <ds:schemaRef ds:uri="898b6937-3bc1-4dce-afb0-513b6e8d24b9"/>
    <ds:schemaRef ds:uri="90c4adfe-91c2-4a90-a935-0d6c59704e64"/>
  </ds:schemaRefs>
</ds:datastoreItem>
</file>

<file path=customXml/itemProps2.xml><?xml version="1.0" encoding="utf-8"?>
<ds:datastoreItem xmlns:ds="http://schemas.openxmlformats.org/officeDocument/2006/customXml" ds:itemID="{8C10DB99-02D1-44A3-B5E2-CA884C3481C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098E8C8-00D9-4C32-B71F-10A5C1C0AF5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98b6937-3bc1-4dce-afb0-513b6e8d24b9"/>
    <ds:schemaRef ds:uri="90c4adfe-91c2-4a90-a935-0d6c59704e6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4521</TotalTime>
  <Words>278</Words>
  <Application>Microsoft Macintosh PowerPoint</Application>
  <PresentationFormat>画面に合わせる (4:3)</PresentationFormat>
  <Paragraphs>26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AR P丸ゴシック体M04</vt:lpstr>
      <vt:lpstr>HGP創英角ﾎﾟｯﾌﾟ体</vt:lpstr>
      <vt:lpstr>Meiryo UI</vt:lpstr>
      <vt:lpstr>MS Mincho</vt:lpstr>
      <vt:lpstr>游ゴシック</vt:lpstr>
      <vt:lpstr>Arial</vt:lpstr>
      <vt:lpstr>Calibri</vt:lpstr>
      <vt:lpstr>Office テーマ</vt:lpstr>
      <vt:lpstr>PowerPoint プレゼンテーション</vt:lpstr>
    </vt:vector>
  </TitlesOfParts>
  <Company>大塚製薬株式会社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pcconf1</dc:creator>
  <cp:lastModifiedBy>耕一 姫野</cp:lastModifiedBy>
  <cp:revision>110</cp:revision>
  <cp:lastPrinted>2017-04-28T01:32:23Z</cp:lastPrinted>
  <dcterms:created xsi:type="dcterms:W3CDTF">2010-01-07T11:28:44Z</dcterms:created>
  <dcterms:modified xsi:type="dcterms:W3CDTF">2025-08-22T09:37:34Z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0x0101009DBA7FDACBD9AE4F9A58FAE58E334289</vt:lpwstr>
  </property>
</Properties>
</file>