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6858000" cy="9906000" type="A4"/>
  <p:notesSz cx="6807200" cy="9939338"/>
  <p:defaultTextStyle>
    <a:defPPr>
      <a:defRPr lang="ja-JP"/>
    </a:defPPr>
    <a:lvl1pPr marL="0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020202"/>
    <a:srgbClr val="080808"/>
    <a:srgbClr val="000099"/>
    <a:srgbClr val="FF5050"/>
    <a:srgbClr val="E1EFFF"/>
    <a:srgbClr val="F2FBDD"/>
    <a:srgbClr val="4D4F53"/>
    <a:srgbClr val="006600"/>
    <a:srgbClr val="FF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1" autoAdjust="0"/>
    <p:restoredTop sz="99869" autoAdjust="0"/>
  </p:normalViewPr>
  <p:slideViewPr>
    <p:cSldViewPr>
      <p:cViewPr varScale="1">
        <p:scale>
          <a:sx n="78" d="100"/>
          <a:sy n="78" d="100"/>
        </p:scale>
        <p:origin x="1899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5C88CC5E-CE86-4750-8E06-FB45B27E2000}" type="datetimeFigureOut">
              <a:rPr kumimoji="1" lang="ja-JP" altLang="en-US" smtClean="0"/>
              <a:pPr/>
              <a:t>2023/7/18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4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EE6E18C-AC04-4105-B36D-FD2A2A83A2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585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70E46EA-DDC8-4E60-83F1-33D91A1A2D5F}" type="datetimeFigureOut">
              <a:rPr kumimoji="1" lang="ja-JP" altLang="en-US" smtClean="0"/>
              <a:pPr/>
              <a:t>2023/7/18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E7E30BC5-25FF-4A20-A9CE-19EE3E51E7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216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30BC5-25FF-4A20-A9CE-19EE3E51E781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332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 userDrawn="1"/>
        </p:nvGrpSpPr>
        <p:grpSpPr>
          <a:xfrm>
            <a:off x="0" y="-7571"/>
            <a:ext cx="6858002" cy="6520877"/>
            <a:chOff x="0" y="-5243"/>
            <a:chExt cx="9144002" cy="4514453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0" y="-5243"/>
              <a:ext cx="9144002" cy="4514453"/>
              <a:chOff x="0" y="-5243"/>
              <a:chExt cx="9144002" cy="4514453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319088" y="-5243"/>
                <a:ext cx="3367087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2" name="Picture 11" descr="large gray wave for title.png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686227"/>
                <a:ext cx="9144000" cy="2745772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 userDrawn="1"/>
            </p:nvSpPr>
            <p:spPr>
              <a:xfrm>
                <a:off x="319091" y="1695449"/>
                <a:ext cx="3376613" cy="9144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" name="Picture 13" descr="color waves for title 1.png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9090" y="3842738"/>
                <a:ext cx="8824912" cy="666472"/>
              </a:xfrm>
              <a:prstGeom prst="rect">
                <a:avLst/>
              </a:prstGeom>
            </p:spPr>
          </p:pic>
          <p:pic>
            <p:nvPicPr>
              <p:cNvPr id="13" name="Picture 12" descr="DS_logo_portrait_sm.png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23859" y="215265"/>
                <a:ext cx="914402" cy="900686"/>
              </a:xfrm>
              <a:prstGeom prst="rect">
                <a:avLst/>
              </a:prstGeom>
            </p:spPr>
          </p:pic>
        </p:grpSp>
        <p:pic>
          <p:nvPicPr>
            <p:cNvPr id="15" name="Picture 14" descr="Slogan_JP_blue_spot2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2" y="218001"/>
              <a:ext cx="3161067" cy="1010045"/>
            </a:xfrm>
            <a:prstGeom prst="rect">
              <a:avLst/>
            </a:prstGeom>
          </p:spPr>
        </p:pic>
      </p:grp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416778" y="6436577"/>
            <a:ext cx="4347972" cy="117264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dirty="0">
                <a:solidFill>
                  <a:srgbClr val="9A9B9C"/>
                </a:solidFill>
                <a:cs typeface="Arial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28472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22352" y="8867943"/>
            <a:ext cx="1543050" cy="43696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2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5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8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1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4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9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2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date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16778" y="6436577"/>
            <a:ext cx="4347972" cy="117264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8" name="Text Placeholder 2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22353" y="8253369"/>
            <a:ext cx="2842875" cy="47230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ts val="1100"/>
              </a:lnSpc>
              <a:spcBef>
                <a:spcPts val="0"/>
              </a:spcBef>
              <a:buFontTx/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 Author name</a:t>
            </a:r>
          </a:p>
        </p:txBody>
      </p:sp>
      <p:sp>
        <p:nvSpPr>
          <p:cNvPr id="10" name="Text Placeholder 2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22353" y="7665823"/>
            <a:ext cx="2842875" cy="51524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ts val="1100"/>
              </a:lnSpc>
              <a:spcBef>
                <a:spcPts val="0"/>
              </a:spcBef>
              <a:buFontTx/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-22"/>
            <a:ext cx="6858000" cy="9376773"/>
            <a:chOff x="0" y="-16"/>
            <a:chExt cx="9144000" cy="6491612"/>
          </a:xfrm>
        </p:grpSpPr>
        <p:grpSp>
          <p:nvGrpSpPr>
            <p:cNvPr id="19" name="Group 18"/>
            <p:cNvGrpSpPr/>
            <p:nvPr userDrawn="1"/>
          </p:nvGrpSpPr>
          <p:grpSpPr>
            <a:xfrm>
              <a:off x="0" y="-16"/>
              <a:ext cx="9144000" cy="6491612"/>
              <a:chOff x="0" y="-16"/>
              <a:chExt cx="9144000" cy="6491612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319087" y="-16"/>
                <a:ext cx="3367087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472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2" name="Picture 11" descr="large gray wave for title.png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691454"/>
                <a:ext cx="9144000" cy="2745772"/>
              </a:xfrm>
              <a:prstGeom prst="rect">
                <a:avLst/>
              </a:prstGeom>
            </p:spPr>
          </p:pic>
          <p:sp>
            <p:nvSpPr>
              <p:cNvPr id="13" name="Rectangle 12"/>
              <p:cNvSpPr/>
              <p:nvPr userDrawn="1"/>
            </p:nvSpPr>
            <p:spPr>
              <a:xfrm>
                <a:off x="319088" y="1690996"/>
                <a:ext cx="6880225" cy="4800600"/>
              </a:xfrm>
              <a:prstGeom prst="rect">
                <a:avLst/>
              </a:prstGeom>
              <a:solidFill>
                <a:schemeClr val="tx1"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472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dirty="0">
                  <a:solidFill>
                    <a:srgbClr val="4D4F53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319087" y="1691623"/>
                <a:ext cx="6880225" cy="9144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472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" name="Picture 13" descr="color waves for title 1.png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9088" y="3847965"/>
                <a:ext cx="8824912" cy="666472"/>
              </a:xfrm>
              <a:prstGeom prst="rect">
                <a:avLst/>
              </a:prstGeom>
            </p:spPr>
          </p:pic>
          <p:pic>
            <p:nvPicPr>
              <p:cNvPr id="18" name="Picture 17" descr="DS_logo_portrait_sm.png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23859" y="215265"/>
                <a:ext cx="914402" cy="900686"/>
              </a:xfrm>
              <a:prstGeom prst="rect">
                <a:avLst/>
              </a:prstGeom>
            </p:spPr>
          </p:pic>
        </p:grpSp>
        <p:pic>
          <p:nvPicPr>
            <p:cNvPr id="15" name="Picture 14" descr="Slogan_JP_blue_spot2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218001"/>
              <a:ext cx="3161067" cy="1010045"/>
            </a:xfrm>
            <a:prstGeom prst="rect">
              <a:avLst/>
            </a:prstGeom>
          </p:spPr>
        </p:pic>
      </p:grpSp>
      <p:sp>
        <p:nvSpPr>
          <p:cNvPr id="1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18" y="9414454"/>
            <a:ext cx="3257550" cy="394404"/>
          </a:xfrm>
          <a:prstGeom prst="rect">
            <a:avLst/>
          </a:prstGeom>
        </p:spPr>
        <p:txBody>
          <a:bodyPr vert="horz" lIns="90566" tIns="45285" rIns="90566" bIns="4528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9372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 &amp; Content (Blu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/>
          <p:cNvGrpSpPr/>
          <p:nvPr userDrawn="1"/>
        </p:nvGrpSpPr>
        <p:grpSpPr>
          <a:xfrm>
            <a:off x="242888" y="8"/>
            <a:ext cx="6024563" cy="1046348"/>
            <a:chOff x="323850" y="-1"/>
            <a:chExt cx="8032750" cy="968721"/>
          </a:xfrm>
        </p:grpSpPr>
        <p:sp>
          <p:nvSpPr>
            <p:cNvPr id="15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92495"/>
            <a:ext cx="6115050" cy="7533135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  <a:lvl2pPr marL="682387" indent="-229546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17263" indent="-223264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64737" indent="-235854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37678" indent="-22640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5326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18" y="9414454"/>
            <a:ext cx="3257550" cy="394404"/>
          </a:xfrm>
          <a:prstGeom prst="rect">
            <a:avLst/>
          </a:prstGeom>
        </p:spPr>
        <p:txBody>
          <a:bodyPr vert="horz" lIns="90566" tIns="45285" rIns="90566" bIns="4528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224051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8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2387" indent="-229546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17263" indent="-223264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64737" indent="-235854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37678" indent="-22640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18" y="9414454"/>
            <a:ext cx="3257550" cy="394404"/>
          </a:xfrm>
          <a:prstGeom prst="rect">
            <a:avLst/>
          </a:prstGeom>
        </p:spPr>
        <p:txBody>
          <a:bodyPr vert="horz" lIns="90566" tIns="45285" rIns="90566" bIns="4528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732069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8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2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2387" indent="-229546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17263" indent="-223264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64737" indent="-235854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37678" indent="-22640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18" y="9414454"/>
            <a:ext cx="3257550" cy="394404"/>
          </a:xfrm>
          <a:prstGeom prst="rect">
            <a:avLst/>
          </a:prstGeom>
        </p:spPr>
        <p:txBody>
          <a:bodyPr vert="horz" lIns="90566" tIns="45285" rIns="90566" bIns="4528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44965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38630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93868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96792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234966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505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074175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505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2297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70631"/>
            <a:ext cx="4414991" cy="523220"/>
          </a:xfrm>
          <a:prstGeom prst="rect">
            <a:avLst/>
          </a:prstGeom>
        </p:spPr>
        <p:txBody>
          <a:bodyPr wrap="none" lIns="91434" tIns="45718" rIns="91434" bIns="45718" anchor="ctr">
            <a:spAutoFit/>
          </a:bodyPr>
          <a:lstStyle>
            <a:lvl1pPr algn="l">
              <a:defRPr sz="2800">
                <a:solidFill>
                  <a:srgbClr val="69BE28"/>
                </a:solidFill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dirty="0">
                <a:solidFill>
                  <a:srgbClr val="9A9B9C"/>
                </a:solidFill>
                <a:cs typeface="Arial" charset="0"/>
              </a:rPr>
              <a:t>CONFIDENTIAL</a:t>
            </a:r>
          </a:p>
        </p:txBody>
      </p:sp>
      <p:pic>
        <p:nvPicPr>
          <p:cNvPr id="15" name="Picture 2" descr="C:\Users\jallison\AppData\Local\Temp\VMwareDnD\a0679ae3\DS_logo_portrait_format_4color_rgb_12020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740" y="1"/>
            <a:ext cx="591260" cy="1123942"/>
          </a:xfrm>
          <a:prstGeom prst="rect">
            <a:avLst/>
          </a:prstGeom>
          <a:noFill/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012660" y="9465748"/>
            <a:ext cx="502444" cy="2361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0742EFC-8BEC-49F9-9CC9-7EDCB5B63F76}" type="slidenum">
              <a:rPr lang="en-US" sz="1400">
                <a:solidFill>
                  <a:srgbClr val="9A9B9C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90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322311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085451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769953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3675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2894" y="522819"/>
            <a:ext cx="6172200" cy="1144235"/>
          </a:xfrm>
          <a:prstGeom prst="rect">
            <a:avLst/>
          </a:prstGeom>
        </p:spPr>
        <p:txBody>
          <a:bodyPr lIns="91434" tIns="45718" rIns="91434" bIns="45718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342900" y="2861733"/>
            <a:ext cx="6172200" cy="5613400"/>
          </a:xfrm>
          <a:prstGeom prst="rect">
            <a:avLst/>
          </a:prstGeom>
        </p:spPr>
        <p:txBody>
          <a:bodyPr lIns="91434" tIns="45718" rIns="91434" bIns="45718"/>
          <a:lstStyle/>
          <a:p>
            <a:pPr lvl="0"/>
            <a:endParaRPr lang="ja-JP" altLang="en-US" noProof="0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36369" y="9529940"/>
            <a:ext cx="1600200" cy="302683"/>
          </a:xfrm>
          <a:prstGeom prst="rect">
            <a:avLst/>
          </a:prstGeom>
          <a:ln/>
        </p:spPr>
        <p:txBody>
          <a:bodyPr lIns="91434" tIns="45718" rIns="91434" bIns="45718"/>
          <a:lstStyle>
            <a:lvl1pPr>
              <a:defRPr/>
            </a:lvl1pPr>
          </a:lstStyle>
          <a:p>
            <a:pPr>
              <a:defRPr/>
            </a:pPr>
            <a:fld id="{6946B916-968C-463C-BD30-C40C940AB294}" type="slidenum">
              <a:rPr lang="ja-JP" alt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1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dirty="0">
                <a:solidFill>
                  <a:srgbClr val="9A9B9C"/>
                </a:solidFill>
                <a:cs typeface="Arial" charset="0"/>
              </a:rPr>
              <a:t>CONFIDENTIAL</a:t>
            </a:r>
          </a:p>
        </p:txBody>
      </p:sp>
      <p:pic>
        <p:nvPicPr>
          <p:cNvPr id="15" name="Picture 2" descr="C:\Users\jallison\AppData\Local\Temp\VMwareDnD\a0679ae3\DS_logo_portrait_format_4color_rgb_12020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740" y="1"/>
            <a:ext cx="591260" cy="1123942"/>
          </a:xfrm>
          <a:prstGeom prst="rect">
            <a:avLst/>
          </a:prstGeom>
          <a:noFill/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012660" y="9465748"/>
            <a:ext cx="502444" cy="2361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0742EFC-8BEC-49F9-9CC9-7EDCB5B63F76}" type="slidenum">
              <a:rPr lang="en-US" sz="1400">
                <a:solidFill>
                  <a:srgbClr val="9A9B9C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0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70631"/>
            <a:ext cx="4414991" cy="523220"/>
          </a:xfrm>
          <a:prstGeom prst="rect">
            <a:avLst/>
          </a:prstGeom>
        </p:spPr>
        <p:txBody>
          <a:bodyPr wrap="none" lIns="91434" tIns="45718" rIns="91434" bIns="45718" anchor="ctr">
            <a:spAutoFit/>
          </a:bodyPr>
          <a:lstStyle>
            <a:lvl1pPr algn="l">
              <a:defRPr sz="2800">
                <a:solidFill>
                  <a:srgbClr val="69BE28"/>
                </a:solidFill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dirty="0">
                <a:solidFill>
                  <a:srgbClr val="9A9B9C"/>
                </a:solidFill>
                <a:cs typeface="Arial" charset="0"/>
              </a:rPr>
              <a:t>CONFIDENTIAL</a:t>
            </a:r>
          </a:p>
        </p:txBody>
      </p:sp>
      <p:pic>
        <p:nvPicPr>
          <p:cNvPr id="15" name="Picture 2" descr="C:\Users\jallison\AppData\Local\Temp\VMwareDnD\a0679ae3\DS_logo_portrait_format_4color_rgb_12020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740" y="1"/>
            <a:ext cx="591260" cy="1123942"/>
          </a:xfrm>
          <a:prstGeom prst="rect">
            <a:avLst/>
          </a:prstGeom>
          <a:noFill/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012660" y="9465748"/>
            <a:ext cx="502444" cy="2361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0742EFC-8BEC-49F9-9CC9-7EDCB5B63F76}" type="slidenum">
              <a:rPr lang="en-US" sz="1400">
                <a:solidFill>
                  <a:srgbClr val="9A9B9C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7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1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70631"/>
            <a:ext cx="4414991" cy="523220"/>
          </a:xfrm>
          <a:prstGeom prst="rect">
            <a:avLst/>
          </a:prstGeom>
        </p:spPr>
        <p:txBody>
          <a:bodyPr wrap="none" lIns="91434" tIns="45718" rIns="91434" bIns="45718" anchor="ctr">
            <a:spAutoFit/>
          </a:bodyPr>
          <a:lstStyle>
            <a:lvl1pPr algn="l">
              <a:defRPr sz="2800">
                <a:solidFill>
                  <a:srgbClr val="69BE28"/>
                </a:solidFill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4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dirty="0">
                <a:solidFill>
                  <a:srgbClr val="9A9B9C"/>
                </a:solidFill>
                <a:cs typeface="Arial" charset="0"/>
              </a:rPr>
              <a:t>CONFIDENTIAL</a:t>
            </a:r>
          </a:p>
        </p:txBody>
      </p:sp>
      <p:pic>
        <p:nvPicPr>
          <p:cNvPr id="15" name="Picture 2" descr="C:\Users\jallison\AppData\Local\Temp\VMwareDnD\a0679ae3\DS_logo_portrait_format_4color_rgb_12020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740" y="1"/>
            <a:ext cx="591260" cy="1123942"/>
          </a:xfrm>
          <a:prstGeom prst="rect">
            <a:avLst/>
          </a:prstGeom>
          <a:noFill/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012660" y="9465748"/>
            <a:ext cx="502444" cy="2361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0742EFC-8BEC-49F9-9CC9-7EDCB5B63F76}" type="slidenum">
              <a:rPr lang="en-US" sz="1400">
                <a:solidFill>
                  <a:srgbClr val="9A9B9C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6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Content (Blu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 userDrawn="1"/>
        </p:nvGrpSpPr>
        <p:grpSpPr>
          <a:xfrm>
            <a:off x="242888" y="1"/>
            <a:ext cx="6024563" cy="1399264"/>
            <a:chOff x="323850" y="-1"/>
            <a:chExt cx="8032750" cy="968721"/>
          </a:xfrm>
        </p:grpSpPr>
        <p:sp>
          <p:nvSpPr>
            <p:cNvPr id="8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2201334"/>
            <a:ext cx="6115050" cy="6824133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  <a:lvl2pPr marL="688932" indent="-231761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048" indent="-225411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863" indent="-238110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270" indent="-228586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5325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79878" y="883482"/>
            <a:ext cx="5782928" cy="401133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marL="0" indent="0">
              <a:buFontTx/>
              <a:buNone/>
              <a:defRPr sz="2000" baseline="0">
                <a:latin typeface="+mj-ea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00" y="9414297"/>
            <a:ext cx="3257550" cy="394404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5698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 userDrawn="1"/>
        </p:nvGrpSpPr>
        <p:grpSpPr>
          <a:xfrm>
            <a:off x="242888" y="8"/>
            <a:ext cx="6024563" cy="1046348"/>
            <a:chOff x="323850" y="-1"/>
            <a:chExt cx="8032750" cy="968721"/>
          </a:xfrm>
        </p:grpSpPr>
        <p:sp>
          <p:nvSpPr>
            <p:cNvPr id="1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5326" y="202042"/>
            <a:ext cx="5897166" cy="660400"/>
          </a:xfrm>
          <a:prstGeom prst="rect">
            <a:avLst/>
          </a:prstGeom>
        </p:spPr>
        <p:txBody>
          <a:bodyPr lIns="91434" tIns="45718" rIns="91434" bIns="45718" anchor="ctr">
            <a:noAutofit/>
          </a:bodyPr>
          <a:lstStyle>
            <a:lvl1pPr algn="l"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2900" y="1423720"/>
            <a:ext cx="6115050" cy="7601747"/>
          </a:xfrm>
          <a:prstGeom prst="rect">
            <a:avLst/>
          </a:prstGeom>
        </p:spPr>
        <p:txBody>
          <a:bodyPr lIns="91434" tIns="45718" rIns="91434" bIns="45718"/>
          <a:lstStyle>
            <a:lvl1pPr marL="0" indent="0">
              <a:buFontTx/>
              <a:buNone/>
              <a:defRPr sz="28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  <a:lvl2pPr marL="683183" indent="-229816">
              <a:buClr>
                <a:srgbClr val="00B0F0"/>
              </a:buClr>
              <a:buFont typeface="Arial" pitchFamily="34" charset="0"/>
              <a:buChar char="•"/>
              <a:defRPr sz="24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2pPr>
            <a:lvl3pPr marL="1018451" indent="-223525">
              <a:buClr>
                <a:srgbClr val="00B0F0"/>
              </a:buClr>
              <a:buFont typeface="Arial" pitchFamily="34" charset="0"/>
              <a:buChar char="•"/>
              <a:defRPr sz="2200"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3pPr>
            <a:lvl4pPr marL="1366328" indent="-236129">
              <a:buClr>
                <a:srgbClr val="00B0F0"/>
              </a:buClr>
              <a:buFont typeface="Arial" pitchFamily="34" charset="0"/>
              <a:buChar char="•"/>
              <a:defRPr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4pPr>
            <a:lvl5pPr marL="2040055" indent="-226671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42918" y="9414438"/>
            <a:ext cx="3257550" cy="394404"/>
          </a:xfrm>
          <a:prstGeom prst="rect">
            <a:avLst/>
          </a:prstGeom>
        </p:spPr>
        <p:txBody>
          <a:bodyPr vert="horz" lIns="90671" tIns="45337" rIns="90671" bIns="45337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82329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731295" y="9263958"/>
            <a:ext cx="1457325" cy="674158"/>
          </a:xfrm>
          <a:prstGeom prst="rect">
            <a:avLst/>
          </a:prstGeom>
          <a:ln/>
        </p:spPr>
        <p:txBody>
          <a:bodyPr lIns="91434" tIns="45718" rIns="91434" bIns="45718"/>
          <a:lstStyle>
            <a:lvl1pPr>
              <a:defRPr/>
            </a:lvl1pPr>
          </a:lstStyle>
          <a:p>
            <a:pPr>
              <a:defRPr/>
            </a:pPr>
            <a:fld id="{420CC253-D9E0-43CA-B65A-C65754437225}" type="slidenum">
              <a:rPr lang="en-US" altLang="ja-JP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1434" tIns="45718" rIns="91434" bIns="45718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lIns="91434" tIns="45718" rIns="91434" bIns="45718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lIns="91434" tIns="45718" rIns="91434" bIns="45718"/>
          <a:lstStyle/>
          <a:p>
            <a:fld id="{067D9D3D-6DCE-48C0-80B5-75834E88171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2023/7/18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lIns="91434" tIns="45718" rIns="91434" bIns="45718"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lIns="91434" tIns="45718" rIns="91434" bIns="45718"/>
          <a:lstStyle/>
          <a:p>
            <a:fld id="{414456D1-7DC0-498D-88E8-FA90C8D1CC9B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5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60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hdr="0" dt="0"/>
  <p:txStyles>
    <p:titleStyle>
      <a:lvl1pPr marL="0" marR="0" indent="0" algn="l" defTabSz="914342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5pPr>
      <a:lvl6pPr marL="457171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6pPr>
      <a:lvl7pPr marL="914342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7pPr>
      <a:lvl8pPr marL="1371513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8pPr>
      <a:lvl9pPr marL="1828684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27" indent="-23811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048" indent="-225411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569" indent="-23811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0" indent="-228586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1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2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3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4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hyperlink" Target="mailto:nakamura.yukihiro.zd@daiichisankyo.co.jp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3135C9BD-735B-4B25-84A3-FF4F239D0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287"/>
            <a:ext cx="6858000" cy="19619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6982" y="85226"/>
            <a:ext cx="705057" cy="54184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C3E09C-8A6C-41A5-A1EB-FCC558D49814}"/>
              </a:ext>
            </a:extLst>
          </p:cNvPr>
          <p:cNvSpPr txBox="1"/>
          <p:nvPr/>
        </p:nvSpPr>
        <p:spPr>
          <a:xfrm>
            <a:off x="1412937" y="1267862"/>
            <a:ext cx="6066637" cy="49296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ja-JP" altLang="en-US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日時：</a:t>
            </a:r>
            <a:r>
              <a:rPr kumimoji="1" lang="en-US" altLang="ja-JP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endParaRPr kumimoji="1" lang="en-US" altLang="ja-JP" sz="2000" b="1" dirty="0">
              <a:solidFill>
                <a:schemeClr val="tx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ja-JP" altLang="en-US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場所：オンライン配信のみ（</a:t>
            </a:r>
            <a:r>
              <a:rPr lang="en-US" altLang="ja-JP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ZOOM</a:t>
            </a:r>
            <a:r>
              <a:rPr lang="ja-JP" altLang="en-US" sz="2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事前登録必須）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●単位取得に関しまして</a:t>
            </a:r>
            <a:r>
              <a:rPr lang="en-US" altLang="ja-JP" sz="1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詳細は裏面をご確認お願い致します。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日病薬病院薬学認定薬剤師（申請中）単位</a:t>
            </a:r>
            <a:r>
              <a:rPr lang="en-US" altLang="ja-JP" sz="10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lang="ja-JP" altLang="en-US" sz="1000" b="1" dirty="0">
              <a:solidFill>
                <a:schemeClr val="tx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altLang="ja-JP" sz="2000" b="1" dirty="0">
              <a:solidFill>
                <a:schemeClr val="tx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ja-JP" altLang="en-US" sz="14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1" lang="ja-JP" altLang="en-US" sz="1400" b="1" dirty="0">
              <a:solidFill>
                <a:schemeClr val="tx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DFD03C8-D92A-450C-B00A-B5DF7B1D3B66}"/>
              </a:ext>
            </a:extLst>
          </p:cNvPr>
          <p:cNvSpPr/>
          <p:nvPr/>
        </p:nvSpPr>
        <p:spPr>
          <a:xfrm>
            <a:off x="612281" y="161038"/>
            <a:ext cx="5258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b="1" kern="100" dirty="0">
                <a:solidFill>
                  <a:schemeClr val="tx1">
                    <a:lumMod val="50000"/>
                  </a:schemeClr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医療経営</a:t>
            </a:r>
            <a:r>
              <a:rPr lang="en-US" altLang="ja-JP" sz="28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28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 </a:t>
            </a:r>
            <a:r>
              <a:rPr lang="en-US" altLang="ja-JP" sz="28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</a:t>
            </a:r>
            <a:r>
              <a:rPr lang="ja-JP" altLang="en-US" sz="28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沖縄 </a:t>
            </a:r>
            <a:endParaRPr lang="en-US" altLang="ja-JP" sz="2800" b="1" kern="100" dirty="0">
              <a:solidFill>
                <a:schemeClr val="accent1"/>
              </a:solidFill>
              <a:effectLst>
                <a:glow rad="101600">
                  <a:srgbClr val="00B4ED">
                    <a:lumMod val="40000"/>
                    <a:lumOff val="60000"/>
                    <a:alpha val="60000"/>
                  </a:srgb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8473B5-A0F4-4075-9DA5-16F6DEFC62E4}"/>
              </a:ext>
            </a:extLst>
          </p:cNvPr>
          <p:cNvSpPr txBox="1"/>
          <p:nvPr/>
        </p:nvSpPr>
        <p:spPr>
          <a:xfrm>
            <a:off x="253344" y="8138518"/>
            <a:ext cx="7226230" cy="41846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endParaRPr lang="en-US" altLang="ja-JP" sz="800" dirty="0">
              <a:solidFill>
                <a:srgbClr val="02020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ご参加にあたりましては右記二次元コードより、ご参加登録を頂きますようお願い申し上げます。</a:t>
            </a:r>
          </a:p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　後日、ご視聴用の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をお送りいたします。</a:t>
            </a:r>
          </a:p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　なお、ご記入いただいたご施設名・ご芳名は医薬品および医学薬学に関する情報提供のために</a:t>
            </a: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利用させて頂くことがございます。</a:t>
            </a: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＊利用者以外の方への本電子メール・会議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Invitation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の転送・開示、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講演会の内容の開示並びに</a:t>
            </a: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利用者以外の方を参加させることはお控えください。</a:t>
            </a:r>
          </a:p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 お問い合わせ先 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080-1335-1240</a:t>
            </a:r>
          </a:p>
          <a:p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nakamura.yukihiro.zd@daiichisankyo.co.jp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第一三共（株）中村幸弘 </a:t>
            </a:r>
          </a:p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■日病薬病院薬学認定薬剤師　（申請中）</a:t>
            </a:r>
          </a:p>
          <a:p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solidFill>
                <a:srgbClr val="02020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B569BC-71D3-4CF8-95C9-D2224F391A82}"/>
              </a:ext>
            </a:extLst>
          </p:cNvPr>
          <p:cNvSpPr txBox="1"/>
          <p:nvPr/>
        </p:nvSpPr>
        <p:spPr>
          <a:xfrm>
            <a:off x="1124744" y="9468100"/>
            <a:ext cx="4545517" cy="35267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共催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：沖縄県病院薬剤師会　第一三共株式会社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5A57036-076B-4C1A-B95B-4B0805C538E9}"/>
              </a:ext>
            </a:extLst>
          </p:cNvPr>
          <p:cNvSpPr/>
          <p:nvPr/>
        </p:nvSpPr>
        <p:spPr>
          <a:xfrm>
            <a:off x="216758" y="2422735"/>
            <a:ext cx="705536" cy="335401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座長</a:t>
            </a:r>
            <a:endParaRPr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43749A3-4C0A-423E-B589-CFD64551A70A}"/>
              </a:ext>
            </a:extLst>
          </p:cNvPr>
          <p:cNvSpPr/>
          <p:nvPr/>
        </p:nvSpPr>
        <p:spPr>
          <a:xfrm>
            <a:off x="300635" y="7199409"/>
            <a:ext cx="705536" cy="335401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演者</a:t>
            </a:r>
            <a:endParaRPr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E9AB96D-5D1D-4522-856E-95A253E332EF}"/>
              </a:ext>
            </a:extLst>
          </p:cNvPr>
          <p:cNvSpPr/>
          <p:nvPr/>
        </p:nvSpPr>
        <p:spPr>
          <a:xfrm>
            <a:off x="1262265" y="7294390"/>
            <a:ext cx="5829444" cy="756698"/>
          </a:xfrm>
          <a:prstGeom prst="rect">
            <a:avLst/>
          </a:prstGeom>
        </p:spPr>
        <p:txBody>
          <a:bodyPr wrap="square" lIns="85107" tIns="42553" rIns="85107" bIns="42553">
            <a:spAutoFit/>
          </a:bodyPr>
          <a:lstStyle/>
          <a:p>
            <a:pPr defTabSz="851009">
              <a:lnSpc>
                <a:spcPts val="1700"/>
              </a:lnSpc>
            </a:pPr>
            <a:r>
              <a:rPr kumimoji="0" lang="zh-CN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医療法人鉄蕉会 </a:t>
            </a:r>
            <a:r>
              <a:rPr kumimoji="0" lang="zh-TW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亀田総合病院　薬剤部　</a:t>
            </a:r>
            <a:r>
              <a:rPr kumimoji="0" lang="ja-JP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部長</a:t>
            </a:r>
            <a:endParaRPr kumimoji="0" lang="zh-TW" altLang="en-US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51009">
              <a:lnSpc>
                <a:spcPts val="1700"/>
              </a:lnSpc>
            </a:pPr>
            <a:endParaRPr kumimoji="0" lang="en-US" altLang="ja-JP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51009">
              <a:lnSpc>
                <a:spcPts val="1700"/>
              </a:lnSpc>
            </a:pPr>
            <a:r>
              <a:rPr kumimoji="0" lang="ja-JP" altLang="en-US" sz="2800" b="1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舟越 亮寛　</a:t>
            </a:r>
            <a:r>
              <a:rPr kumimoji="0" lang="ja-JP" altLang="en-US" sz="2000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endParaRPr kumimoji="0" lang="ja-JP" altLang="en-US" sz="2400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A52289-AEE0-4431-8331-2B8C6F25EA4D}"/>
              </a:ext>
            </a:extLst>
          </p:cNvPr>
          <p:cNvSpPr/>
          <p:nvPr/>
        </p:nvSpPr>
        <p:spPr>
          <a:xfrm>
            <a:off x="404486" y="6338410"/>
            <a:ext cx="63501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51009"/>
            <a:r>
              <a:rPr kumimoji="0" lang="ja-JP" altLang="en-US" sz="22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「第４期医療費適正化計画に対応する方策</a:t>
            </a:r>
            <a:r>
              <a:rPr kumimoji="0" lang="en-US" altLang="ja-JP" sz="22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kumimoji="0" lang="ja-JP" altLang="en-US" sz="22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en-US" altLang="ja-JP" sz="2200" b="1" kern="100" dirty="0">
              <a:solidFill>
                <a:schemeClr val="accent1"/>
              </a:solidFill>
              <a:effectLst>
                <a:glow rad="101600">
                  <a:srgbClr val="00B4ED">
                    <a:lumMod val="40000"/>
                    <a:lumOff val="60000"/>
                    <a:alpha val="60000"/>
                  </a:srgb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51009"/>
            <a:r>
              <a:rPr kumimoji="0" lang="ja-JP" altLang="en-US" sz="22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～フォーミュラリの進め方、バイオシミラー導入による経営的メリット～　</a:t>
            </a:r>
            <a:r>
              <a:rPr kumimoji="0" lang="ja-JP" altLang="en-US" sz="22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0" lang="en-US" altLang="ja-JP" sz="2200" b="1" kern="100" dirty="0">
              <a:solidFill>
                <a:schemeClr val="accent1"/>
              </a:solidFill>
              <a:effectLst>
                <a:glow rad="101600">
                  <a:srgbClr val="00B4ED">
                    <a:lumMod val="40000"/>
                    <a:lumOff val="60000"/>
                    <a:alpha val="60000"/>
                  </a:srgb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F3623F-A549-4526-B26C-D86984759C48}"/>
              </a:ext>
            </a:extLst>
          </p:cNvPr>
          <p:cNvSpPr/>
          <p:nvPr/>
        </p:nvSpPr>
        <p:spPr>
          <a:xfrm>
            <a:off x="130072" y="1900040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19:00</a:t>
            </a:r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19:20</a:t>
            </a:r>
            <a:endParaRPr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C53E31F-86B8-4B19-980E-6B6EA9F3CCE1}"/>
              </a:ext>
            </a:extLst>
          </p:cNvPr>
          <p:cNvSpPr/>
          <p:nvPr/>
        </p:nvSpPr>
        <p:spPr>
          <a:xfrm>
            <a:off x="223805" y="4938411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19:20</a:t>
            </a:r>
            <a:r>
              <a:rPr lang="ja-JP" altLang="en-US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20:00</a:t>
            </a:r>
            <a:endParaRPr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2251F3E-EFFB-4D51-A095-7E698A2FA27F}"/>
              </a:ext>
            </a:extLst>
          </p:cNvPr>
          <p:cNvSpPr/>
          <p:nvPr/>
        </p:nvSpPr>
        <p:spPr>
          <a:xfrm>
            <a:off x="286684" y="5457989"/>
            <a:ext cx="705536" cy="335401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座長</a:t>
            </a:r>
            <a:endParaRPr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CDE0AF0-BD97-40E0-B71C-48E5810D77B0}"/>
              </a:ext>
            </a:extLst>
          </p:cNvPr>
          <p:cNvSpPr/>
          <p:nvPr/>
        </p:nvSpPr>
        <p:spPr>
          <a:xfrm>
            <a:off x="1189339" y="5489038"/>
            <a:ext cx="6165304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社会医療法人友愛会 友愛医療センター　薬剤科　科長</a:t>
            </a:r>
            <a:r>
              <a:rPr lang="ja-JP" altLang="en-US" sz="2400" b="1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2400" b="1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2400" b="1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2400" b="1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國分　千代</a:t>
            </a:r>
            <a:r>
              <a:rPr lang="ja-JP" altLang="en-US" sz="2000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先生</a:t>
            </a:r>
            <a:endParaRPr lang="ja-JP" altLang="en-US" sz="2000" b="1" dirty="0">
              <a:solidFill>
                <a:schemeClr val="tx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20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C37B3E4-AE5F-44E2-B1B3-B645A14173AB}"/>
              </a:ext>
            </a:extLst>
          </p:cNvPr>
          <p:cNvSpPr/>
          <p:nvPr/>
        </p:nvSpPr>
        <p:spPr>
          <a:xfrm>
            <a:off x="258907" y="4111991"/>
            <a:ext cx="705536" cy="335401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演者</a:t>
            </a:r>
            <a:endParaRPr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3686241-27F6-4DE1-81AC-AD2E6A30E083}"/>
              </a:ext>
            </a:extLst>
          </p:cNvPr>
          <p:cNvSpPr/>
          <p:nvPr/>
        </p:nvSpPr>
        <p:spPr>
          <a:xfrm>
            <a:off x="995497" y="4130340"/>
            <a:ext cx="5829444" cy="756698"/>
          </a:xfrm>
          <a:prstGeom prst="rect">
            <a:avLst/>
          </a:prstGeom>
        </p:spPr>
        <p:txBody>
          <a:bodyPr wrap="square" lIns="85107" tIns="42553" rIns="85107" bIns="42553">
            <a:spAutoFit/>
          </a:bodyPr>
          <a:lstStyle/>
          <a:p>
            <a:pPr defTabSz="851009">
              <a:lnSpc>
                <a:spcPts val="1700"/>
              </a:lnSpc>
            </a:pPr>
            <a:r>
              <a:rPr kumimoji="0" lang="zh-CN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社会医療法人敬愛会 </a:t>
            </a:r>
            <a:r>
              <a:rPr kumimoji="0" lang="zh-TW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中頭病院 法人本部兼用度課 次長</a:t>
            </a:r>
          </a:p>
          <a:p>
            <a:pPr defTabSz="851009">
              <a:lnSpc>
                <a:spcPts val="1700"/>
              </a:lnSpc>
            </a:pPr>
            <a:r>
              <a:rPr kumimoji="0" lang="ja-JP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kumimoji="0" lang="en-US" altLang="ja-JP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51009">
              <a:lnSpc>
                <a:spcPts val="1700"/>
              </a:lnSpc>
            </a:pPr>
            <a:r>
              <a:rPr kumimoji="0" lang="ja-JP" altLang="en-US" sz="2800" b="1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岡本 健太 </a:t>
            </a:r>
            <a:r>
              <a:rPr kumimoji="0" lang="ja-JP" altLang="en-US" sz="2000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</a:t>
            </a:r>
            <a:endParaRPr kumimoji="0" lang="ja-JP" altLang="en-US" sz="2400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6A277C2-6511-4675-8605-F9B6B5CE123D}"/>
              </a:ext>
            </a:extLst>
          </p:cNvPr>
          <p:cNvSpPr/>
          <p:nvPr/>
        </p:nvSpPr>
        <p:spPr>
          <a:xfrm>
            <a:off x="1122007" y="3065588"/>
            <a:ext cx="5444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51009"/>
            <a:r>
              <a:rPr kumimoji="0" lang="ja-JP" altLang="en-US" sz="24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 医療事務員を頼りにしていますか？</a:t>
            </a:r>
          </a:p>
          <a:p>
            <a:pPr defTabSz="851009"/>
            <a:r>
              <a:rPr kumimoji="0" lang="ja-JP" altLang="en-US" sz="24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</a:t>
            </a:r>
            <a:r>
              <a:rPr kumimoji="0" lang="en-US" altLang="ja-JP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〜 </a:t>
            </a:r>
            <a:r>
              <a:rPr kumimoji="0" lang="ja-JP" altLang="en-US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医療事務員に秘められたポテンシャル </a:t>
            </a:r>
            <a:r>
              <a:rPr kumimoji="0" lang="en-US" altLang="ja-JP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〜</a:t>
            </a:r>
            <a:r>
              <a:rPr kumimoji="0" lang="ja-JP" altLang="en-US" sz="2400" b="1" kern="100" dirty="0">
                <a:solidFill>
                  <a:schemeClr val="accent1"/>
                </a:solidFill>
                <a:effectLst>
                  <a:glow rad="101600">
                    <a:srgbClr val="00B4ED">
                      <a:lumMod val="40000"/>
                      <a:lumOff val="60000"/>
                      <a:alpha val="6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」</a:t>
            </a:r>
            <a:endParaRPr kumimoji="0" lang="en-US" altLang="ja-JP" sz="2400" b="1" kern="100" dirty="0">
              <a:solidFill>
                <a:schemeClr val="accent1"/>
              </a:solidFill>
              <a:effectLst>
                <a:glow rad="101600">
                  <a:srgbClr val="00B4ED">
                    <a:lumMod val="40000"/>
                    <a:lumOff val="60000"/>
                    <a:alpha val="60000"/>
                  </a:srgb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39B255-51C6-4237-B5EC-3F6C8258027C}"/>
              </a:ext>
            </a:extLst>
          </p:cNvPr>
          <p:cNvSpPr/>
          <p:nvPr/>
        </p:nvSpPr>
        <p:spPr>
          <a:xfrm>
            <a:off x="1046724" y="2310493"/>
            <a:ext cx="6165304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社会医療法人敬愛会 中頭病院　薬剤科　主任</a:t>
            </a:r>
            <a:endParaRPr lang="en-US" altLang="ja-JP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2400" b="1" dirty="0">
              <a:solidFill>
                <a:srgbClr val="080808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2400" b="1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</a:t>
            </a: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島袋　朝太郎</a:t>
            </a:r>
            <a:r>
              <a:rPr lang="ja-JP" altLang="en-US" sz="2000" dirty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先生</a:t>
            </a:r>
          </a:p>
          <a:p>
            <a:r>
              <a:rPr lang="ja-JP" altLang="en-US" sz="2000" dirty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20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69B0780-F32A-4359-96E8-C1AF1D5FA4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9894" y="8107373"/>
            <a:ext cx="1356431" cy="138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7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C8011CF-4FCF-4CAB-A370-2BF15E286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287"/>
            <a:ext cx="6858000" cy="1961944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6FFA4A-31B1-45CF-B2D1-A5FEA1047DED}"/>
              </a:ext>
            </a:extLst>
          </p:cNvPr>
          <p:cNvSpPr/>
          <p:nvPr/>
        </p:nvSpPr>
        <p:spPr>
          <a:xfrm>
            <a:off x="44624" y="488504"/>
            <a:ext cx="6813376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ja-JP" altLang="ja-JP" sz="3200" b="1" kern="100" dirty="0">
                <a:solidFill>
                  <a:srgbClr val="FF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重要</a:t>
            </a:r>
            <a:endParaRPr lang="en-US" altLang="ja-JP" sz="3200" b="1" kern="100" dirty="0">
              <a:solidFill>
                <a:srgbClr val="FF0000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 fontAlgn="base"/>
            <a:r>
              <a:rPr lang="ja-JP" altLang="ja-JP" sz="3200" b="1" kern="100" dirty="0">
                <a:solidFill>
                  <a:srgbClr val="FF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～薬剤師単位を取得ご希望の方へ～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endParaRPr lang="en-US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※参加</a:t>
            </a:r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者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全て『事前登録』必須となっております。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※本研修会では</a:t>
            </a:r>
            <a:r>
              <a:rPr lang="ja-JP" altLang="ja-JP" dirty="0">
                <a:solidFill>
                  <a:srgbClr val="FF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参加ログ（ログイン、ログアウト時間）を取得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し合計の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algn="just" fontAlgn="base"/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　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視聴時間まで算出します。 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algn="just" fontAlgn="base"/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　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開始～終了時まで確実な視聴をお願いいたします。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ＭＳ 明朝" panose="02020609040205080304" pitchFamily="17" charset="-128"/>
              </a:rPr>
              <a:t>  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ログ情報に加えまして本会にて提示されますキーワード確認（３つ）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algn="just" fontAlgn="base"/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　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が必要となって参ります。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研修終了後（期限：当日中）に下記の</a:t>
            </a:r>
            <a:r>
              <a:rPr lang="ja-JP" altLang="ja-JP" dirty="0">
                <a:solidFill>
                  <a:srgbClr val="FF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第一三共担当者までメール</a:t>
            </a:r>
            <a:endParaRPr lang="en-US" altLang="ja-JP" dirty="0">
              <a:solidFill>
                <a:srgbClr val="FF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indent="152400" algn="just" fontAlgn="base"/>
            <a:r>
              <a:rPr lang="ja-JP" altLang="ja-JP" dirty="0">
                <a:solidFill>
                  <a:srgbClr val="FF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にて３つのキーワードをご回答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頂きますようよろしくお願いいたします。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※単位取得シールは事務局よりご施設様宛に送付いたします。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algn="just" fontAlgn="base"/>
            <a:r>
              <a:rPr lang="en-US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沖縄県病院薬剤師会会員以外の方</a:t>
            </a:r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は返信用封筒</a:t>
            </a:r>
            <a:r>
              <a:rPr lang="en-US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(</a:t>
            </a:r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切手貼付、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algn="just" fontAlgn="base"/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　住所記載</a:t>
            </a:r>
            <a:r>
              <a:rPr lang="en-US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)</a:t>
            </a:r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を同封頂いたものを県病薬事務局にお送りください。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algn="just" fontAlgn="base"/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　（送付受付期限：研修会開催後</a:t>
            </a:r>
            <a:r>
              <a:rPr lang="ja-JP" altLang="en-US" dirty="0">
                <a:solidFill>
                  <a:srgbClr val="FF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２週間以内</a:t>
            </a:r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）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algn="just" fontAlgn="base"/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■事前申し込み：下記の方法でお申込み下さい。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　表面の二次元コードよりご登録お願いします。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■ご不明な点がございましたら、下記メールアドレスにご連絡下さい。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 fontAlgn="base"/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ＭＳ 明朝" panose="02020609040205080304" pitchFamily="17" charset="-128"/>
              </a:rPr>
              <a:t>nakamura.yukihiro.zd@daiichisankyo.co.jp </a:t>
            </a:r>
          </a:p>
          <a:p>
            <a:pPr indent="152400" algn="just" fontAlgn="base"/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（第一三共株式会社　</a:t>
            </a:r>
            <a:r>
              <a:rPr lang="ja-JP" altLang="en-US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中村幸弘</a:t>
            </a:r>
            <a:r>
              <a:rPr lang="ja-JP" altLang="ja-JP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</a:rPr>
              <a:t>　）</a:t>
            </a:r>
            <a:endParaRPr lang="en-US" altLang="ja-JP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indent="152400" algn="just" fontAlgn="base"/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※当日はご参加頂いた確認のため、</a:t>
            </a:r>
            <a:r>
              <a:rPr lang="ja-JP" altLang="en-US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ウェビナー登録の際、必要事項を</a:t>
            </a:r>
            <a:endParaRPr lang="en-US" altLang="ja-JP" kern="100" dirty="0">
              <a:solidFill>
                <a:srgbClr val="020202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en-US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記入</a:t>
            </a:r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頂き、ご参加お願い申し上げます。</a:t>
            </a:r>
            <a:endParaRPr lang="ja-JP" altLang="ja-JP" sz="1400" kern="100" dirty="0">
              <a:solidFill>
                <a:srgbClr val="020202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 fontAlgn="base"/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なお、ご記入頂きましたご施設名・ご芳名は医薬品および医学薬学に関</a:t>
            </a:r>
            <a:r>
              <a:rPr lang="en-US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</a:p>
          <a:p>
            <a:pPr indent="152400" algn="just" fontAlgn="base"/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する情報提供のために利用させて頂くことがございます。</a:t>
            </a:r>
            <a:endParaRPr lang="ja-JP" altLang="ja-JP" sz="1400" kern="100" dirty="0">
              <a:solidFill>
                <a:srgbClr val="020202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※利用者以外の方への本電子メール・会議</a:t>
            </a:r>
            <a:r>
              <a:rPr lang="en-US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Invitation</a:t>
            </a:r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の転送・開示、</a:t>
            </a:r>
            <a:r>
              <a:rPr lang="ja-JP" altLang="en-US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kern="100" dirty="0">
              <a:solidFill>
                <a:srgbClr val="020202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en-US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講演会の内容の開示並びに利用者以外の方を参加させることは</a:t>
            </a:r>
            <a:r>
              <a:rPr lang="ja-JP" altLang="en-US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kern="100" dirty="0">
              <a:solidFill>
                <a:srgbClr val="020202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fontAlgn="base"/>
            <a:r>
              <a:rPr lang="ja-JP" altLang="en-US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kern="100" dirty="0">
                <a:solidFill>
                  <a:srgbClr val="020202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お控えください。</a:t>
            </a:r>
            <a:endParaRPr lang="ja-JP" altLang="ja-JP" sz="1400" kern="100" dirty="0">
              <a:solidFill>
                <a:srgbClr val="020202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3EDBCF5-A733-4D71-98DF-3E6FD1BDE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982" y="85226"/>
            <a:ext cx="705057" cy="54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77833"/>
      </p:ext>
    </p:extLst>
  </p:cSld>
  <p:clrMapOvr>
    <a:masterClrMapping/>
  </p:clrMapOvr>
</p:sld>
</file>

<file path=ppt/theme/theme1.xml><?xml version="1.0" encoding="utf-8"?>
<a:theme xmlns:a="http://schemas.openxmlformats.org/drawingml/2006/main" name="04-PPT_TemplateDesign_和文（120620）test">
  <a:themeElements>
    <a:clrScheme name="Daiichi - v2">
      <a:dk1>
        <a:srgbClr val="4D4F53"/>
      </a:dk1>
      <a:lt1>
        <a:srgbClr val="FFFFFF"/>
      </a:lt1>
      <a:dk2>
        <a:srgbClr val="B6B8BB"/>
      </a:dk2>
      <a:lt2>
        <a:srgbClr val="FFE900"/>
      </a:lt2>
      <a:accent1>
        <a:srgbClr val="023F88"/>
      </a:accent1>
      <a:accent2>
        <a:srgbClr val="00B4ED"/>
      </a:accent2>
      <a:accent3>
        <a:srgbClr val="00A656"/>
      </a:accent3>
      <a:accent4>
        <a:srgbClr val="89BA17"/>
      </a:accent4>
      <a:accent5>
        <a:srgbClr val="7030A0"/>
      </a:accent5>
      <a:accent6>
        <a:srgbClr val="FF6600"/>
      </a:accent6>
      <a:hlink>
        <a:srgbClr val="00B4ED"/>
      </a:hlink>
      <a:folHlink>
        <a:srgbClr val="89BA1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square" lIns="0" tIns="0" rIns="0" bIns="0" rtlCol="0" anchor="ctr" anchorCtr="0">
        <a:noAutofit/>
      </a:bodyPr>
      <a:lstStyle>
        <a:defPPr>
          <a:lnSpc>
            <a:spcPct val="120000"/>
          </a:lnSpc>
          <a:spcBef>
            <a:spcPct val="0"/>
          </a:spcBef>
          <a:defRPr sz="8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10086</TotalTime>
  <Words>674</Words>
  <Application>Microsoft Office PowerPoint</Application>
  <PresentationFormat>A4 210 x 297 mm</PresentationFormat>
  <Paragraphs>76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Arial</vt:lpstr>
      <vt:lpstr>Calibri</vt:lpstr>
      <vt:lpstr>Century</vt:lpstr>
      <vt:lpstr>04-PPT_TemplateDesign_和文（120620）test</vt:lpstr>
      <vt:lpstr>PowerPoint プレゼンテーション</vt:lpstr>
      <vt:lpstr>PowerPoint プレゼンテーション</vt:lpstr>
    </vt:vector>
  </TitlesOfParts>
  <Company>DAIICHI SANKYO CO.,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発売支店講演会</dc:title>
  <dc:creator>FUJITA HIROYUKI / 藤田 浩行</dc:creator>
  <cp:lastModifiedBy>NAKAMURA YUKIHIRO / 中村 幸弘</cp:lastModifiedBy>
  <cp:revision>805</cp:revision>
  <cp:lastPrinted>2023-07-14T00:47:32Z</cp:lastPrinted>
  <dcterms:created xsi:type="dcterms:W3CDTF">2013-11-06T09:49:12Z</dcterms:created>
  <dcterms:modified xsi:type="dcterms:W3CDTF">2023-07-18T07:49:42Z</dcterms:modified>
</cp:coreProperties>
</file>