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10"/>
  </p:notesMasterIdLst>
  <p:handoutMasterIdLst>
    <p:handoutMasterId r:id="rId11"/>
  </p:handoutMasterIdLst>
  <p:sldIdLst>
    <p:sldId id="276" r:id="rId8"/>
    <p:sldId id="277" r:id="rId9"/>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93">
          <p15:clr>
            <a:srgbClr val="A4A3A4"/>
          </p15:clr>
        </p15:guide>
        <p15:guide id="2" orient="horz" pos="3959" userDrawn="1">
          <p15:clr>
            <a:srgbClr val="A4A3A4"/>
          </p15:clr>
        </p15:guide>
        <p15:guide id="3" pos="433">
          <p15:clr>
            <a:srgbClr val="A4A3A4"/>
          </p15:clr>
        </p15:guide>
        <p15:guide id="4">
          <p15:clr>
            <a:srgbClr val="A4A3A4"/>
          </p15:clr>
        </p15:guide>
        <p15:guide id="5" pos="4319">
          <p15:clr>
            <a:srgbClr val="A4A3A4"/>
          </p15:clr>
        </p15:guide>
        <p15:guide id="6" pos="38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1A8A"/>
    <a:srgbClr val="57BFC5"/>
    <a:srgbClr val="AF0080"/>
    <a:srgbClr val="3E001A"/>
    <a:srgbClr val="2F7A7E"/>
    <a:srgbClr val="00889D"/>
    <a:srgbClr val="89D2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05" autoAdjust="0"/>
    <p:restoredTop sz="94660"/>
  </p:normalViewPr>
  <p:slideViewPr>
    <p:cSldViewPr snapToGrid="0">
      <p:cViewPr varScale="1">
        <p:scale>
          <a:sx n="69" d="100"/>
          <a:sy n="69" d="100"/>
        </p:scale>
        <p:origin x="1824" y="51"/>
      </p:cViewPr>
      <p:guideLst>
        <p:guide orient="horz" pos="5293"/>
        <p:guide orient="horz" pos="3959"/>
        <p:guide pos="433"/>
        <p:guide/>
        <p:guide pos="4319"/>
        <p:guide pos="3856"/>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687" cy="497367"/>
          </a:xfrm>
          <a:prstGeom prst="rect">
            <a:avLst/>
          </a:prstGeom>
        </p:spPr>
        <p:txBody>
          <a:bodyPr vert="horz" lIns="92226" tIns="46113" rIns="92226" bIns="46113" rtlCol="0"/>
          <a:lstStyle>
            <a:lvl1pPr algn="l">
              <a:defRPr sz="1200"/>
            </a:lvl1pPr>
          </a:lstStyle>
          <a:p>
            <a:endParaRPr kumimoji="1" lang="ja-JP" altLang="en-US"/>
          </a:p>
        </p:txBody>
      </p:sp>
      <p:sp>
        <p:nvSpPr>
          <p:cNvPr id="3" name="Date Placeholder 2"/>
          <p:cNvSpPr>
            <a:spLocks noGrp="1"/>
          </p:cNvSpPr>
          <p:nvPr>
            <p:ph type="dt" sz="quarter" idx="1"/>
          </p:nvPr>
        </p:nvSpPr>
        <p:spPr>
          <a:xfrm>
            <a:off x="3854322" y="1"/>
            <a:ext cx="2949686" cy="497367"/>
          </a:xfrm>
          <a:prstGeom prst="rect">
            <a:avLst/>
          </a:prstGeom>
        </p:spPr>
        <p:txBody>
          <a:bodyPr vert="horz" lIns="92226" tIns="46113" rIns="92226" bIns="46113" rtlCol="0"/>
          <a:lstStyle>
            <a:lvl1pPr algn="r">
              <a:defRPr sz="1200"/>
            </a:lvl1pPr>
          </a:lstStyle>
          <a:p>
            <a:fld id="{8ACCAB3A-615A-4B3F-9093-2D20F63D9478}" type="datetimeFigureOut">
              <a:rPr kumimoji="1" lang="ja-JP" altLang="en-US" smtClean="0"/>
              <a:t>2025/6/3</a:t>
            </a:fld>
            <a:endParaRPr kumimoji="1" lang="ja-JP" altLang="en-US"/>
          </a:p>
        </p:txBody>
      </p:sp>
      <p:sp>
        <p:nvSpPr>
          <p:cNvPr id="4" name="Footer Placeholder 3"/>
          <p:cNvSpPr>
            <a:spLocks noGrp="1"/>
          </p:cNvSpPr>
          <p:nvPr>
            <p:ph type="ftr" sz="quarter" idx="2"/>
          </p:nvPr>
        </p:nvSpPr>
        <p:spPr>
          <a:xfrm>
            <a:off x="1" y="9440372"/>
            <a:ext cx="2949687" cy="497366"/>
          </a:xfrm>
          <a:prstGeom prst="rect">
            <a:avLst/>
          </a:prstGeom>
        </p:spPr>
        <p:txBody>
          <a:bodyPr vert="horz" lIns="92226" tIns="46113" rIns="92226" bIns="46113" rtlCol="0" anchor="b"/>
          <a:lstStyle>
            <a:lvl1pPr algn="l">
              <a:defRPr sz="1200"/>
            </a:lvl1pPr>
          </a:lstStyle>
          <a:p>
            <a:endParaRPr kumimoji="1" lang="ja-JP" altLang="en-US"/>
          </a:p>
        </p:txBody>
      </p:sp>
      <p:sp>
        <p:nvSpPr>
          <p:cNvPr id="5" name="Slide Number Placeholder 4"/>
          <p:cNvSpPr>
            <a:spLocks noGrp="1"/>
          </p:cNvSpPr>
          <p:nvPr>
            <p:ph type="sldNum" sz="quarter" idx="3"/>
          </p:nvPr>
        </p:nvSpPr>
        <p:spPr>
          <a:xfrm>
            <a:off x="3854322" y="9440372"/>
            <a:ext cx="2949686" cy="497366"/>
          </a:xfrm>
          <a:prstGeom prst="rect">
            <a:avLst/>
          </a:prstGeom>
        </p:spPr>
        <p:txBody>
          <a:bodyPr vert="horz" lIns="92226" tIns="46113" rIns="92226" bIns="46113" rtlCol="0" anchor="b"/>
          <a:lstStyle>
            <a:lvl1pPr algn="r">
              <a:defRPr sz="1200"/>
            </a:lvl1pPr>
          </a:lstStyle>
          <a:p>
            <a:fld id="{1B8D6CBF-D7AF-469E-A03F-4ECF827CCDC2}" type="slidenum">
              <a:rPr kumimoji="1" lang="ja-JP" altLang="en-US" smtClean="0"/>
              <a:t>‹#›</a:t>
            </a:fld>
            <a:endParaRPr kumimoji="1" lang="ja-JP" altLang="en-US"/>
          </a:p>
        </p:txBody>
      </p:sp>
    </p:spTree>
    <p:extLst>
      <p:ext uri="{BB962C8B-B14F-4D97-AF65-F5344CB8AC3E}">
        <p14:creationId xmlns:p14="http://schemas.microsoft.com/office/powerpoint/2010/main" val="180093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687" cy="497367"/>
          </a:xfrm>
          <a:prstGeom prst="rect">
            <a:avLst/>
          </a:prstGeom>
        </p:spPr>
        <p:txBody>
          <a:bodyPr vert="horz" lIns="92226" tIns="46113" rIns="92226" bIns="46113" rtlCol="0"/>
          <a:lstStyle>
            <a:lvl1pPr algn="l">
              <a:defRPr sz="1200"/>
            </a:lvl1pPr>
          </a:lstStyle>
          <a:p>
            <a:endParaRPr kumimoji="1" lang="ja-JP" altLang="en-US"/>
          </a:p>
        </p:txBody>
      </p:sp>
      <p:sp>
        <p:nvSpPr>
          <p:cNvPr id="3" name="Date Placeholder 2"/>
          <p:cNvSpPr>
            <a:spLocks noGrp="1"/>
          </p:cNvSpPr>
          <p:nvPr>
            <p:ph type="dt" idx="1"/>
          </p:nvPr>
        </p:nvSpPr>
        <p:spPr>
          <a:xfrm>
            <a:off x="3854322" y="1"/>
            <a:ext cx="2949686" cy="497367"/>
          </a:xfrm>
          <a:prstGeom prst="rect">
            <a:avLst/>
          </a:prstGeom>
        </p:spPr>
        <p:txBody>
          <a:bodyPr vert="horz" lIns="92226" tIns="46113" rIns="92226" bIns="46113" rtlCol="0"/>
          <a:lstStyle>
            <a:lvl1pPr algn="r">
              <a:defRPr sz="1200"/>
            </a:lvl1pPr>
          </a:lstStyle>
          <a:p>
            <a:fld id="{97BD6649-6C5E-4FE6-BE34-41EF0BEF4777}" type="datetimeFigureOut">
              <a:rPr kumimoji="1" lang="ja-JP" altLang="en-US" smtClean="0"/>
              <a:t>2025/6/3</a:t>
            </a:fld>
            <a:endParaRPr kumimoji="1" lang="ja-JP" altLang="en-US"/>
          </a:p>
        </p:txBody>
      </p:sp>
      <p:sp>
        <p:nvSpPr>
          <p:cNvPr id="4" name="Slide Image Placeholder 3"/>
          <p:cNvSpPr>
            <a:spLocks noGrp="1" noRot="1" noChangeAspect="1"/>
          </p:cNvSpPr>
          <p:nvPr>
            <p:ph type="sldImg" idx="2"/>
          </p:nvPr>
        </p:nvSpPr>
        <p:spPr>
          <a:xfrm>
            <a:off x="2111375" y="744538"/>
            <a:ext cx="2582863" cy="3729037"/>
          </a:xfrm>
          <a:prstGeom prst="rect">
            <a:avLst/>
          </a:prstGeom>
          <a:noFill/>
          <a:ln w="12700">
            <a:solidFill>
              <a:prstClr val="black"/>
            </a:solidFill>
          </a:ln>
        </p:spPr>
        <p:txBody>
          <a:bodyPr vert="horz" lIns="92226" tIns="46113" rIns="92226" bIns="46113" rtlCol="0" anchor="ctr"/>
          <a:lstStyle/>
          <a:p>
            <a:endParaRPr lang="ja-JP" altLang="en-US"/>
          </a:p>
        </p:txBody>
      </p:sp>
      <p:sp>
        <p:nvSpPr>
          <p:cNvPr id="5" name="Notes Placeholder 4"/>
          <p:cNvSpPr>
            <a:spLocks noGrp="1"/>
          </p:cNvSpPr>
          <p:nvPr>
            <p:ph type="body" sz="quarter" idx="3"/>
          </p:nvPr>
        </p:nvSpPr>
        <p:spPr>
          <a:xfrm>
            <a:off x="680081" y="4720985"/>
            <a:ext cx="5445453" cy="4473102"/>
          </a:xfrm>
          <a:prstGeom prst="rect">
            <a:avLst/>
          </a:prstGeom>
        </p:spPr>
        <p:txBody>
          <a:bodyPr vert="horz" lIns="92226" tIns="46113" rIns="92226" bIns="46113" rtlCol="0"/>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6" name="Footer Placeholder 5"/>
          <p:cNvSpPr>
            <a:spLocks noGrp="1"/>
          </p:cNvSpPr>
          <p:nvPr>
            <p:ph type="ftr" sz="quarter" idx="4"/>
          </p:nvPr>
        </p:nvSpPr>
        <p:spPr>
          <a:xfrm>
            <a:off x="1" y="9440372"/>
            <a:ext cx="2949687" cy="497366"/>
          </a:xfrm>
          <a:prstGeom prst="rect">
            <a:avLst/>
          </a:prstGeom>
        </p:spPr>
        <p:txBody>
          <a:bodyPr vert="horz" lIns="92226" tIns="46113" rIns="92226" bIns="46113" rtlCol="0" anchor="b"/>
          <a:lstStyle>
            <a:lvl1pPr algn="l">
              <a:defRPr sz="1200"/>
            </a:lvl1pPr>
          </a:lstStyle>
          <a:p>
            <a:endParaRPr kumimoji="1" lang="ja-JP" altLang="en-US"/>
          </a:p>
        </p:txBody>
      </p:sp>
      <p:sp>
        <p:nvSpPr>
          <p:cNvPr id="7" name="Slide Number Placeholder 6"/>
          <p:cNvSpPr>
            <a:spLocks noGrp="1"/>
          </p:cNvSpPr>
          <p:nvPr>
            <p:ph type="sldNum" sz="quarter" idx="5"/>
          </p:nvPr>
        </p:nvSpPr>
        <p:spPr>
          <a:xfrm>
            <a:off x="3854322" y="9440372"/>
            <a:ext cx="2949686" cy="497366"/>
          </a:xfrm>
          <a:prstGeom prst="rect">
            <a:avLst/>
          </a:prstGeom>
        </p:spPr>
        <p:txBody>
          <a:bodyPr vert="horz" lIns="92226" tIns="46113" rIns="92226" bIns="46113" rtlCol="0" anchor="b"/>
          <a:lstStyle>
            <a:lvl1pPr algn="r">
              <a:defRPr sz="1200"/>
            </a:lvl1pPr>
          </a:lstStyle>
          <a:p>
            <a:fld id="{34D28137-D18D-4773-8365-1A00A3A548CC}" type="slidenum">
              <a:rPr kumimoji="1" lang="ja-JP" altLang="en-US" smtClean="0"/>
              <a:t>‹#›</a:t>
            </a:fld>
            <a:endParaRPr kumimoji="1" lang="ja-JP" altLang="en-US"/>
          </a:p>
        </p:txBody>
      </p:sp>
    </p:spTree>
    <p:extLst>
      <p:ext uri="{BB962C8B-B14F-4D97-AF65-F5344CB8AC3E}">
        <p14:creationId xmlns:p14="http://schemas.microsoft.com/office/powerpoint/2010/main" val="2824503375"/>
      </p:ext>
    </p:extLst>
  </p:cSld>
  <p:clrMap bg1="lt1" tx1="dk1" bg2="lt2" tx2="dk2" accent1="accent1" accent2="accent2" accent3="accent3" accent4="accent4" accent5="accent5" accent6="accent6" hlink="hlink" folHlink="folHlink"/>
  <p:hf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a:p>
        </p:txBody>
      </p:sp>
      <p:sp>
        <p:nvSpPr>
          <p:cNvPr id="4" name="Header Placeholder 3"/>
          <p:cNvSpPr>
            <a:spLocks noGrp="1"/>
          </p:cNvSpPr>
          <p:nvPr>
            <p:ph type="hdr" sz="quarter" idx="10"/>
          </p:nvPr>
        </p:nvSpPr>
        <p:spPr/>
        <p:txBody>
          <a:bodyPr/>
          <a:lstStyle/>
          <a:p>
            <a:pPr defTabSz="922264">
              <a:defRPr/>
            </a:pPr>
            <a:endParaRPr lang="ja-JP" altLang="en-US">
              <a:solidFill>
                <a:prstClr val="black"/>
              </a:solidFill>
              <a:latin typeface="Calibri"/>
              <a:ea typeface="ＭＳ Ｐゴシック" panose="020B0600070205080204" pitchFamily="50" charset="-128"/>
            </a:endParaRPr>
          </a:p>
        </p:txBody>
      </p:sp>
      <p:sp>
        <p:nvSpPr>
          <p:cNvPr id="5" name="Footer Placeholder 4"/>
          <p:cNvSpPr>
            <a:spLocks noGrp="1"/>
          </p:cNvSpPr>
          <p:nvPr>
            <p:ph type="ftr" sz="quarter" idx="11"/>
          </p:nvPr>
        </p:nvSpPr>
        <p:spPr/>
        <p:txBody>
          <a:bodyPr/>
          <a:lstStyle/>
          <a:p>
            <a:pPr defTabSz="922264">
              <a:defRPr/>
            </a:pPr>
            <a:endParaRPr lang="ja-JP" altLang="en-US">
              <a:solidFill>
                <a:prstClr val="black"/>
              </a:solidFill>
              <a:latin typeface="Calibri"/>
              <a:ea typeface="ＭＳ Ｐゴシック" panose="020B0600070205080204" pitchFamily="50" charset="-128"/>
            </a:endParaRPr>
          </a:p>
        </p:txBody>
      </p:sp>
      <p:sp>
        <p:nvSpPr>
          <p:cNvPr id="6" name="Slide Number Placeholder 5"/>
          <p:cNvSpPr>
            <a:spLocks noGrp="1"/>
          </p:cNvSpPr>
          <p:nvPr>
            <p:ph type="sldNum" sz="quarter" idx="12"/>
          </p:nvPr>
        </p:nvSpPr>
        <p:spPr/>
        <p:txBody>
          <a:bodyPr/>
          <a:lstStyle/>
          <a:p>
            <a:pPr defTabSz="922264">
              <a:defRPr/>
            </a:pPr>
            <a:fld id="{34D28137-D18D-4773-8365-1A00A3A548CC}" type="slidenum">
              <a:rPr lang="ja-JP" altLang="en-US">
                <a:solidFill>
                  <a:prstClr val="black"/>
                </a:solidFill>
                <a:latin typeface="Calibri"/>
                <a:ea typeface="ＭＳ Ｐゴシック" panose="020B0600070205080204" pitchFamily="50" charset="-128"/>
              </a:rPr>
              <a:pPr defTabSz="922264">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526483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7524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9707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180581"/>
      </p:ext>
    </p:extLst>
  </p:cSld>
  <p:clrMap bg1="lt1" tx1="dk1" bg2="lt2" tx2="dk2" accent1="accent1" accent2="accent2" accent3="accent3" accent4="accent4" accent5="accent5" accent6="accent6" hlink="hlink" folHlink="folHlink"/>
  <p:sldLayoutIdLst>
    <p:sldLayoutId id="2147483654" r:id="rId1"/>
    <p:sldLayoutId id="2147483655" r:id="rId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4" cstate="screen">
            <a:extLst>
              <a:ext uri="{28A0092B-C50C-407E-A947-70E740481C1C}">
                <a14:useLocalDpi xmlns:a14="http://schemas.microsoft.com/office/drawing/2010/main"/>
              </a:ext>
            </a:extLst>
          </a:blip>
          <a:stretch>
            <a:fillRect/>
          </a:stretch>
        </p:blipFill>
        <p:spPr bwMode="auto">
          <a:xfrm>
            <a:off x="135463" y="192881"/>
            <a:ext cx="1192162" cy="227648"/>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1306814" y="829077"/>
            <a:ext cx="4385816" cy="738664"/>
          </a:xfrm>
          <a:prstGeom prst="rect">
            <a:avLst/>
          </a:prstGeom>
          <a:noFill/>
        </p:spPr>
        <p:txBody>
          <a:bodyPr wrap="none" lIns="0" r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solidFill>
                  <a:prstClr val="white"/>
                </a:solidFill>
                <a:latin typeface="メイリオ"/>
                <a:ea typeface="メイリオ"/>
              </a:rPr>
              <a:t>　　　　 </a:t>
            </a:r>
            <a:r>
              <a:rPr lang="ja-JP" altLang="en-US" sz="2400" b="1" dirty="0">
                <a:solidFill>
                  <a:prstClr val="white"/>
                </a:solidFill>
                <a:latin typeface="Meiryo UI" panose="020B0604030504040204" pitchFamily="50" charset="-128"/>
                <a:ea typeface="Meiryo UI" panose="020B0604030504040204" pitchFamily="50" charset="-128"/>
              </a:rPr>
              <a:t>不眠症セミナー</a:t>
            </a:r>
            <a:endParaRPr lang="en-US" altLang="ja-JP" sz="2400" b="1" dirty="0">
              <a:solidFill>
                <a:prstClr val="white"/>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solidFill>
                  <a:prstClr val="white"/>
                </a:solidFill>
                <a:latin typeface="Meiryo UI" panose="020B0604030504040204" pitchFamily="50" charset="-128"/>
                <a:ea typeface="Meiryo UI" panose="020B0604030504040204" pitchFamily="50" charset="-128"/>
              </a:rPr>
              <a:t>　　～沖縄県病院薬剤師会　精神科分科会～</a:t>
            </a:r>
            <a:endParaRPr kumimoji="1" lang="en-US" altLang="ja-JP"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grpSp>
        <p:nvGrpSpPr>
          <p:cNvPr id="50" name="グループ化 49"/>
          <p:cNvGrpSpPr/>
          <p:nvPr/>
        </p:nvGrpSpPr>
        <p:grpSpPr>
          <a:xfrm>
            <a:off x="1002252" y="3880973"/>
            <a:ext cx="4926834" cy="1179659"/>
            <a:chOff x="1036582" y="4053685"/>
            <a:chExt cx="4555318" cy="1179659"/>
          </a:xfrm>
        </p:grpSpPr>
        <p:sp>
          <p:nvSpPr>
            <p:cNvPr id="6" name="テキスト ボックス 5"/>
            <p:cNvSpPr txBox="1"/>
            <p:nvPr/>
          </p:nvSpPr>
          <p:spPr>
            <a:xfrm>
              <a:off x="1728663" y="4141682"/>
              <a:ext cx="3863237" cy="400110"/>
            </a:xfrm>
            <a:prstGeom prst="rect">
              <a:avLst/>
            </a:prstGeom>
            <a:noFill/>
          </p:spPr>
          <p:txBody>
            <a:bodyPr wrap="none" lIns="0" r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202</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5</a:t>
              </a:r>
              <a:r>
                <a:rPr kumimoji="1" 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7</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24</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日（木）</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19:00</a:t>
              </a:r>
              <a:r>
                <a:rPr kumimoji="1" 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20:30</a:t>
              </a:r>
              <a:endParaRPr kumimoji="1" 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11" name="グループ化 10"/>
            <p:cNvGrpSpPr/>
            <p:nvPr/>
          </p:nvGrpSpPr>
          <p:grpSpPr>
            <a:xfrm>
              <a:off x="1036582" y="4053685"/>
              <a:ext cx="594319" cy="538961"/>
              <a:chOff x="-553422" y="5138009"/>
              <a:chExt cx="477903" cy="433388"/>
            </a:xfrm>
          </p:grpSpPr>
          <p:pic>
            <p:nvPicPr>
              <p:cNvPr id="12" name="Picture 8"/>
              <p:cNvPicPr>
                <a:picLocks noChangeAspect="1" noChangeArrowheads="1"/>
              </p:cNvPicPr>
              <p:nvPr/>
            </p:nvPicPr>
            <p:blipFill>
              <a:blip r:embed="rId5" cstate="screen">
                <a:extLst>
                  <a:ext uri="{28A0092B-C50C-407E-A947-70E740481C1C}">
                    <a14:useLocalDpi xmlns:a14="http://schemas.microsoft.com/office/drawing/2010/main"/>
                  </a:ext>
                </a:extLst>
              </a:blip>
              <a:stretch>
                <a:fillRect/>
              </a:stretch>
            </p:blipFill>
            <p:spPr bwMode="auto">
              <a:xfrm>
                <a:off x="-542367" y="5138009"/>
                <a:ext cx="444746" cy="433388"/>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p:cNvSpPr/>
              <p:nvPr/>
            </p:nvSpPr>
            <p:spPr>
              <a:xfrm>
                <a:off x="-553422" y="5271070"/>
                <a:ext cx="477903" cy="170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tIns="90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outerShdw blurRad="50800" dist="38100" dir="2700000" algn="tl" rotWithShape="0">
                        <a:prstClr val="black">
                          <a:alpha val="40000"/>
                        </a:prstClr>
                      </a:outerShdw>
                    </a:effectLst>
                    <a:uLnTx/>
                    <a:uFillTx/>
                    <a:latin typeface="Meiryo UI" panose="020B0604030504040204" pitchFamily="50" charset="-128"/>
                    <a:ea typeface="Meiryo UI" panose="020B0604030504040204" pitchFamily="50" charset="-128"/>
                  </a:rPr>
                  <a:t>日 時</a:t>
                </a:r>
              </a:p>
            </p:txBody>
          </p:sp>
        </p:grpSp>
        <p:grpSp>
          <p:nvGrpSpPr>
            <p:cNvPr id="19" name="グループ化 18"/>
            <p:cNvGrpSpPr/>
            <p:nvPr/>
          </p:nvGrpSpPr>
          <p:grpSpPr>
            <a:xfrm>
              <a:off x="1070287" y="4694383"/>
              <a:ext cx="544501" cy="538961"/>
              <a:chOff x="-526318" y="5137485"/>
              <a:chExt cx="437842" cy="433388"/>
            </a:xfrm>
          </p:grpSpPr>
          <p:pic>
            <p:nvPicPr>
              <p:cNvPr id="20" name="Picture 8"/>
              <p:cNvPicPr>
                <a:picLocks noChangeAspect="1" noChangeArrowheads="1"/>
              </p:cNvPicPr>
              <p:nvPr/>
            </p:nvPicPr>
            <p:blipFill>
              <a:blip r:embed="rId5" cstate="screen">
                <a:extLst>
                  <a:ext uri="{28A0092B-C50C-407E-A947-70E740481C1C}">
                    <a14:useLocalDpi xmlns:a14="http://schemas.microsoft.com/office/drawing/2010/main"/>
                  </a:ext>
                </a:extLst>
              </a:blip>
              <a:stretch>
                <a:fillRect/>
              </a:stretch>
            </p:blipFill>
            <p:spPr bwMode="auto">
              <a:xfrm>
                <a:off x="-524076" y="5137485"/>
                <a:ext cx="435600" cy="433388"/>
              </a:xfrm>
              <a:prstGeom prst="rect">
                <a:avLst/>
              </a:prstGeom>
              <a:noFill/>
              <a:extLst>
                <a:ext uri="{909E8E84-426E-40DD-AFC4-6F175D3DCCD1}">
                  <a14:hiddenFill xmlns:a14="http://schemas.microsoft.com/office/drawing/2010/main">
                    <a:solidFill>
                      <a:srgbClr val="FFFFFF"/>
                    </a:solidFill>
                  </a14:hiddenFill>
                </a:ext>
              </a:extLst>
            </p:spPr>
          </p:pic>
          <p:sp>
            <p:nvSpPr>
              <p:cNvPr id="21" name="正方形/長方形 20"/>
              <p:cNvSpPr/>
              <p:nvPr/>
            </p:nvSpPr>
            <p:spPr>
              <a:xfrm>
                <a:off x="-526318" y="5235975"/>
                <a:ext cx="435600" cy="18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tIns="90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outerShdw blurRad="50800" dist="38100" dir="2700000" algn="tl" rotWithShape="0">
                        <a:prstClr val="black">
                          <a:alpha val="40000"/>
                        </a:prstClr>
                      </a:outerShdw>
                    </a:effectLst>
                    <a:uLnTx/>
                    <a:uFillTx/>
                    <a:latin typeface="Meiryo UI" panose="020B0604030504040204" pitchFamily="50" charset="-128"/>
                    <a:ea typeface="Meiryo UI" panose="020B0604030504040204" pitchFamily="50" charset="-128"/>
                  </a:rPr>
                  <a:t>開催形式</a:t>
                </a:r>
              </a:p>
            </p:txBody>
          </p:sp>
        </p:grpSp>
        <p:sp>
          <p:nvSpPr>
            <p:cNvPr id="22" name="テキスト ボックス 21"/>
            <p:cNvSpPr txBox="1"/>
            <p:nvPr/>
          </p:nvSpPr>
          <p:spPr>
            <a:xfrm>
              <a:off x="1804872" y="4721713"/>
              <a:ext cx="2320764" cy="477054"/>
            </a:xfrm>
            <a:prstGeom prst="rect">
              <a:avLst/>
            </a:prstGeom>
            <a:noFill/>
          </p:spPr>
          <p:txBody>
            <a:bodyPr wrap="none" lIns="0" r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オンライン開催（</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Zoom</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配信</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現地会場：</a:t>
              </a:r>
              <a:r>
                <a:rPr lang="ja-JP" altLang="en-US" sz="1100" b="1" dirty="0">
                  <a:solidFill>
                    <a:prstClr val="black"/>
                  </a:solidFill>
                  <a:latin typeface="Meiryo UI" panose="020B0604030504040204" pitchFamily="50" charset="-128"/>
                  <a:ea typeface="Meiryo UI" panose="020B0604030504040204" pitchFamily="50" charset="-128"/>
                </a:rPr>
                <a:t>なし</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sp>
        <p:nvSpPr>
          <p:cNvPr id="48" name="正方形/長方形 47"/>
          <p:cNvSpPr/>
          <p:nvPr/>
        </p:nvSpPr>
        <p:spPr>
          <a:xfrm>
            <a:off x="1068608" y="9404991"/>
            <a:ext cx="5093061"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1200" b="0"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rPr>
              <a:t>共催</a:t>
            </a:r>
            <a:r>
              <a:rPr lang="ja-JP" altLang="en-US" sz="1200" dirty="0">
                <a:solidFill>
                  <a:prstClr val="white"/>
                </a:solidFill>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沖縄県中部地区薬剤師会</a:t>
            </a:r>
            <a:r>
              <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沖縄県病院薬剤師会</a:t>
            </a:r>
            <a:r>
              <a:rPr kumimoji="1" lang="en-US" altLang="ja-JP"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第一三共株式会社</a:t>
            </a:r>
            <a:endParaRPr kumimoji="1" lang="en-US" sz="12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51" name="Picture 14"/>
          <p:cNvPicPr>
            <a:picLocks noChangeAspect="1" noChangeArrowheads="1"/>
          </p:cNvPicPr>
          <p:nvPr/>
        </p:nvPicPr>
        <p:blipFill>
          <a:blip r:embed="rId6" cstate="screen">
            <a:extLst>
              <a:ext uri="{28A0092B-C50C-407E-A947-70E740481C1C}">
                <a14:useLocalDpi xmlns:a14="http://schemas.microsoft.com/office/drawing/2010/main"/>
              </a:ext>
            </a:extLst>
          </a:blip>
          <a:stretch>
            <a:fillRect/>
          </a:stretch>
        </p:blipFill>
        <p:spPr bwMode="auto">
          <a:xfrm>
            <a:off x="2732029" y="5174136"/>
            <a:ext cx="1410419" cy="220952"/>
          </a:xfrm>
          <a:prstGeom prst="rect">
            <a:avLst/>
          </a:prstGeom>
          <a:noFill/>
          <a:extLst>
            <a:ext uri="{909E8E84-426E-40DD-AFC4-6F175D3DCCD1}">
              <a14:hiddenFill xmlns:a14="http://schemas.microsoft.com/office/drawing/2010/main">
                <a:solidFill>
                  <a:srgbClr val="FFFFFF"/>
                </a:solidFill>
              </a14:hiddenFill>
            </a:ext>
          </a:extLst>
        </p:spPr>
      </p:pic>
      <p:cxnSp>
        <p:nvCxnSpPr>
          <p:cNvPr id="52" name="直線コネクタ 51"/>
          <p:cNvCxnSpPr>
            <a:cxnSpLocks/>
            <a:endCxn id="51" idx="1"/>
          </p:cNvCxnSpPr>
          <p:nvPr/>
        </p:nvCxnSpPr>
        <p:spPr>
          <a:xfrm flipV="1">
            <a:off x="1038618" y="5284612"/>
            <a:ext cx="1693411" cy="7589"/>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4230819" y="5284620"/>
            <a:ext cx="1620000"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9" name="object 18">
            <a:extLst>
              <a:ext uri="{FF2B5EF4-FFF2-40B4-BE49-F238E27FC236}">
                <a16:creationId xmlns:a16="http://schemas.microsoft.com/office/drawing/2014/main" id="{2FC5C36E-BB60-400E-AF8A-9B82448983DA}"/>
              </a:ext>
            </a:extLst>
          </p:cNvPr>
          <p:cNvSpPr txBox="1"/>
          <p:nvPr/>
        </p:nvSpPr>
        <p:spPr>
          <a:xfrm>
            <a:off x="621240" y="8719997"/>
            <a:ext cx="5891384" cy="484748"/>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当講演会は医薬品の情報提供を含むため、聴講者対象をご所属の医師・薬剤師・看護師に限定しています。</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err="1">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Inbitation</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の転送・開示、</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講演会の内容の開示並びに事前申し込みの利用者以外の方を参加させることはお控えください。</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41BC9467-F698-CB75-BD1F-2EF602990B3D}"/>
              </a:ext>
            </a:extLst>
          </p:cNvPr>
          <p:cNvSpPr txBox="1"/>
          <p:nvPr/>
        </p:nvSpPr>
        <p:spPr>
          <a:xfrm>
            <a:off x="409604" y="2381147"/>
            <a:ext cx="247087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00"/>
                </a:solidFill>
                <a:effectLst/>
                <a:uLnTx/>
                <a:uFillTx/>
                <a:latin typeface="Meiryo UI" panose="020B0604030504040204" pitchFamily="50" charset="-128"/>
                <a:ea typeface="Meiryo UI" panose="020B0604030504040204" pitchFamily="50" charset="-128"/>
              </a:rPr>
              <a:t>事前登録</a:t>
            </a:r>
            <a:r>
              <a:rPr kumimoji="1" lang="en-US" altLang="ja-JP" sz="1400" b="1" i="0" u="none" strike="noStrike" kern="1200" cap="none" spc="0" normalizeH="0" baseline="0" noProof="0" dirty="0">
                <a:ln>
                  <a:noFill/>
                </a:ln>
                <a:solidFill>
                  <a:srgbClr val="FFFF00"/>
                </a:solidFill>
                <a:effectLst/>
                <a:uLnTx/>
                <a:uFillTx/>
                <a:latin typeface="Meiryo UI" panose="020B0604030504040204" pitchFamily="50" charset="-128"/>
                <a:ea typeface="Meiryo UI" panose="020B0604030504040204" pitchFamily="50" charset="-128"/>
              </a:rPr>
              <a:t>:7</a:t>
            </a:r>
            <a:r>
              <a:rPr kumimoji="1" lang="ja-JP" altLang="en-US" sz="1400" b="1" i="0" u="none" strike="noStrike" kern="1200" cap="none" spc="0" normalizeH="0" baseline="0" noProof="0" dirty="0">
                <a:ln>
                  <a:noFill/>
                </a:ln>
                <a:solidFill>
                  <a:srgbClr val="FFFF00"/>
                </a:solidFill>
                <a:effectLst/>
                <a:uLnTx/>
                <a:uFillTx/>
                <a:latin typeface="Meiryo UI" panose="020B0604030504040204" pitchFamily="50" charset="-128"/>
                <a:ea typeface="Meiryo UI" panose="020B0604030504040204" pitchFamily="50" charset="-128"/>
              </a:rPr>
              <a:t>月</a:t>
            </a:r>
            <a:r>
              <a:rPr kumimoji="1" lang="en-US" altLang="ja-JP" sz="1400" b="1" i="0" u="none" strike="noStrike" kern="1200" cap="none" spc="0" normalizeH="0" baseline="0" noProof="0" dirty="0">
                <a:ln>
                  <a:noFill/>
                </a:ln>
                <a:solidFill>
                  <a:srgbClr val="FFFF00"/>
                </a:solidFill>
                <a:effectLst/>
                <a:uLnTx/>
                <a:uFillTx/>
                <a:latin typeface="Meiryo UI" panose="020B0604030504040204" pitchFamily="50" charset="-128"/>
                <a:ea typeface="Meiryo UI" panose="020B0604030504040204" pitchFamily="50" charset="-128"/>
              </a:rPr>
              <a:t>23</a:t>
            </a:r>
            <a:r>
              <a:rPr kumimoji="1" lang="ja-JP" altLang="en-US" sz="1400" b="1" i="0" u="none" strike="noStrike" kern="1200" cap="none" spc="0" normalizeH="0" baseline="0" noProof="0" dirty="0">
                <a:ln>
                  <a:noFill/>
                </a:ln>
                <a:solidFill>
                  <a:srgbClr val="FFFF00"/>
                </a:solidFill>
                <a:effectLst/>
                <a:uLnTx/>
                <a:uFillTx/>
                <a:latin typeface="Meiryo UI" panose="020B0604030504040204" pitchFamily="50" charset="-128"/>
                <a:ea typeface="Meiryo UI" panose="020B0604030504040204" pitchFamily="50" charset="-128"/>
              </a:rPr>
              <a:t>日まで</a:t>
            </a:r>
            <a:endPar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AB0782B1-EDBB-69F1-680D-C786EE779F70}"/>
              </a:ext>
            </a:extLst>
          </p:cNvPr>
          <p:cNvSpPr txBox="1"/>
          <p:nvPr/>
        </p:nvSpPr>
        <p:spPr>
          <a:xfrm>
            <a:off x="1580457" y="7361846"/>
            <a:ext cx="4812514"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ガイドライン及び実臨床における不眠症の治療」</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148007BB-9AB3-437C-A09D-3763FC31B296}"/>
              </a:ext>
            </a:extLst>
          </p:cNvPr>
          <p:cNvSpPr/>
          <p:nvPr/>
        </p:nvSpPr>
        <p:spPr>
          <a:xfrm>
            <a:off x="974293" y="6162679"/>
            <a:ext cx="636027" cy="3609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latin typeface="Meiryo UI" panose="020B0604030504040204" pitchFamily="50" charset="-128"/>
                <a:ea typeface="Meiryo UI" panose="020B0604030504040204" pitchFamily="50" charset="-128"/>
              </a:rPr>
              <a:t>講演１</a:t>
            </a:r>
            <a:endParaRPr kumimoji="1" lang="ja-JP" altLang="en-US" sz="800" b="1"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6C11CE-5959-8411-9F85-F40D7AAE2E3A}"/>
              </a:ext>
            </a:extLst>
          </p:cNvPr>
          <p:cNvSpPr/>
          <p:nvPr/>
        </p:nvSpPr>
        <p:spPr>
          <a:xfrm>
            <a:off x="960544" y="7307046"/>
            <a:ext cx="636027" cy="3609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latin typeface="Meiryo UI" panose="020B0604030504040204" pitchFamily="50" charset="-128"/>
                <a:ea typeface="Meiryo UI" panose="020B0604030504040204" pitchFamily="50" charset="-128"/>
              </a:rPr>
              <a:t>講演２</a:t>
            </a:r>
            <a:endParaRPr kumimoji="1" lang="ja-JP" altLang="en-US" sz="800" b="1"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A52ABBB4-E75D-42A8-2B3F-DBAD1CF0B44D}"/>
              </a:ext>
            </a:extLst>
          </p:cNvPr>
          <p:cNvSpPr txBox="1"/>
          <p:nvPr/>
        </p:nvSpPr>
        <p:spPr>
          <a:xfrm>
            <a:off x="1580457" y="6218970"/>
            <a:ext cx="4812514"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不眠症治療薬の適正使用　～患者安全と業務軽減の視点から～」</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5" name="楕円 14">
            <a:extLst>
              <a:ext uri="{FF2B5EF4-FFF2-40B4-BE49-F238E27FC236}">
                <a16:creationId xmlns:a16="http://schemas.microsoft.com/office/drawing/2014/main" id="{1CB02783-C1D2-ADB1-8782-994058E9AD5A}"/>
              </a:ext>
            </a:extLst>
          </p:cNvPr>
          <p:cNvSpPr/>
          <p:nvPr/>
        </p:nvSpPr>
        <p:spPr>
          <a:xfrm>
            <a:off x="1016000" y="6634677"/>
            <a:ext cx="567185" cy="428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latin typeface="Meiryo UI" panose="020B0604030504040204" pitchFamily="50" charset="-128"/>
                <a:ea typeface="Meiryo UI" panose="020B0604030504040204" pitchFamily="50" charset="-128"/>
              </a:rPr>
              <a:t>演者</a:t>
            </a:r>
            <a:endParaRPr kumimoji="1" lang="ja-JP" altLang="en-US" sz="800" b="1" dirty="0">
              <a:latin typeface="Meiryo UI" panose="020B0604030504040204" pitchFamily="50" charset="-128"/>
              <a:ea typeface="Meiryo UI" panose="020B0604030504040204" pitchFamily="50" charset="-128"/>
            </a:endParaRPr>
          </a:p>
        </p:txBody>
      </p:sp>
      <p:sp>
        <p:nvSpPr>
          <p:cNvPr id="16" name="楕円 15">
            <a:extLst>
              <a:ext uri="{FF2B5EF4-FFF2-40B4-BE49-F238E27FC236}">
                <a16:creationId xmlns:a16="http://schemas.microsoft.com/office/drawing/2014/main" id="{25A8C6C3-8FD9-4F3D-94FC-DB86513F0D47}"/>
              </a:ext>
            </a:extLst>
          </p:cNvPr>
          <p:cNvSpPr/>
          <p:nvPr/>
        </p:nvSpPr>
        <p:spPr>
          <a:xfrm>
            <a:off x="1016000" y="7808006"/>
            <a:ext cx="564457" cy="428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latin typeface="Meiryo UI" panose="020B0604030504040204" pitchFamily="50" charset="-128"/>
                <a:ea typeface="Meiryo UI" panose="020B0604030504040204" pitchFamily="50" charset="-128"/>
              </a:rPr>
              <a:t>演者</a:t>
            </a:r>
            <a:endParaRPr kumimoji="1" lang="ja-JP" altLang="en-US" sz="800" b="1" dirty="0">
              <a:latin typeface="Meiryo UI" panose="020B0604030504040204" pitchFamily="50" charset="-128"/>
              <a:ea typeface="Meiryo UI" panose="020B0604030504040204" pitchFamily="50" charset="-128"/>
            </a:endParaRPr>
          </a:p>
        </p:txBody>
      </p:sp>
      <p:sp>
        <p:nvSpPr>
          <p:cNvPr id="17" name="楕円 16">
            <a:extLst>
              <a:ext uri="{FF2B5EF4-FFF2-40B4-BE49-F238E27FC236}">
                <a16:creationId xmlns:a16="http://schemas.microsoft.com/office/drawing/2014/main" id="{5F84C4A7-C35A-033F-D231-3B9A7A427CDD}"/>
              </a:ext>
            </a:extLst>
          </p:cNvPr>
          <p:cNvSpPr/>
          <p:nvPr/>
        </p:nvSpPr>
        <p:spPr>
          <a:xfrm>
            <a:off x="1016000" y="5502000"/>
            <a:ext cx="567185" cy="4284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Meiryo UI" panose="020B0604030504040204" pitchFamily="50" charset="-128"/>
                <a:ea typeface="Meiryo UI" panose="020B0604030504040204" pitchFamily="50" charset="-128"/>
              </a:rPr>
              <a:t>座長</a:t>
            </a:r>
          </a:p>
        </p:txBody>
      </p:sp>
      <p:sp>
        <p:nvSpPr>
          <p:cNvPr id="18" name="正方形/長方形 17">
            <a:extLst>
              <a:ext uri="{FF2B5EF4-FFF2-40B4-BE49-F238E27FC236}">
                <a16:creationId xmlns:a16="http://schemas.microsoft.com/office/drawing/2014/main" id="{9F40C64B-017D-AC3E-E41A-AFF45D8955E1}"/>
              </a:ext>
            </a:extLst>
          </p:cNvPr>
          <p:cNvSpPr/>
          <p:nvPr/>
        </p:nvSpPr>
        <p:spPr>
          <a:xfrm>
            <a:off x="1790093" y="7825515"/>
            <a:ext cx="4231407" cy="477054"/>
          </a:xfrm>
          <a:prstGeom prst="rect">
            <a:avLst/>
          </a:prstGeom>
        </p:spPr>
        <p:txBody>
          <a:bodyPr wrap="square" lIns="0" r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医療法人三樹会　なおまさクリニック</a:t>
            </a:r>
            <a:r>
              <a:rPr kumimoji="1" lang="zh-CN"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院長　</a:t>
            </a:r>
            <a:r>
              <a:rPr kumimoji="1" lang="zh-CN"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直正</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zh-CN"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哲司</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zh-CN"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先生</a:t>
            </a:r>
            <a:endParaRPr kumimoji="1" lang="zh-CN"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AE2EDC88-E989-D477-381F-C6C4F9DAB70D}"/>
              </a:ext>
            </a:extLst>
          </p:cNvPr>
          <p:cNvSpPr/>
          <p:nvPr/>
        </p:nvSpPr>
        <p:spPr>
          <a:xfrm>
            <a:off x="1811165" y="5397915"/>
            <a:ext cx="3672480" cy="630942"/>
          </a:xfrm>
          <a:prstGeom prst="rect">
            <a:avLst/>
          </a:prstGeom>
        </p:spPr>
        <p:txBody>
          <a:bodyPr wrap="none" lIns="0" r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0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医療法人　卯の会　</a:t>
            </a:r>
            <a:r>
              <a:rPr kumimoji="1" lang="zh-TW" altLang="en-US" sz="1100" dirty="0">
                <a:latin typeface="Meiryo UI" panose="020B0604030504040204" pitchFamily="50" charset="-128"/>
                <a:ea typeface="Meiryo UI" panose="020B0604030504040204" pitchFamily="50" charset="-128"/>
              </a:rPr>
              <a:t>新垣病院</a:t>
            </a:r>
            <a:endParaRPr kumimoji="1" lang="en-US" altLang="zh-TW"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　　　　　　　　　　　　薬剤課　薬剤課長　</a:t>
            </a:r>
            <a:r>
              <a:rPr kumimoji="1" lang="zh-TW" altLang="en-US" sz="1400" b="1" dirty="0">
                <a:latin typeface="Meiryo UI" panose="020B0604030504040204" pitchFamily="50" charset="-128"/>
                <a:ea typeface="Meiryo UI" panose="020B0604030504040204" pitchFamily="50" charset="-128"/>
              </a:rPr>
              <a:t>城間</a:t>
            </a:r>
            <a:r>
              <a:rPr kumimoji="1" lang="ja-JP" altLang="en-US" sz="1400" b="1" dirty="0">
                <a:latin typeface="Meiryo UI" panose="020B0604030504040204" pitchFamily="50" charset="-128"/>
                <a:ea typeface="Meiryo UI" panose="020B0604030504040204" pitchFamily="50" charset="-128"/>
              </a:rPr>
              <a:t>　</a:t>
            </a:r>
            <a:r>
              <a:rPr kumimoji="1" lang="zh-TW" altLang="en-US" sz="1400" b="1" dirty="0">
                <a:latin typeface="Meiryo UI" panose="020B0604030504040204" pitchFamily="50" charset="-128"/>
                <a:ea typeface="Meiryo UI" panose="020B0604030504040204" pitchFamily="50" charset="-128"/>
              </a:rPr>
              <a:t>千賀子</a:t>
            </a:r>
            <a:r>
              <a:rPr kumimoji="1" lang="ja-JP" altLang="en-US" sz="1000" b="1"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先生</a:t>
            </a:r>
            <a:endParaRPr kumimoji="1" lang="zh-CN"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3F338EAB-C6EE-5500-0176-8217F83EE1D2}"/>
              </a:ext>
            </a:extLst>
          </p:cNvPr>
          <p:cNvSpPr txBox="1"/>
          <p:nvPr/>
        </p:nvSpPr>
        <p:spPr>
          <a:xfrm>
            <a:off x="1740331" y="6634677"/>
            <a:ext cx="4772293" cy="469359"/>
          </a:xfrm>
          <a:prstGeom prst="rect">
            <a:avLst/>
          </a:prstGeom>
          <a:noFill/>
        </p:spPr>
        <p:txBody>
          <a:bodyPr wrap="square">
            <a:spAutoFit/>
          </a:bodyPr>
          <a:lstStyle/>
          <a:p>
            <a:r>
              <a:rPr kumimoji="1" lang="ja-JP" altLang="en-US" sz="1050" dirty="0">
                <a:latin typeface="Meiryo UI" panose="020B0604030504040204" pitchFamily="50" charset="-128"/>
                <a:ea typeface="Meiryo UI" panose="020B0604030504040204" pitchFamily="50" charset="-128"/>
              </a:rPr>
              <a:t>大分大学医学部附属病院 </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副病院長 薬剤部 教授・薬剤部長　</a:t>
            </a:r>
            <a:r>
              <a:rPr kumimoji="1" lang="ja-JP" altLang="en-US" sz="1400" b="1" dirty="0">
                <a:latin typeface="Meiryo UI" panose="020B0604030504040204" pitchFamily="50" charset="-128"/>
                <a:ea typeface="Meiryo UI" panose="020B0604030504040204" pitchFamily="50" charset="-128"/>
              </a:rPr>
              <a:t>伊東　弘樹</a:t>
            </a:r>
            <a:r>
              <a:rPr kumimoji="1" lang="ja-JP" altLang="en-US" sz="1000" b="1"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先生</a:t>
            </a:r>
            <a:endParaRPr lang="ja-JP" altLang="en-US"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CAFF0227-85E8-B72A-E422-1F3246DE47B4}"/>
              </a:ext>
            </a:extLst>
          </p:cNvPr>
          <p:cNvSpPr txBox="1"/>
          <p:nvPr/>
        </p:nvSpPr>
        <p:spPr>
          <a:xfrm>
            <a:off x="872812" y="5948271"/>
            <a:ext cx="1795463"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rPr>
              <a:t>19:00-19:45</a:t>
            </a:r>
            <a:endParaRPr kumimoji="1" lang="ja-JP" altLang="en-US" sz="900" b="1"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01C13842-5E5A-C9C7-91B9-27D81F7562F4}"/>
              </a:ext>
            </a:extLst>
          </p:cNvPr>
          <p:cNvSpPr txBox="1"/>
          <p:nvPr/>
        </p:nvSpPr>
        <p:spPr>
          <a:xfrm>
            <a:off x="872812" y="7093675"/>
            <a:ext cx="1795463"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rPr>
              <a:t>19:45-20:30</a:t>
            </a:r>
            <a:endParaRPr kumimoji="1" lang="ja-JP" altLang="en-US" sz="900" b="1"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B2B63EBD-8D12-A127-0D4D-F42B03F028C3}"/>
              </a:ext>
            </a:extLst>
          </p:cNvPr>
          <p:cNvSpPr txBox="1"/>
          <p:nvPr/>
        </p:nvSpPr>
        <p:spPr>
          <a:xfrm>
            <a:off x="408462" y="2739102"/>
            <a:ext cx="6477886" cy="769441"/>
          </a:xfrm>
          <a:prstGeom prst="rect">
            <a:avLst/>
          </a:prstGeom>
          <a:noFill/>
        </p:spPr>
        <p:txBody>
          <a:bodyPr wrap="square">
            <a:spAutoFit/>
          </a:bodyPr>
          <a:lstStyle/>
          <a:p>
            <a:r>
              <a:rPr lang="ja-JP" altLang="en-US" sz="1100" dirty="0">
                <a:solidFill>
                  <a:schemeClr val="bg1"/>
                </a:solidFill>
                <a:latin typeface="Meiryo UI" panose="020B0604030504040204" pitchFamily="50" charset="-128"/>
                <a:ea typeface="Meiryo UI" panose="020B0604030504040204" pitchFamily="50" charset="-128"/>
              </a:rPr>
              <a:t>●単位取得に関しまして</a:t>
            </a:r>
            <a:r>
              <a:rPr lang="en-US" altLang="ja-JP" sz="1100" dirty="0">
                <a:solidFill>
                  <a:schemeClr val="bg1"/>
                </a:solidFill>
                <a:latin typeface="Meiryo UI" panose="020B0604030504040204" pitchFamily="50" charset="-128"/>
                <a:ea typeface="Meiryo UI" panose="020B0604030504040204" pitchFamily="50" charset="-128"/>
              </a:rPr>
              <a:t>:</a:t>
            </a:r>
            <a:r>
              <a:rPr lang="ja-JP" altLang="en-US" sz="1100" dirty="0">
                <a:solidFill>
                  <a:schemeClr val="bg1"/>
                </a:solidFill>
                <a:latin typeface="Meiryo UI" panose="020B0604030504040204" pitchFamily="50" charset="-128"/>
                <a:ea typeface="Meiryo UI" panose="020B0604030504040204" pitchFamily="50" charset="-128"/>
              </a:rPr>
              <a:t>詳細は裏面をご確認お願い致します。</a:t>
            </a:r>
          </a:p>
          <a:p>
            <a:r>
              <a:rPr lang="en-US" altLang="ja-JP" sz="1100" dirty="0">
                <a:solidFill>
                  <a:schemeClr val="bg1"/>
                </a:solidFill>
                <a:latin typeface="Meiryo UI" panose="020B0604030504040204" pitchFamily="50" charset="-128"/>
                <a:ea typeface="Meiryo UI" panose="020B0604030504040204" pitchFamily="50" charset="-128"/>
              </a:rPr>
              <a:t>『</a:t>
            </a:r>
            <a:r>
              <a:rPr lang="ja-JP" altLang="en-US" sz="1100" dirty="0">
                <a:solidFill>
                  <a:schemeClr val="bg1"/>
                </a:solidFill>
                <a:latin typeface="Meiryo UI" panose="020B0604030504040204" pitchFamily="50" charset="-128"/>
                <a:ea typeface="Meiryo UI" panose="020B0604030504040204" pitchFamily="50" charset="-128"/>
              </a:rPr>
              <a:t>日病薬病院薬学認定薬剤師単位（申請中）</a:t>
            </a:r>
            <a:r>
              <a:rPr lang="en-US" altLang="ja-JP" sz="1100" dirty="0">
                <a:solidFill>
                  <a:schemeClr val="bg1"/>
                </a:solidFill>
                <a:latin typeface="Meiryo UI" panose="020B0604030504040204" pitchFamily="50" charset="-128"/>
                <a:ea typeface="Meiryo UI" panose="020B0604030504040204" pitchFamily="50" charset="-128"/>
              </a:rPr>
              <a:t>』</a:t>
            </a:r>
          </a:p>
          <a:p>
            <a:r>
              <a:rPr lang="en-US" altLang="ja-JP" sz="1100" dirty="0">
                <a:solidFill>
                  <a:schemeClr val="bg1"/>
                </a:solidFill>
                <a:latin typeface="Meiryo UI" panose="020B0604030504040204" pitchFamily="50" charset="-128"/>
                <a:ea typeface="Meiryo UI" panose="020B0604030504040204" pitchFamily="50" charset="-128"/>
              </a:rPr>
              <a:t>『</a:t>
            </a:r>
            <a:r>
              <a:rPr lang="ja-JP" altLang="en-US" sz="1100" dirty="0">
                <a:solidFill>
                  <a:schemeClr val="bg1"/>
                </a:solidFill>
                <a:latin typeface="Meiryo UI" panose="020B0604030504040204" pitchFamily="50" charset="-128"/>
                <a:ea typeface="Meiryo UI" panose="020B0604030504040204" pitchFamily="50" charset="-128"/>
              </a:rPr>
              <a:t>日本薬剤師研修センター認定研修単位１単位（申請中）</a:t>
            </a:r>
            <a:r>
              <a:rPr lang="en-US" altLang="ja-JP" sz="1100" dirty="0">
                <a:solidFill>
                  <a:schemeClr val="bg1"/>
                </a:solidFill>
                <a:latin typeface="Meiryo UI" panose="020B0604030504040204" pitchFamily="50" charset="-128"/>
                <a:ea typeface="Meiryo UI" panose="020B0604030504040204" pitchFamily="50" charset="-128"/>
              </a:rPr>
              <a:t>』</a:t>
            </a:r>
          </a:p>
          <a:p>
            <a:r>
              <a:rPr lang="en-US" altLang="ja-JP" sz="1100" u="sng" dirty="0">
                <a:solidFill>
                  <a:schemeClr val="bg1"/>
                </a:solidFill>
                <a:latin typeface="Meiryo UI" panose="020B0604030504040204" pitchFamily="50" charset="-128"/>
                <a:ea typeface="Meiryo UI" panose="020B0604030504040204" pitchFamily="50" charset="-128"/>
              </a:rPr>
              <a:t>※</a:t>
            </a:r>
            <a:r>
              <a:rPr lang="ja-JP" altLang="en-US" sz="1100" u="sng" dirty="0">
                <a:solidFill>
                  <a:schemeClr val="bg1"/>
                </a:solidFill>
                <a:latin typeface="Meiryo UI" panose="020B0604030504040204" pitchFamily="50" charset="-128"/>
                <a:ea typeface="Meiryo UI" panose="020B0604030504040204" pitchFamily="50" charset="-128"/>
              </a:rPr>
              <a:t>取得可能な単位は上記の何れか１つ（日病薬のみ、もしくは研修センターのみ）となります。</a:t>
            </a:r>
          </a:p>
        </p:txBody>
      </p:sp>
      <p:sp>
        <p:nvSpPr>
          <p:cNvPr id="34" name="テキスト ボックス 33">
            <a:extLst>
              <a:ext uri="{FF2B5EF4-FFF2-40B4-BE49-F238E27FC236}">
                <a16:creationId xmlns:a16="http://schemas.microsoft.com/office/drawing/2014/main" id="{38597304-6711-765E-7FF6-450265C8C9EC}"/>
              </a:ext>
            </a:extLst>
          </p:cNvPr>
          <p:cNvSpPr txBox="1"/>
          <p:nvPr/>
        </p:nvSpPr>
        <p:spPr>
          <a:xfrm>
            <a:off x="367928" y="1566868"/>
            <a:ext cx="5634022" cy="892552"/>
          </a:xfrm>
          <a:prstGeom prst="rect">
            <a:avLst/>
          </a:prstGeom>
          <a:noFill/>
        </p:spPr>
        <p:txBody>
          <a:bodyPr wrap="square">
            <a:spAutoFit/>
          </a:bodyPr>
          <a:lstStyle/>
          <a:p>
            <a:pPr algn="l"/>
            <a:endParaRPr lang="ja-JP" altLang="en-US" sz="1200" b="0" i="0" u="none" strike="noStrike" baseline="0" dirty="0">
              <a:solidFill>
                <a:schemeClr val="bg1"/>
              </a:solidFill>
              <a:latin typeface="Meiryo UI" panose="020B0604030504040204" pitchFamily="50" charset="-128"/>
              <a:ea typeface="Meiryo UI" panose="020B0604030504040204" pitchFamily="50" charset="-128"/>
            </a:endParaRPr>
          </a:p>
          <a:p>
            <a:r>
              <a:rPr lang="ja-JP" altLang="en-US" sz="1100" b="1" i="0" u="none" strike="noStrike" baseline="0" dirty="0">
                <a:solidFill>
                  <a:schemeClr val="bg1"/>
                </a:solidFill>
                <a:latin typeface="+mj-lt"/>
                <a:ea typeface="Meiryo UI" panose="020B0604030504040204" pitchFamily="50" charset="-128"/>
              </a:rPr>
              <a:t>■開催：オンライン配信</a:t>
            </a:r>
            <a:r>
              <a:rPr lang="ja-JP" altLang="en-US" sz="1100" b="1" dirty="0">
                <a:solidFill>
                  <a:schemeClr val="bg1"/>
                </a:solidFill>
                <a:latin typeface="+mj-lt"/>
                <a:ea typeface="Meiryo UI" panose="020B0604030504040204" pitchFamily="50" charset="-128"/>
              </a:rPr>
              <a:t>のみ</a:t>
            </a:r>
            <a:endParaRPr lang="ja-JP" altLang="en-US" sz="1100" b="0" i="0" u="none" strike="noStrike" baseline="0" dirty="0">
              <a:solidFill>
                <a:schemeClr val="bg1"/>
              </a:solidFill>
              <a:latin typeface="+mj-lt"/>
              <a:ea typeface="Meiryo UI" panose="020B0604030504040204" pitchFamily="50" charset="-128"/>
            </a:endParaRPr>
          </a:p>
          <a:p>
            <a:r>
              <a:rPr lang="zh-TW" altLang="en-US" sz="1000" b="1" i="0" u="none" strike="noStrike" baseline="0" dirty="0">
                <a:solidFill>
                  <a:schemeClr val="bg1"/>
                </a:solidFill>
                <a:latin typeface="+mj-lt"/>
                <a:ea typeface="Meiryo UI" panose="020B0604030504040204" pitchFamily="50" charset="-128"/>
              </a:rPr>
              <a:t>★</a:t>
            </a:r>
            <a:r>
              <a:rPr lang="ja-JP" altLang="en-US" sz="1000" b="1" dirty="0">
                <a:solidFill>
                  <a:schemeClr val="bg1"/>
                </a:solidFill>
                <a:latin typeface="+mj-lt"/>
                <a:ea typeface="Meiryo UI" panose="020B0604030504040204" pitchFamily="50" charset="-128"/>
              </a:rPr>
              <a:t>配信</a:t>
            </a:r>
            <a:r>
              <a:rPr lang="zh-TW" altLang="en-US" sz="1000" b="1" i="0" u="none" strike="noStrike" baseline="0" dirty="0">
                <a:solidFill>
                  <a:schemeClr val="bg1"/>
                </a:solidFill>
                <a:latin typeface="+mj-lt"/>
                <a:ea typeface="Meiryo UI" panose="020B0604030504040204" pitchFamily="50" charset="-128"/>
              </a:rPr>
              <a:t>会場：</a:t>
            </a:r>
            <a:r>
              <a:rPr lang="en-US" altLang="ja-JP" sz="1800" b="1" i="0" u="none" strike="noStrike" baseline="0" dirty="0">
                <a:solidFill>
                  <a:schemeClr val="bg1"/>
                </a:solidFill>
                <a:latin typeface="+mj-lt"/>
                <a:ea typeface="Meiryo UI" panose="020B0604030504040204" pitchFamily="50" charset="-128"/>
              </a:rPr>
              <a:t>EM</a:t>
            </a:r>
            <a:r>
              <a:rPr lang="ja-JP" altLang="en-US" sz="1800" b="1" i="0" u="none" strike="noStrike" baseline="0" dirty="0">
                <a:solidFill>
                  <a:schemeClr val="bg1"/>
                </a:solidFill>
                <a:latin typeface="+mj-lt"/>
                <a:ea typeface="Meiryo UI" panose="020B0604030504040204" pitchFamily="50" charset="-128"/>
              </a:rPr>
              <a:t>ウェルネス</a:t>
            </a:r>
            <a:r>
              <a:rPr lang="en-US" altLang="zh-TW" sz="700" b="0" i="0" u="none" strike="noStrike" baseline="0" dirty="0">
                <a:solidFill>
                  <a:schemeClr val="bg1"/>
                </a:solidFill>
                <a:latin typeface="+mj-lt"/>
                <a:ea typeface="Meiryo UI" panose="020B0604030504040204" pitchFamily="50" charset="-128"/>
              </a:rPr>
              <a:t> </a:t>
            </a:r>
            <a:r>
              <a:rPr lang="ja-JP" altLang="en-US" sz="700" b="0" i="0" u="none" strike="noStrike" baseline="0" dirty="0">
                <a:solidFill>
                  <a:schemeClr val="bg1"/>
                </a:solidFill>
                <a:latin typeface="+mj-lt"/>
                <a:ea typeface="Meiryo UI" panose="020B0604030504040204" pitchFamily="50" charset="-128"/>
              </a:rPr>
              <a:t>　</a:t>
            </a:r>
            <a:r>
              <a:rPr lang="ja-JP" altLang="en-US" b="1" i="0" u="none" strike="noStrike" baseline="0" dirty="0">
                <a:solidFill>
                  <a:schemeClr val="bg1"/>
                </a:solidFill>
                <a:latin typeface="+mj-lt"/>
                <a:ea typeface="Meiryo UI" panose="020B0604030504040204" pitchFamily="50" charset="-128"/>
              </a:rPr>
              <a:t>暮らしの発酵ライフスタイルリゾート</a:t>
            </a:r>
            <a:endParaRPr lang="en-US" altLang="zh-TW" sz="700" b="1" i="0" u="none" strike="noStrike" baseline="0" dirty="0">
              <a:solidFill>
                <a:schemeClr val="bg1"/>
              </a:solidFill>
              <a:latin typeface="+mj-lt"/>
              <a:ea typeface="Meiryo UI" panose="020B0604030504040204" pitchFamily="50" charset="-128"/>
            </a:endParaRPr>
          </a:p>
          <a:p>
            <a:r>
              <a:rPr lang="ja-JP" altLang="en-US" sz="1000" b="1" i="0" u="none" strike="noStrike" baseline="0" dirty="0">
                <a:solidFill>
                  <a:schemeClr val="bg1"/>
                </a:solidFill>
                <a:latin typeface="+mj-lt"/>
                <a:ea typeface="Meiryo UI" panose="020B0604030504040204" pitchFamily="50" charset="-128"/>
              </a:rPr>
              <a:t>★オンライン：</a:t>
            </a:r>
            <a:r>
              <a:rPr lang="en-US" altLang="ja-JP" sz="1000" b="1" i="0" u="none" strike="noStrike" baseline="0" dirty="0">
                <a:solidFill>
                  <a:schemeClr val="bg1"/>
                </a:solidFill>
                <a:latin typeface="+mj-lt"/>
                <a:ea typeface="Meiryo UI" panose="020B0604030504040204" pitchFamily="50" charset="-128"/>
              </a:rPr>
              <a:t>ZOOM</a:t>
            </a:r>
            <a:r>
              <a:rPr lang="ja-JP" altLang="en-US" sz="1000" b="1" i="0" u="none" strike="noStrike" baseline="0" dirty="0">
                <a:solidFill>
                  <a:schemeClr val="bg1"/>
                </a:solidFill>
                <a:latin typeface="+mj-lt"/>
                <a:ea typeface="Meiryo UI" panose="020B0604030504040204" pitchFamily="50" charset="-128"/>
              </a:rPr>
              <a:t>によるオンライン配信（</a:t>
            </a:r>
            <a:r>
              <a:rPr lang="en-US" altLang="ja-JP" sz="1000" b="1" i="0" u="none" strike="noStrike" baseline="0" dirty="0">
                <a:solidFill>
                  <a:schemeClr val="bg1"/>
                </a:solidFill>
                <a:latin typeface="+mj-lt"/>
                <a:ea typeface="Meiryo UI" panose="020B0604030504040204" pitchFamily="50" charset="-128"/>
              </a:rPr>
              <a:t>※</a:t>
            </a:r>
            <a:r>
              <a:rPr lang="ja-JP" altLang="en-US" sz="1000" b="1" i="0" u="none" strike="noStrike" baseline="0" dirty="0">
                <a:solidFill>
                  <a:schemeClr val="bg1"/>
                </a:solidFill>
                <a:latin typeface="+mj-lt"/>
                <a:ea typeface="Meiryo UI" panose="020B0604030504040204" pitchFamily="50" charset="-128"/>
              </a:rPr>
              <a:t>事前登録必須） </a:t>
            </a:r>
            <a:endParaRPr lang="ja-JP" altLang="en-US" dirty="0">
              <a:solidFill>
                <a:schemeClr val="bg1"/>
              </a:solidFill>
              <a:latin typeface="+mj-lt"/>
            </a:endParaRPr>
          </a:p>
        </p:txBody>
      </p:sp>
      <p:pic>
        <p:nvPicPr>
          <p:cNvPr id="5" name="図 4">
            <a:extLst>
              <a:ext uri="{FF2B5EF4-FFF2-40B4-BE49-F238E27FC236}">
                <a16:creationId xmlns:a16="http://schemas.microsoft.com/office/drawing/2014/main" id="{0F7CC899-C134-C652-1E90-A7FCCD5F215E}"/>
              </a:ext>
            </a:extLst>
          </p:cNvPr>
          <p:cNvPicPr>
            <a:picLocks noChangeAspect="1"/>
          </p:cNvPicPr>
          <p:nvPr/>
        </p:nvPicPr>
        <p:blipFill>
          <a:blip r:embed="rId7"/>
          <a:stretch>
            <a:fillRect/>
          </a:stretch>
        </p:blipFill>
        <p:spPr>
          <a:xfrm>
            <a:off x="5595256" y="2335241"/>
            <a:ext cx="894815" cy="894815"/>
          </a:xfrm>
          <a:prstGeom prst="rect">
            <a:avLst/>
          </a:prstGeom>
        </p:spPr>
      </p:pic>
    </p:spTree>
    <p:extLst>
      <p:ext uri="{BB962C8B-B14F-4D97-AF65-F5344CB8AC3E}">
        <p14:creationId xmlns:p14="http://schemas.microsoft.com/office/powerpoint/2010/main" val="1657768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7ED2A09-4E5A-3390-B7A8-0F3C44C287C5}"/>
              </a:ext>
            </a:extLst>
          </p:cNvPr>
          <p:cNvSpPr txBox="1"/>
          <p:nvPr/>
        </p:nvSpPr>
        <p:spPr>
          <a:xfrm>
            <a:off x="123371" y="624417"/>
            <a:ext cx="6669315" cy="8733160"/>
          </a:xfrm>
          <a:prstGeom prst="rect">
            <a:avLst/>
          </a:prstGeom>
          <a:noFill/>
        </p:spPr>
        <p:txBody>
          <a:bodyPr wrap="square">
            <a:spAutoFit/>
          </a:bodyPr>
          <a:lstStyle/>
          <a:p>
            <a:pPr>
              <a:lnSpc>
                <a:spcPct val="150000"/>
              </a:lnSpc>
            </a:pPr>
            <a:r>
              <a:rPr lang="ja-JP" altLang="en-US" b="1" i="0" u="none" strike="noStrike" baseline="0" dirty="0">
                <a:solidFill>
                  <a:srgbClr val="FF0000"/>
                </a:solidFill>
                <a:latin typeface="Meiryo UI" panose="020B0604030504040204" pitchFamily="50" charset="-128"/>
                <a:ea typeface="Meiryo UI" panose="020B0604030504040204" pitchFamily="50" charset="-128"/>
              </a:rPr>
              <a:t>　　　　　　　　　　　　</a:t>
            </a:r>
            <a:r>
              <a:rPr lang="ja-JP" altLang="en-US" sz="2000" b="1" i="0" u="none" strike="noStrike" baseline="0" dirty="0">
                <a:solidFill>
                  <a:srgbClr val="FF0000"/>
                </a:solidFill>
                <a:latin typeface="Meiryo UI" panose="020B0604030504040204" pitchFamily="50" charset="-128"/>
                <a:ea typeface="Meiryo UI" panose="020B0604030504040204" pitchFamily="50" charset="-128"/>
              </a:rPr>
              <a:t>重要（単位取得に関しまして） </a:t>
            </a:r>
            <a:endParaRPr lang="en-US" altLang="ja-JP" sz="2000" b="1" i="0" u="none" strike="noStrike" baseline="0" dirty="0">
              <a:solidFill>
                <a:srgbClr val="FF0000"/>
              </a:solidFill>
              <a:latin typeface="Meiryo UI" panose="020B0604030504040204" pitchFamily="50" charset="-128"/>
              <a:ea typeface="Meiryo UI" panose="020B0604030504040204" pitchFamily="50" charset="-128"/>
            </a:endParaRPr>
          </a:p>
          <a:p>
            <a:pPr>
              <a:lnSpc>
                <a:spcPct val="150000"/>
              </a:lnSpc>
            </a:pPr>
            <a:endParaRPr lang="ja-JP" altLang="en-US" sz="1400" b="0" i="0" u="none" strike="noStrike" baseline="0" dirty="0">
              <a:solidFill>
                <a:srgbClr val="FF0000"/>
              </a:solidFill>
              <a:latin typeface="Meiryo UI" panose="020B0604030504040204" pitchFamily="50" charset="-128"/>
              <a:ea typeface="Meiryo UI" panose="020B0604030504040204" pitchFamily="50" charset="-128"/>
            </a:endParaRPr>
          </a:p>
          <a:p>
            <a:pPr>
              <a:lnSpc>
                <a:spcPct val="150000"/>
              </a:lnSpc>
            </a:pPr>
            <a:r>
              <a:rPr lang="en-US" altLang="ja-JP" sz="12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日病薬の単位、研修センター認定の単位については</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何れか１つが取得可能</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となっております。  </a:t>
            </a:r>
            <a:endParaRPr lang="en-US" altLang="ja-JP" sz="1200" b="0" i="0" u="none" strike="noStrike" baseline="0" dirty="0">
              <a:solidFill>
                <a:srgbClr val="000000"/>
              </a:solidFill>
              <a:latin typeface="Meiryo UI" panose="020B0604030504040204" pitchFamily="50" charset="-128"/>
              <a:ea typeface="Meiryo UI" panose="020B0604030504040204" pitchFamily="50" charset="-128"/>
            </a:endParaRPr>
          </a:p>
          <a:p>
            <a:endParaRPr lang="ja-JP" altLang="en-US" sz="1200" b="0" i="0" u="none" strike="noStrike" baseline="0" dirty="0">
              <a:solidFill>
                <a:srgbClr val="000000"/>
              </a:solidFill>
              <a:latin typeface="Meiryo UI" panose="020B0604030504040204" pitchFamily="50" charset="-128"/>
              <a:ea typeface="Meiryo UI" panose="020B0604030504040204" pitchFamily="50" charset="-128"/>
            </a:endParaRPr>
          </a:p>
          <a:p>
            <a:pPr>
              <a:lnSpc>
                <a:spcPct val="150000"/>
              </a:lnSpc>
            </a:pP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講演会終了後、下記情報を事務局へ提出します。</a:t>
            </a:r>
            <a:endParaRPr lang="en-US" altLang="ja-JP" sz="1200" b="0" i="0" u="none" strike="noStrike" baseline="0" dirty="0">
              <a:solidFill>
                <a:srgbClr val="000000"/>
              </a:solidFill>
              <a:latin typeface="Meiryo UI" panose="020B0604030504040204" pitchFamily="50" charset="-128"/>
              <a:ea typeface="Meiryo UI" panose="020B0604030504040204" pitchFamily="50" charset="-128"/>
            </a:endParaRPr>
          </a:p>
          <a:p>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①氏名 </a:t>
            </a:r>
            <a:endParaRPr lang="en-US" altLang="ja-JP" sz="1200" b="0" i="0" u="none" strike="noStrike" baseline="0" dirty="0">
              <a:solidFill>
                <a:srgbClr val="000000"/>
              </a:solidFill>
              <a:latin typeface="Meiryo UI" panose="020B0604030504040204" pitchFamily="50" charset="-128"/>
              <a:ea typeface="Meiryo UI" panose="020B0604030504040204" pitchFamily="50" charset="-128"/>
            </a:endParaRPr>
          </a:p>
          <a:p>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②</a:t>
            </a:r>
            <a:r>
              <a:rPr lang="zh-TW" altLang="en-US" sz="1200" b="0" i="0" u="none" strike="noStrike" baseline="0" dirty="0">
                <a:solidFill>
                  <a:srgbClr val="000000"/>
                </a:solidFill>
                <a:latin typeface="Meiryo UI" panose="020B0604030504040204" pitchFamily="50" charset="-128"/>
                <a:ea typeface="Meiryo UI" panose="020B0604030504040204" pitchFamily="50" charset="-128"/>
              </a:rPr>
              <a:t>薬剤師名簿登録番号（薬剤師免許番</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号</a:t>
            </a:r>
            <a:r>
              <a:rPr lang="zh-TW" altLang="en-US" sz="1200" b="0" i="0" u="none" strike="noStrike" baseline="0" dirty="0">
                <a:solidFill>
                  <a:srgbClr val="000000"/>
                </a:solidFill>
                <a:latin typeface="Meiryo UI" panose="020B0604030504040204" pitchFamily="50" charset="-128"/>
                <a:ea typeface="Meiryo UI" panose="020B0604030504040204" pitchFamily="50" charset="-128"/>
              </a:rPr>
              <a:t>）</a:t>
            </a:r>
            <a:endParaRPr lang="en-US" altLang="zh-TW" sz="1200" b="0" i="0" u="none" strike="noStrike" baseline="0" dirty="0">
              <a:solidFill>
                <a:srgbClr val="000000"/>
              </a:solidFill>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③</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所属施設（勤務先が無い場合は「無所属」としてください）</a:t>
            </a:r>
            <a:endParaRPr lang="en-US" altLang="ja-JP" sz="1200" b="0" i="0" u="none" strike="noStrike" baseline="0" dirty="0">
              <a:solidFill>
                <a:srgbClr val="000000"/>
              </a:solidFill>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④</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メールアドレス </a:t>
            </a:r>
          </a:p>
          <a:p>
            <a:r>
              <a:rPr lang="ja-JP" altLang="en-US" sz="1200" dirty="0">
                <a:solidFill>
                  <a:srgbClr val="000000"/>
                </a:solidFill>
                <a:latin typeface="Meiryo UI" panose="020B0604030504040204" pitchFamily="50" charset="-128"/>
                <a:ea typeface="Meiryo UI" panose="020B0604030504040204" pitchFamily="50" charset="-128"/>
              </a:rPr>
              <a:t>⑤</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リモート参加者における視聴ログ </a:t>
            </a:r>
            <a:r>
              <a:rPr lang="en-US" altLang="ja-JP" sz="12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開始～終了まで確実な視聴をお願い致します。 </a:t>
            </a:r>
            <a:endParaRPr lang="en-US" altLang="ja-JP" sz="1200" b="0" i="0" u="none" strike="noStrike" baseline="0" dirty="0">
              <a:solidFill>
                <a:srgbClr val="000000"/>
              </a:solidFill>
              <a:latin typeface="Meiryo UI" panose="020B0604030504040204" pitchFamily="50" charset="-128"/>
              <a:ea typeface="Meiryo UI" panose="020B0604030504040204" pitchFamily="50" charset="-128"/>
            </a:endParaRPr>
          </a:p>
          <a:p>
            <a:endParaRPr lang="en-US" altLang="ja-JP" sz="1400" b="0" i="0" u="none" strike="noStrike" baseline="0" dirty="0">
              <a:solidFill>
                <a:srgbClr val="000000"/>
              </a:solidFill>
              <a:latin typeface="Meiryo UI" panose="020B0604030504040204" pitchFamily="50" charset="-128"/>
              <a:ea typeface="Meiryo UI" panose="020B0604030504040204" pitchFamily="50" charset="-128"/>
            </a:endParaRPr>
          </a:p>
          <a:p>
            <a:pPr>
              <a:lnSpc>
                <a:spcPct val="150000"/>
              </a:lnSpc>
            </a:pPr>
            <a:r>
              <a:rPr lang="ja-JP" altLang="en-US" sz="1400" b="1" i="0" u="none" strike="noStrike" baseline="0" dirty="0">
                <a:solidFill>
                  <a:srgbClr val="000000"/>
                </a:solidFill>
                <a:latin typeface="Meiryo UI" panose="020B0604030504040204" pitchFamily="50" charset="-128"/>
                <a:ea typeface="Meiryo UI" panose="020B0604030504040204" pitchFamily="50" charset="-128"/>
              </a:rPr>
              <a:t>～日本薬剤師研修センター 認定研修単位をご希望の方へ～ </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 </a:t>
            </a:r>
          </a:p>
          <a:p>
            <a:r>
              <a:rPr lang="en-US" altLang="ja-JP" sz="12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本研修会では参加ログ（ログイン、ログアウト時間）を取得し合計の視聴時間まで算出します。 </a:t>
            </a:r>
            <a:endParaRPr lang="en-US" altLang="ja-JP" sz="1200" b="0" i="0" u="none" strike="noStrike" baseline="0" dirty="0">
              <a:solidFill>
                <a:srgbClr val="000000"/>
              </a:solidFill>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　</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開始～終了時まで確実な視聴をお願いいたします。 </a:t>
            </a:r>
            <a:endParaRPr lang="en-US" altLang="ja-JP" sz="1200" b="0" i="0" u="none" strike="noStrike" baseline="0" dirty="0">
              <a:solidFill>
                <a:srgbClr val="FF0000"/>
              </a:solidFill>
              <a:latin typeface="Meiryo UI" panose="020B0604030504040204" pitchFamily="50" charset="-128"/>
              <a:ea typeface="Meiryo UI" panose="020B0604030504040204" pitchFamily="50" charset="-128"/>
            </a:endParaRPr>
          </a:p>
          <a:p>
            <a:endParaRPr lang="ja-JP" altLang="en-US" sz="1200" b="0" i="0" u="none" strike="noStrike" baseline="0" dirty="0">
              <a:solidFill>
                <a:srgbClr val="FF0000"/>
              </a:solidFill>
              <a:latin typeface="Meiryo UI" panose="020B0604030504040204" pitchFamily="50" charset="-128"/>
              <a:ea typeface="Meiryo UI" panose="020B0604030504040204" pitchFamily="50" charset="-128"/>
            </a:endParaRPr>
          </a:p>
          <a:p>
            <a:pPr>
              <a:lnSpc>
                <a:spcPct val="150000"/>
              </a:lnSpc>
            </a:pPr>
            <a:r>
              <a:rPr lang="ja-JP" altLang="en-US" sz="1400" b="1" i="0" u="none" strike="noStrike" baseline="0" dirty="0">
                <a:solidFill>
                  <a:srgbClr val="000000"/>
                </a:solidFill>
                <a:latin typeface="Meiryo UI" panose="020B0604030504040204" pitchFamily="50" charset="-128"/>
                <a:ea typeface="Meiryo UI" panose="020B0604030504040204" pitchFamily="50" charset="-128"/>
              </a:rPr>
              <a:t>～沖縄県病院薬剤師会 日病薬病院薬学認定薬剤師 単位をご希望の方へ～ </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 </a:t>
            </a:r>
          </a:p>
          <a:p>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■今年度より単位申請が全てデータ管理化され、</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実物のシールでの交付はなくなりました。 </a:t>
            </a:r>
          </a:p>
          <a:p>
            <a:pPr>
              <a:lnSpc>
                <a:spcPct val="150000"/>
              </a:lnSpc>
            </a:pP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■全ての単位ご希望の</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参加者全て</a:t>
            </a:r>
            <a:r>
              <a:rPr lang="en-US" altLang="ja-JP" sz="1200" b="0" i="0" u="none" strike="noStrike" baseline="0" dirty="0">
                <a:solidFill>
                  <a:srgbClr val="FF0000"/>
                </a:solidFill>
                <a:latin typeface="Meiryo UI" panose="020B0604030504040204" pitchFamily="50" charset="-128"/>
                <a:ea typeface="Meiryo UI" panose="020B0604030504040204" pitchFamily="50" charset="-128"/>
              </a:rPr>
              <a:t>『</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事前登録</a:t>
            </a:r>
            <a:r>
              <a:rPr lang="en-US" altLang="ja-JP" sz="1200" b="0" i="0" u="none" strike="noStrike" baseline="0" dirty="0">
                <a:solidFill>
                  <a:srgbClr val="FF0000"/>
                </a:solidFill>
                <a:latin typeface="Meiryo UI" panose="020B0604030504040204" pitchFamily="50" charset="-128"/>
                <a:ea typeface="Meiryo UI" panose="020B0604030504040204" pitchFamily="50" charset="-128"/>
              </a:rPr>
              <a:t>』</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必須</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となっております。 </a:t>
            </a:r>
            <a:endParaRPr lang="en-US" altLang="ja-JP" sz="1200" dirty="0">
              <a:solidFill>
                <a:srgbClr val="000000"/>
              </a:solidFill>
              <a:latin typeface="Meiryo UI" panose="020B0604030504040204" pitchFamily="50" charset="-128"/>
              <a:ea typeface="Meiryo UI" panose="020B0604030504040204" pitchFamily="50" charset="-128"/>
            </a:endParaRPr>
          </a:p>
          <a:p>
            <a:pPr>
              <a:lnSpc>
                <a:spcPct val="150000"/>
              </a:lnSpc>
            </a:pPr>
            <a:r>
              <a:rPr lang="ja-JP" altLang="en-US" sz="1200" dirty="0">
                <a:solidFill>
                  <a:srgbClr val="000000"/>
                </a:solidFill>
                <a:latin typeface="Meiryo UI" panose="020B0604030504040204" pitchFamily="50" charset="-128"/>
                <a:ea typeface="Meiryo UI" panose="020B0604030504040204" pitchFamily="50" charset="-128"/>
              </a:rPr>
              <a:t>■</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上記の情報に加え、</a:t>
            </a:r>
            <a:endParaRPr lang="en-US" altLang="ja-JP" sz="1200" b="0" i="0" u="none" strike="noStrike" baseline="0" dirty="0">
              <a:solidFill>
                <a:srgbClr val="000000"/>
              </a:solidFill>
              <a:latin typeface="Meiryo UI" panose="020B0604030504040204" pitchFamily="50" charset="-128"/>
              <a:ea typeface="Meiryo UI" panose="020B0604030504040204" pitchFamily="50" charset="-128"/>
            </a:endParaRPr>
          </a:p>
          <a:p>
            <a:pPr>
              <a:lnSpc>
                <a:spcPct val="150000"/>
              </a:lnSpc>
            </a:pP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本単位を日病薬以外の他団体認定単位に付け替え予定である（日病薬専門単位は除く）：はい、いいえ</a:t>
            </a:r>
          </a:p>
          <a:p>
            <a:pPr>
              <a:lnSpc>
                <a:spcPct val="150000"/>
              </a:lnSpc>
            </a:pP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キーワード回答：□期限：翌日中（</a:t>
            </a:r>
            <a:r>
              <a:rPr lang="en-US" altLang="ja-JP" sz="1200" b="0" i="0" u="none" strike="noStrike" baseline="0" dirty="0">
                <a:solidFill>
                  <a:srgbClr val="FF0000"/>
                </a:solidFill>
                <a:latin typeface="Meiryo UI" panose="020B0604030504040204" pitchFamily="50" charset="-128"/>
                <a:ea typeface="Meiryo UI" panose="020B0604030504040204" pitchFamily="50" charset="-128"/>
              </a:rPr>
              <a:t>23:59</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まで）</a:t>
            </a:r>
            <a:r>
              <a:rPr lang="ja-JP" altLang="en-US" sz="1200" dirty="0">
                <a:solidFill>
                  <a:srgbClr val="FF0000"/>
                </a:solidFill>
                <a:latin typeface="Meiryo UI" panose="020B0604030504040204" pitchFamily="50" charset="-128"/>
                <a:ea typeface="Meiryo UI" panose="020B0604030504040204" pitchFamily="50" charset="-128"/>
              </a:rPr>
              <a:t>：当日映写の二次元コード</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 より報告</a:t>
            </a:r>
            <a:r>
              <a:rPr lang="ja-JP" altLang="en-US" sz="1200" dirty="0">
                <a:solidFill>
                  <a:srgbClr val="FF0000"/>
                </a:solidFill>
                <a:latin typeface="Meiryo UI" panose="020B0604030504040204" pitchFamily="50" charset="-128"/>
                <a:ea typeface="Meiryo UI" panose="020B0604030504040204" pitchFamily="50" charset="-128"/>
              </a:rPr>
              <a:t>をお願いします。</a:t>
            </a:r>
            <a:r>
              <a:rPr lang="ja-JP" altLang="en-US" sz="1200" b="0" i="0" u="none" strike="noStrike" baseline="0" dirty="0">
                <a:solidFill>
                  <a:srgbClr val="FF0000"/>
                </a:solidFill>
                <a:latin typeface="Meiryo UI" panose="020B0604030504040204" pitchFamily="50" charset="-128"/>
                <a:ea typeface="Meiryo UI" panose="020B0604030504040204" pitchFamily="50" charset="-128"/>
              </a:rPr>
              <a:t> </a:t>
            </a:r>
          </a:p>
          <a:p>
            <a:pPr>
              <a:lnSpc>
                <a:spcPct val="150000"/>
              </a:lnSpc>
            </a:pP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単位取得反映のため、</a:t>
            </a:r>
            <a:r>
              <a:rPr lang="ja-JP" altLang="en-US" sz="1200" b="0" i="0" u="none" strike="noStrike" baseline="0" dirty="0">
                <a:latin typeface="Meiryo UI" panose="020B0604030504040204" pitchFamily="50" charset="-128"/>
                <a:ea typeface="Meiryo UI" panose="020B0604030504040204" pitchFamily="50" charset="-128"/>
              </a:rPr>
              <a:t>日病薬のクラウド型会員管理システムへ登録する必要</a:t>
            </a:r>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があります。 </a:t>
            </a:r>
          </a:p>
          <a:p>
            <a:r>
              <a:rPr lang="ja-JP" altLang="en-US" sz="1200" b="0" i="0" u="none" strike="noStrike" baseline="0" dirty="0">
                <a:solidFill>
                  <a:srgbClr val="000000"/>
                </a:solidFill>
                <a:latin typeface="Meiryo UI" panose="020B0604030504040204" pitchFamily="50" charset="-128"/>
                <a:ea typeface="Meiryo UI" panose="020B0604030504040204" pitchFamily="50" charset="-128"/>
              </a:rPr>
              <a:t>詳細は日病薬のホームページの案内などをご参照ください。 </a:t>
            </a:r>
            <a:endParaRPr lang="en-US" altLang="ja-JP" sz="1200" b="0" i="0" u="none" strike="noStrike" baseline="0" dirty="0">
              <a:solidFill>
                <a:srgbClr val="000000"/>
              </a:solidFill>
              <a:latin typeface="Meiryo UI" panose="020B0604030504040204" pitchFamily="50" charset="-128"/>
              <a:ea typeface="Meiryo UI" panose="020B0604030504040204" pitchFamily="50" charset="-128"/>
            </a:endParaRPr>
          </a:p>
          <a:p>
            <a:endParaRPr lang="en-US" altLang="ja-JP" sz="1050" dirty="0">
              <a:solidFill>
                <a:srgbClr val="000000"/>
              </a:solidFill>
              <a:latin typeface="Meiryo UI" panose="020B0604030504040204" pitchFamily="50" charset="-128"/>
              <a:ea typeface="Meiryo UI" panose="020B0604030504040204" pitchFamily="50" charset="-128"/>
            </a:endParaRPr>
          </a:p>
          <a:p>
            <a:endParaRPr lang="ja-JP" altLang="en-US" sz="1050" b="0" i="0" u="none" strike="noStrike" baseline="0" dirty="0">
              <a:solidFill>
                <a:srgbClr val="000000"/>
              </a:solidFill>
              <a:latin typeface="Meiryo UI" panose="020B0604030504040204" pitchFamily="50" charset="-128"/>
              <a:ea typeface="Meiryo UI" panose="020B0604030504040204" pitchFamily="50" charset="-128"/>
            </a:endParaRPr>
          </a:p>
          <a:p>
            <a:r>
              <a:rPr lang="ja-JP" altLang="en-US" sz="1400" b="1" i="0" u="none" strike="noStrike" baseline="0" dirty="0">
                <a:solidFill>
                  <a:srgbClr val="000000"/>
                </a:solidFill>
                <a:latin typeface="Meiryo UI" panose="020B0604030504040204" pitchFamily="50" charset="-128"/>
                <a:ea typeface="Meiryo UI" panose="020B0604030504040204" pitchFamily="50" charset="-128"/>
              </a:rPr>
              <a:t>事前登録のご依頼 </a:t>
            </a:r>
            <a:endParaRPr lang="en-US" altLang="ja-JP" sz="1400" b="1" i="0" u="none" strike="noStrike" baseline="0" dirty="0">
              <a:solidFill>
                <a:srgbClr val="000000"/>
              </a:solidFill>
              <a:latin typeface="Meiryo UI" panose="020B0604030504040204" pitchFamily="50" charset="-128"/>
              <a:ea typeface="Meiryo UI" panose="020B0604030504040204" pitchFamily="50" charset="-128"/>
            </a:endParaRPr>
          </a:p>
          <a:p>
            <a:endParaRPr lang="en-US" altLang="ja-JP" sz="1050" b="1" dirty="0">
              <a:solidFill>
                <a:srgbClr val="000000"/>
              </a:solidFill>
              <a:latin typeface="Meiryo UI" panose="020B0604030504040204" pitchFamily="50" charset="-128"/>
              <a:ea typeface="Meiryo UI" panose="020B0604030504040204" pitchFamily="50" charset="-128"/>
            </a:endParaRPr>
          </a:p>
          <a:p>
            <a:pPr>
              <a:lnSpc>
                <a:spcPct val="150000"/>
              </a:lnSpc>
            </a:pPr>
            <a:r>
              <a:rPr lang="ja-JP" altLang="en-US" sz="1200" b="1" dirty="0">
                <a:solidFill>
                  <a:srgbClr val="000000"/>
                </a:solidFill>
                <a:latin typeface="Meiryo UI" panose="020B0604030504040204" pitchFamily="50" charset="-128"/>
                <a:ea typeface="Meiryo UI" panose="020B0604030504040204" pitchFamily="50" charset="-128"/>
              </a:rPr>
              <a:t>二次元コード、もしくは下記アドレスより申込ご連絡をお願いいたします。</a:t>
            </a:r>
          </a:p>
          <a:p>
            <a:pPr>
              <a:lnSpc>
                <a:spcPct val="150000"/>
              </a:lnSpc>
            </a:pPr>
            <a:r>
              <a:rPr lang="ja-JP" altLang="en-US" sz="1200" b="1" dirty="0">
                <a:solidFill>
                  <a:srgbClr val="000000"/>
                </a:solidFill>
                <a:latin typeface="Meiryo UI" panose="020B0604030504040204" pitchFamily="50" charset="-128"/>
                <a:ea typeface="Meiryo UI" panose="020B0604030504040204" pitchFamily="50" charset="-128"/>
              </a:rPr>
              <a:t>連絡先メール：</a:t>
            </a:r>
            <a:r>
              <a:rPr lang="en-US" altLang="ja-JP" sz="1200" b="1" dirty="0">
                <a:solidFill>
                  <a:srgbClr val="000000"/>
                </a:solidFill>
                <a:latin typeface="Meiryo UI" panose="020B0604030504040204" pitchFamily="50" charset="-128"/>
                <a:ea typeface="Meiryo UI" panose="020B0604030504040204" pitchFamily="50" charset="-128"/>
              </a:rPr>
              <a:t>masakazu.nishiwaki@daiichisankyo.com</a:t>
            </a:r>
          </a:p>
          <a:p>
            <a:pPr>
              <a:lnSpc>
                <a:spcPct val="150000"/>
              </a:lnSpc>
            </a:pPr>
            <a:r>
              <a:rPr lang="ja-JP" altLang="en-US" sz="1200" b="1" dirty="0">
                <a:solidFill>
                  <a:srgbClr val="000000"/>
                </a:solidFill>
                <a:latin typeface="Meiryo UI" panose="020B0604030504040204" pitchFamily="50" charset="-128"/>
                <a:ea typeface="Meiryo UI" panose="020B0604030504040204" pitchFamily="50" charset="-128"/>
              </a:rPr>
              <a:t>担当者名：第一三共株式会社  西脇 正和　　携帯：</a:t>
            </a:r>
            <a:r>
              <a:rPr lang="en-US" altLang="ja-JP" sz="1200" b="1" dirty="0">
                <a:solidFill>
                  <a:srgbClr val="000000"/>
                </a:solidFill>
                <a:latin typeface="Meiryo UI" panose="020B0604030504040204" pitchFamily="50" charset="-128"/>
                <a:ea typeface="Meiryo UI" panose="020B0604030504040204" pitchFamily="50" charset="-128"/>
              </a:rPr>
              <a:t>090-6940-4748</a:t>
            </a:r>
          </a:p>
          <a:p>
            <a:endParaRPr lang="en-US" altLang="ja-JP" sz="1200" b="1" dirty="0">
              <a:solidFill>
                <a:srgbClr val="000000"/>
              </a:solidFill>
              <a:latin typeface="Meiryo UI" panose="020B0604030504040204" pitchFamily="50" charset="-128"/>
              <a:ea typeface="Meiryo UI" panose="020B0604030504040204" pitchFamily="50" charset="-128"/>
            </a:endParaRPr>
          </a:p>
          <a:p>
            <a:endParaRPr lang="en-US" altLang="ja-JP" sz="1400" b="1" dirty="0">
              <a:solidFill>
                <a:srgbClr val="000000"/>
              </a:solidFill>
              <a:latin typeface="Meiryo UI" panose="020B0604030504040204" pitchFamily="50" charset="-128"/>
              <a:ea typeface="Meiryo UI" panose="020B0604030504040204" pitchFamily="50" charset="-128"/>
            </a:endParaRPr>
          </a:p>
          <a:p>
            <a:r>
              <a:rPr lang="ja-JP" altLang="en-US" sz="1600" b="1" dirty="0">
                <a:solidFill>
                  <a:srgbClr val="000000"/>
                </a:solidFill>
                <a:latin typeface="Meiryo UI" panose="020B0604030504040204" pitchFamily="50" charset="-128"/>
                <a:ea typeface="Meiryo UI" panose="020B0604030504040204" pitchFamily="50" charset="-128"/>
              </a:rPr>
              <a:t>■事前登録のご依頼：</a:t>
            </a:r>
            <a:r>
              <a:rPr lang="en-US" altLang="ja-JP" sz="1600" b="1" dirty="0">
                <a:solidFill>
                  <a:srgbClr val="FF0000"/>
                </a:solidFill>
                <a:latin typeface="Meiryo UI" panose="020B0604030504040204" pitchFamily="50" charset="-128"/>
                <a:ea typeface="Meiryo UI" panose="020B0604030504040204" pitchFamily="50" charset="-128"/>
              </a:rPr>
              <a:t>7</a:t>
            </a:r>
            <a:r>
              <a:rPr lang="ja-JP" altLang="en-US" sz="1600" b="1" dirty="0">
                <a:solidFill>
                  <a:srgbClr val="FF0000"/>
                </a:solidFill>
                <a:latin typeface="Meiryo UI" panose="020B0604030504040204" pitchFamily="50" charset="-128"/>
                <a:ea typeface="Meiryo UI" panose="020B0604030504040204" pitchFamily="50" charset="-128"/>
              </a:rPr>
              <a:t>月</a:t>
            </a:r>
            <a:r>
              <a:rPr lang="en-US" altLang="ja-JP" sz="1600" b="1" dirty="0">
                <a:solidFill>
                  <a:srgbClr val="FF0000"/>
                </a:solidFill>
                <a:latin typeface="Meiryo UI" panose="020B0604030504040204" pitchFamily="50" charset="-128"/>
                <a:ea typeface="Meiryo UI" panose="020B0604030504040204" pitchFamily="50" charset="-128"/>
              </a:rPr>
              <a:t>23</a:t>
            </a:r>
            <a:r>
              <a:rPr lang="ja-JP" altLang="en-US" sz="1600" b="1" dirty="0">
                <a:solidFill>
                  <a:srgbClr val="FF0000"/>
                </a:solidFill>
                <a:latin typeface="Meiryo UI" panose="020B0604030504040204" pitchFamily="50" charset="-128"/>
                <a:ea typeface="Meiryo UI" panose="020B0604030504040204" pitchFamily="50" charset="-128"/>
              </a:rPr>
              <a:t>日</a:t>
            </a:r>
            <a:r>
              <a:rPr lang="en-US" altLang="ja-JP" sz="1600" b="1" dirty="0">
                <a:solidFill>
                  <a:srgbClr val="FF0000"/>
                </a:solidFill>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水</a:t>
            </a:r>
            <a:r>
              <a:rPr lang="en-US" altLang="ja-JP" sz="1600" b="1" dirty="0">
                <a:solidFill>
                  <a:srgbClr val="FF0000"/>
                </a:solidFill>
                <a:latin typeface="Meiryo UI" panose="020B0604030504040204" pitchFamily="50" charset="-128"/>
                <a:ea typeface="Meiryo UI" panose="020B0604030504040204" pitchFamily="50" charset="-128"/>
              </a:rPr>
              <a:t>)</a:t>
            </a:r>
            <a:r>
              <a:rPr lang="ja-JP" altLang="en-US" sz="1600" b="1" dirty="0">
                <a:solidFill>
                  <a:srgbClr val="FF0000"/>
                </a:solidFill>
                <a:latin typeface="Meiryo UI" panose="020B0604030504040204" pitchFamily="50" charset="-128"/>
                <a:ea typeface="Meiryo UI" panose="020B0604030504040204" pitchFamily="50" charset="-128"/>
              </a:rPr>
              <a:t>まで</a:t>
            </a:r>
            <a:r>
              <a:rPr lang="ja-JP" altLang="en-US" sz="1600" b="1" dirty="0">
                <a:solidFill>
                  <a:srgbClr val="000000"/>
                </a:solidFill>
                <a:latin typeface="Meiryo UI" panose="020B0604030504040204" pitchFamily="50" charset="-128"/>
                <a:ea typeface="Meiryo UI" panose="020B0604030504040204" pitchFamily="50" charset="-128"/>
              </a:rPr>
              <a:t>全ての皆様お願いします。</a:t>
            </a:r>
            <a:endParaRPr lang="en-US" altLang="ja-JP" sz="1600" b="1" dirty="0">
              <a:solidFill>
                <a:srgbClr val="000000"/>
              </a:solidFill>
              <a:latin typeface="Meiryo UI" panose="020B0604030504040204" pitchFamily="50" charset="-128"/>
              <a:ea typeface="Meiryo UI" panose="020B0604030504040204" pitchFamily="50" charset="-128"/>
            </a:endParaRPr>
          </a:p>
          <a:p>
            <a:endParaRPr lang="en-US" altLang="ja-JP" sz="1050" b="1" dirty="0">
              <a:solidFill>
                <a:srgbClr val="000000"/>
              </a:solidFill>
              <a:latin typeface="Meiryo UI" panose="020B0604030504040204" pitchFamily="50" charset="-128"/>
              <a:ea typeface="Meiryo UI" panose="020B0604030504040204" pitchFamily="50" charset="-128"/>
            </a:endParaRPr>
          </a:p>
          <a:p>
            <a:endParaRPr lang="en-US" altLang="ja-JP" sz="1050" b="1" dirty="0">
              <a:solidFill>
                <a:srgbClr val="000000"/>
              </a:solidFill>
              <a:latin typeface="Meiryo UI" panose="020B0604030504040204" pitchFamily="50" charset="-128"/>
              <a:ea typeface="Meiryo UI" panose="020B0604030504040204" pitchFamily="50" charset="-128"/>
            </a:endParaRPr>
          </a:p>
          <a:p>
            <a:endParaRPr lang="ja-JP" altLang="en-US" sz="1600" dirty="0"/>
          </a:p>
        </p:txBody>
      </p:sp>
      <p:pic>
        <p:nvPicPr>
          <p:cNvPr id="4" name="図 3">
            <a:extLst>
              <a:ext uri="{FF2B5EF4-FFF2-40B4-BE49-F238E27FC236}">
                <a16:creationId xmlns:a16="http://schemas.microsoft.com/office/drawing/2014/main" id="{62257DED-2514-3EB9-A5BB-F16FDDC0754B}"/>
              </a:ext>
            </a:extLst>
          </p:cNvPr>
          <p:cNvPicPr>
            <a:picLocks noChangeAspect="1"/>
          </p:cNvPicPr>
          <p:nvPr/>
        </p:nvPicPr>
        <p:blipFill>
          <a:blip r:embed="rId2"/>
          <a:stretch>
            <a:fillRect/>
          </a:stretch>
        </p:blipFill>
        <p:spPr>
          <a:xfrm>
            <a:off x="4934857" y="6284687"/>
            <a:ext cx="1719940" cy="1719940"/>
          </a:xfrm>
          <a:prstGeom prst="rect">
            <a:avLst/>
          </a:prstGeom>
        </p:spPr>
      </p:pic>
    </p:spTree>
    <p:extLst>
      <p:ext uri="{BB962C8B-B14F-4D97-AF65-F5344CB8AC3E}">
        <p14:creationId xmlns:p14="http://schemas.microsoft.com/office/powerpoint/2010/main" val="3423216850"/>
      </p:ext>
    </p:extLst>
  </p:cSld>
  <p:clrMapOvr>
    <a:masterClrMapping/>
  </p:clrMapOvr>
</p:sld>
</file>

<file path=ppt/theme/theme1.xml><?xml version="1.0" encoding="utf-8"?>
<a:theme xmlns:a="http://schemas.openxmlformats.org/drawingml/2006/main" name="A">
  <a:themeElements>
    <a:clrScheme name="suvo">
      <a:dk1>
        <a:sysClr val="windowText" lastClr="000000"/>
      </a:dk1>
      <a:lt1>
        <a:sysClr val="window" lastClr="FFFFFF"/>
      </a:lt1>
      <a:dk2>
        <a:srgbClr val="1F497D"/>
      </a:dk2>
      <a:lt2>
        <a:srgbClr val="EEECE1"/>
      </a:lt2>
      <a:accent1>
        <a:srgbClr val="B51A8A"/>
      </a:accent1>
      <a:accent2>
        <a:srgbClr val="74CBC8"/>
      </a:accent2>
      <a:accent3>
        <a:srgbClr val="C3D7A4"/>
      </a:accent3>
      <a:accent4>
        <a:srgbClr val="EC78CB"/>
      </a:accent4>
      <a:accent5>
        <a:srgbClr val="BFE7E6"/>
      </a:accent5>
      <a:accent6>
        <a:srgbClr val="EAF1DF"/>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rgbClr val="AF0080"/>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Merck Document" ma:contentTypeID="0x01010096E8C226D85FAE498A9E8B715E1BAF260026F66D757C8F924F962A43FE15DF5450" ma:contentTypeVersion="42" ma:contentTypeDescription="The basic content type for all documents" ma:contentTypeScope="" ma:versionID="d7d5148894f7e4fa6d4dbbec622513e7">
  <xsd:schema xmlns:xsd="http://www.w3.org/2001/XMLSchema" xmlns:xs="http://www.w3.org/2001/XMLSchema" xmlns:p="http://schemas.microsoft.com/office/2006/metadata/properties" xmlns:ns2="70e51d29-517d-4a63-824d-4b1f88aee801" xmlns:ns3="35d8af44-299c-432b-8891-71ff81cf7cca" xmlns:ns4="7bb8a07e-18ba-45b3-896d-a93072d5cac8" targetNamespace="http://schemas.microsoft.com/office/2006/metadata/properties" ma:root="true" ma:fieldsID="0af0d6609e41533dff45827889fc81ef" ns2:_="" ns3:_="" ns4:_="">
    <xsd:import namespace="70e51d29-517d-4a63-824d-4b1f88aee801"/>
    <xsd:import namespace="35d8af44-299c-432b-8891-71ff81cf7cca"/>
    <xsd:import namespace="7bb8a07e-18ba-45b3-896d-a93072d5cac8"/>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sset_x0020_Classification"/>
                <xsd:element ref="ns2:Sensitivity_x0020_Classification"/>
                <xsd:element ref="ns2:m047ba5054b04960ba6a99ef31311043" minOccurs="0"/>
                <xsd:element ref="ns2:n8e3199456894147b98de29bf18ad06b" minOccurs="0"/>
                <xsd:element ref="ns3:SharedWithUsers" minOccurs="0"/>
                <xsd:element ref="ns3:SharedWithDetails" minOccurs="0"/>
                <xsd:element ref="ns4:MediaLengthInSeconds"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e51d29-517d-4a63-824d-4b1f88aee80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false">
      <xsd:simpleType>
        <xsd:restriction base="dms:Text"/>
      </xsd:simpleType>
    </xsd:element>
    <xsd:element name="_dlc_DocIdUrl" ma:index="9"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TaxCatchAll" ma:index="11" nillable="true" ma:displayName="Taxonomy Catch All Column" ma:hidden="true" ma:list="{3e8629dd-829d-4f27-88d7-ad3835b9ed94}" ma:internalName="TaxCatchAll" ma:showField="CatchAllData" ma:web="70e51d29-517d-4a63-824d-4b1f88aee801">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3e8629dd-829d-4f27-88d7-ad3835b9ed94}" ma:internalName="TaxCatchAllLabel" ma:readOnly="true" ma:showField="CatchAllDataLabel" ma:web="70e51d29-517d-4a63-824d-4b1f88aee801">
      <xsd:complexType>
        <xsd:complexContent>
          <xsd:extension base="dms:MultiChoiceLookup">
            <xsd:sequence>
              <xsd:element name="Value" type="dms:Lookup" maxOccurs="unbounded" minOccurs="0" nillable="true"/>
            </xsd:sequence>
          </xsd:extension>
        </xsd:complexContent>
      </xsd:complexType>
    </xsd:element>
    <xsd:element name="Asset_x0020_Classification" ma:index="15" ma:displayName="Asset Classification" ma:description="Please select a value to classify this asset per Policy 26" ma:format="Dropdown" ma:internalName="Asset_x0020_Classification" ma:readOnly="false">
      <xsd:simpleType>
        <xsd:restriction base="dms:Choice">
          <xsd:enumeration value="Administrative"/>
          <xsd:enumeration value="Official"/>
        </xsd:restriction>
      </xsd:simpleType>
    </xsd:element>
    <xsd:element name="Sensitivity_x0020_Classification" ma:index="16" ma:displayName="Sensitivity Classification" ma:description="Set the sensitivity of the item per Policy 26" ma:format="Dropdown" ma:internalName="Sensitivity_x0020_Classification" ma:readOnly="false">
      <xsd:simpleType>
        <xsd:restriction base="dms:Choice">
          <xsd:enumeration value="Public"/>
          <xsd:enumeration value="Proprietary"/>
          <xsd:enumeration value="Confidential"/>
          <xsd:enumeration value="Sensitive"/>
        </xsd:restriction>
      </xsd:simpleType>
    </xsd:element>
    <xsd:element name="m047ba5054b04960ba6a99ef31311043" ma:index="17" ma:taxonomy="true" ma:internalName="m047ba5054b04960ba6a99ef31311043" ma:taxonomyFieldName="Topic" ma:displayName="Topic" ma:readOnly="false" ma:default="" ma:fieldId="{6047ba50-54b0-4960-ba6a-99ef31311043}" ma:sspId="3f5e642b-91f5-4888-b018-43334a040d09" ma:termSetId="11f88e8d-d5e3-4261-974a-055f9d631661" ma:anchorId="00000000-0000-0000-0000-000000000000" ma:open="false" ma:isKeyword="false">
      <xsd:complexType>
        <xsd:sequence>
          <xsd:element ref="pc:Terms" minOccurs="0" maxOccurs="1"/>
        </xsd:sequence>
      </xsd:complexType>
    </xsd:element>
    <xsd:element name="n8e3199456894147b98de29bf18ad06b" ma:index="18" ma:taxonomy="true" ma:internalName="n8e3199456894147b98de29bf18ad06b" ma:taxonomyFieldName="Document_x0020_Type" ma:displayName="Document Type" ma:readOnly="false" ma:default="" ma:fieldId="{78e31994-5689-4147-b98d-e29bf18ad06b}" ma:sspId="3f5e642b-91f5-4888-b018-43334a040d09" ma:termSetId="94de0c15-bda3-41d1-879a-c38da7503d3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5d8af44-299c-432b-8891-71ff81cf7cc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b8a07e-18ba-45b3-896d-a93072d5cac8" elementFormDefault="qualified">
    <xsd:import namespace="http://schemas.microsoft.com/office/2006/documentManagement/types"/>
    <xsd:import namespace="http://schemas.microsoft.com/office/infopath/2007/PartnerControls"/>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58d2a889-b29a-49b5-b5fb-ff07b77a57d2" ContentTypeId="0x010100D8619B0BB6CDE9439384F909891F4AE3" PreviousValue="false"/>
</file>

<file path=customXml/item4.xml><?xml version="1.0" encoding="utf-8"?>
<sisl xmlns:xsi="http://www.w3.org/2001/XMLSchema-instance" xmlns:xsd="http://www.w3.org/2001/XMLSchema" xmlns="http://www.boldonjames.com/2008/01/sie/internal/label" sislVersion="0" policy="a10f9ac0-5937-4b4f-b459-96aedd9ed2c5" origin="userSelected">
  <element uid="72a5d865-2c9e-41bb-b8a0-b31322cd1ede" value=""/>
</sisl>
</file>

<file path=customXml/item5.xml><?xml version="1.0" encoding="utf-8"?>
<?mso-contentType ?>
<spe:Receivers xmlns:spe="http://schemas.microsoft.com/sharepoint/events"/>
</file>

<file path=customXml/item6.xml><?xml version="1.0" encoding="utf-8"?>
<p:properties xmlns:p="http://schemas.microsoft.com/office/2006/metadata/properties" xmlns:xsi="http://www.w3.org/2001/XMLSchema-instance" xmlns:pc="http://schemas.microsoft.com/office/infopath/2007/PartnerControls">
  <documentManagement>
    <TaxCatchAll xmlns="70e51d29-517d-4a63-824d-4b1f88aee801">
      <Value>38</Value>
      <Value>39</Value>
    </TaxCatchAll>
    <Asset_x0020_Classification xmlns="70e51d29-517d-4a63-824d-4b1f88aee801"/>
    <m047ba5054b04960ba6a99ef31311043 xmlns="70e51d29-517d-4a63-824d-4b1f88aee801">
      <Terms xmlns="http://schemas.microsoft.com/office/infopath/2007/PartnerControls">
        <TermInfo xmlns="http://schemas.microsoft.com/office/infopath/2007/PartnerControls">
          <TermName xmlns="http://schemas.microsoft.com/office/infopath/2007/PartnerControls">Applications</TermName>
          <TermId xmlns="http://schemas.microsoft.com/office/infopath/2007/PartnerControls">b26e8e75-90db-4794-87e7-f408483f6575</TermId>
        </TermInfo>
      </Terms>
    </m047ba5054b04960ba6a99ef31311043>
    <n8e3199456894147b98de29bf18ad06b xmlns="70e51d29-517d-4a63-824d-4b1f88aee801">
      <Terms xmlns="http://schemas.microsoft.com/office/infopath/2007/PartnerControls">
        <TermInfo xmlns="http://schemas.microsoft.com/office/infopath/2007/PartnerControls">
          <TermName xmlns="http://schemas.microsoft.com/office/infopath/2007/PartnerControls">General Documents</TermName>
          <TermId xmlns="http://schemas.microsoft.com/office/infopath/2007/PartnerControls">1f8ffd7a-147a-46ed-8f2f-d45d550d71cd</TermId>
        </TermInfo>
      </Terms>
    </n8e3199456894147b98de29bf18ad06b>
    <_dlc_DocIdPersistId xmlns="70e51d29-517d-4a63-824d-4b1f88aee801" xsi:nil="true"/>
    <_dlc_DocId xmlns="70e51d29-517d-4a63-824d-4b1f88aee801" xsi:nil="true"/>
    <Sensitivity_x0020_Classification xmlns="70e51d29-517d-4a63-824d-4b1f88aee801"/>
    <_dlc_DocIdUrl xmlns="70e51d29-517d-4a63-824d-4b1f88aee801">
      <Url xsi:nil="true"/>
      <Description xsi:nil="true"/>
    </_dlc_DocIdUrl>
  </documentManagement>
</p:properties>
</file>

<file path=customXml/itemProps1.xml><?xml version="1.0" encoding="utf-8"?>
<ds:datastoreItem xmlns:ds="http://schemas.openxmlformats.org/officeDocument/2006/customXml" ds:itemID="{60C30066-D622-4496-BF62-2EA8577893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e51d29-517d-4a63-824d-4b1f88aee801"/>
    <ds:schemaRef ds:uri="35d8af44-299c-432b-8891-71ff81cf7cca"/>
    <ds:schemaRef ds:uri="7bb8a07e-18ba-45b3-896d-a93072d5ca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653C5E-FBC3-4F50-BDBD-489CF64B8E85}">
  <ds:schemaRefs>
    <ds:schemaRef ds:uri="http://schemas.microsoft.com/sharepoint/v3/contenttype/forms"/>
  </ds:schemaRefs>
</ds:datastoreItem>
</file>

<file path=customXml/itemProps3.xml><?xml version="1.0" encoding="utf-8"?>
<ds:datastoreItem xmlns:ds="http://schemas.openxmlformats.org/officeDocument/2006/customXml" ds:itemID="{48D73A69-F357-438F-8D21-3975453BB73D}">
  <ds:schemaRefs>
    <ds:schemaRef ds:uri="Microsoft.SharePoint.Taxonomy.ContentTypeSync"/>
  </ds:schemaRefs>
</ds:datastoreItem>
</file>

<file path=customXml/itemProps4.xml><?xml version="1.0" encoding="utf-8"?>
<ds:datastoreItem xmlns:ds="http://schemas.openxmlformats.org/officeDocument/2006/customXml" ds:itemID="{B86C2426-D078-4AB0-8419-3CB24FFD7F31}">
  <ds:schemaRefs>
    <ds:schemaRef ds:uri="http://www.boldonjames.com/2008/01/sie/internal/label"/>
    <ds:schemaRef ds:uri="http://www.w3.org/2001/XMLSchema"/>
  </ds:schemaRefs>
</ds:datastoreItem>
</file>

<file path=customXml/itemProps5.xml><?xml version="1.0" encoding="utf-8"?>
<ds:datastoreItem xmlns:ds="http://schemas.openxmlformats.org/officeDocument/2006/customXml" ds:itemID="{87044219-6C6E-46F4-ADC1-4D17870C8506}">
  <ds:schemaRefs>
    <ds:schemaRef ds:uri="http://schemas.microsoft.com/sharepoint/events"/>
  </ds:schemaRefs>
</ds:datastoreItem>
</file>

<file path=customXml/itemProps6.xml><?xml version="1.0" encoding="utf-8"?>
<ds:datastoreItem xmlns:ds="http://schemas.openxmlformats.org/officeDocument/2006/customXml" ds:itemID="{CA914199-FD7E-40F1-A302-5469480D26D5}">
  <ds:schemaRefs>
    <ds:schemaRef ds:uri="http://schemas.openxmlformats.org/package/2006/metadata/core-properties"/>
    <ds:schemaRef ds:uri="7bb8a07e-18ba-45b3-896d-a93072d5cac8"/>
    <ds:schemaRef ds:uri="http://purl.org/dc/terms/"/>
    <ds:schemaRef ds:uri="http://schemas.microsoft.com/office/2006/documentManagement/types"/>
    <ds:schemaRef ds:uri="http://purl.org/dc/dcmitype/"/>
    <ds:schemaRef ds:uri="http://purl.org/dc/elements/1.1/"/>
    <ds:schemaRef ds:uri="http://schemas.microsoft.com/office/2006/metadata/properties"/>
    <ds:schemaRef ds:uri="http://schemas.microsoft.com/office/infopath/2007/PartnerControls"/>
    <ds:schemaRef ds:uri="35d8af44-299c-432b-8891-71ff81cf7cca"/>
    <ds:schemaRef ds:uri="70e51d29-517d-4a63-824d-4b1f88aee80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441</TotalTime>
  <Words>640</Words>
  <Application>Microsoft Office PowerPoint</Application>
  <PresentationFormat>A4 210 x 297 mm</PresentationFormat>
  <Paragraphs>70</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メイリオ</vt:lpstr>
      <vt:lpstr>Arial</vt:lpstr>
      <vt:lpstr>Calibri</vt:lpstr>
      <vt:lpstr>A</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BEL_lecture_meeting_invitation_201806</dc:title>
  <dc:creator>Sasaki Ikue</dc:creator>
  <cp:lastModifiedBy>YOSHIDA TAKASHI / 吉田 聖</cp:lastModifiedBy>
  <cp:revision>53</cp:revision>
  <cp:lastPrinted>2025-05-20T05:42:48Z</cp:lastPrinted>
  <dcterms:created xsi:type="dcterms:W3CDTF">2018-03-19T07:48:30Z</dcterms:created>
  <dcterms:modified xsi:type="dcterms:W3CDTF">2025-06-03T03:37:19Z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docIndexRef">
    <vt:lpwstr>62661f20-1779-4885-8aa6-81801b1d05c6</vt:lpwstr>
  </property>
  <property fmtid="{D5CDD505-2E9C-101B-9397-08002B2CF9AE}" pid="4" name="bjSaver">
    <vt:lpwstr>e8tBFbdlA8hfqyfGOHSDWJu+B5smur36</vt:lpwstr>
  </property>
  <property fmtid="{D5CDD505-2E9C-101B-9397-08002B2CF9AE}" pid="5" name="bjDocumentSecurityLabel">
    <vt:lpwstr>Not Classified</vt:lpwstr>
  </property>
  <property fmtid="{D5CDD505-2E9C-101B-9397-08002B2CF9AE}" pid="6" name="ContentTypeId">
    <vt:lpwstr>0x01010096E8C226D85FAE498A9E8B715E1BAF260026F66D757C8F924F962A43FE15DF5450</vt:lpwstr>
  </property>
  <property fmtid="{D5CDD505-2E9C-101B-9397-08002B2CF9AE}" pid="7" name="Topic">
    <vt:lpwstr>38;#Applications|b26e8e75-90db-4794-87e7-f408483f6575</vt:lpwstr>
  </property>
  <property fmtid="{D5CDD505-2E9C-101B-9397-08002B2CF9AE}" pid="8" name="Document Type">
    <vt:lpwstr>39;#General Documents|1f8ffd7a-147a-46ed-8f2f-d45d550d71cd</vt:lpwstr>
  </property>
  <property fmtid="{D5CDD505-2E9C-101B-9397-08002B2CF9AE}" pid="9" name="bjDocumentLabelXML">
    <vt:lpwstr>&lt;?xml version="1.0" encoding="us-ascii"?&gt;&lt;sisl xmlns:xsi="http://www.w3.org/2001/XMLSchema-instance" xmlns:xsd="http://www.w3.org/2001/XMLSchema" sislVersion="0" policy="a10f9ac0-5937-4b4f-b459-96aedd9ed2c5" origin="userSelected" xmlns="http://www.boldonj</vt:lpwstr>
  </property>
  <property fmtid="{D5CDD505-2E9C-101B-9397-08002B2CF9AE}" pid="10" name="bjDocumentLabelXML-0">
    <vt:lpwstr>ames.com/2008/01/sie/internal/label"&gt;&lt;element uid="72a5d865-2c9e-41bb-b8a0-b31322cd1ede" value="" /&gt;&lt;/sisl&gt;</vt:lpwstr>
  </property>
  <property fmtid="{D5CDD505-2E9C-101B-9397-08002B2CF9AE}" pid="11" name="MSIP_Label_e81acc0d-dcc4-4dc9-a2c5-be70b05a2fe6_Enabled">
    <vt:lpwstr>true</vt:lpwstr>
  </property>
  <property fmtid="{D5CDD505-2E9C-101B-9397-08002B2CF9AE}" pid="12" name="MSIP_Label_e81acc0d-dcc4-4dc9-a2c5-be70b05a2fe6_SetDate">
    <vt:lpwstr>2024-02-27T08:42:33Z</vt:lpwstr>
  </property>
  <property fmtid="{D5CDD505-2E9C-101B-9397-08002B2CF9AE}" pid="13" name="MSIP_Label_e81acc0d-dcc4-4dc9-a2c5-be70b05a2fe6_Method">
    <vt:lpwstr>Privileged</vt:lpwstr>
  </property>
  <property fmtid="{D5CDD505-2E9C-101B-9397-08002B2CF9AE}" pid="14" name="MSIP_Label_e81acc0d-dcc4-4dc9-a2c5-be70b05a2fe6_Name">
    <vt:lpwstr>e81acc0d-dcc4-4dc9-a2c5-be70b05a2fe6</vt:lpwstr>
  </property>
  <property fmtid="{D5CDD505-2E9C-101B-9397-08002B2CF9AE}" pid="15" name="MSIP_Label_e81acc0d-dcc4-4dc9-a2c5-be70b05a2fe6_SiteId">
    <vt:lpwstr>a00de4ec-48a8-43a6-be74-e31274e2060d</vt:lpwstr>
  </property>
  <property fmtid="{D5CDD505-2E9C-101B-9397-08002B2CF9AE}" pid="16" name="MSIP_Label_e81acc0d-dcc4-4dc9-a2c5-be70b05a2fe6_ActionId">
    <vt:lpwstr>edc9b5be-cae0-497a-97ec-2a3af6674c77</vt:lpwstr>
  </property>
  <property fmtid="{D5CDD505-2E9C-101B-9397-08002B2CF9AE}" pid="17" name="MSIP_Label_e81acc0d-dcc4-4dc9-a2c5-be70b05a2fe6_ContentBits">
    <vt:lpwstr>0</vt:lpwstr>
  </property>
</Properties>
</file>