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8" r:id="rId3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A05"/>
    <a:srgbClr val="DD5A11"/>
    <a:srgbClr val="DE682B"/>
    <a:srgbClr val="584C46"/>
    <a:srgbClr val="FFFFFF"/>
    <a:srgbClr val="F4B502"/>
    <a:srgbClr val="F69E00"/>
    <a:srgbClr val="F6B000"/>
    <a:srgbClr val="30303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72" autoAdjust="0"/>
    <p:restoredTop sz="96265" autoAdjust="0"/>
  </p:normalViewPr>
  <p:slideViewPr>
    <p:cSldViewPr>
      <p:cViewPr varScale="1">
        <p:scale>
          <a:sx n="64" d="100"/>
          <a:sy n="64" d="100"/>
        </p:scale>
        <p:origin x="2523" y="6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3419A-7154-46C4-96E7-2D8BCEA155E0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AEB27-256F-4E20-813F-87780561F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5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AEB27-256F-4E20-813F-87780561FE1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20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55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132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1263" cy="10693400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1428750" y="3319906"/>
            <a:ext cx="6105421" cy="63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2000"/>
              </a:lnSpc>
            </a:pPr>
            <a:r>
              <a:rPr lang="ja-JP" altLang="en-US" sz="3800" dirty="0">
                <a:solidFill>
                  <a:srgbClr val="0C83A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テーマ：「不眠症」と「認知症」</a:t>
            </a:r>
            <a:endParaRPr kumimoji="1" lang="ja-JP" altLang="en-US" sz="3800" dirty="0">
              <a:solidFill>
                <a:srgbClr val="0C83A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19553" y="4581440"/>
            <a:ext cx="6675934" cy="1701364"/>
            <a:chOff x="519553" y="4880001"/>
            <a:chExt cx="6675934" cy="1701364"/>
          </a:xfrm>
        </p:grpSpPr>
        <p:sp>
          <p:nvSpPr>
            <p:cNvPr id="60" name="Line 35"/>
            <p:cNvSpPr>
              <a:spLocks noChangeShapeType="1"/>
            </p:cNvSpPr>
            <p:nvPr/>
          </p:nvSpPr>
          <p:spPr bwMode="auto">
            <a:xfrm>
              <a:off x="540271" y="5312049"/>
              <a:ext cx="6480720" cy="0"/>
            </a:xfrm>
            <a:prstGeom prst="line">
              <a:avLst/>
            </a:prstGeom>
            <a:noFill/>
            <a:ln w="12700" cap="flat">
              <a:solidFill>
                <a:srgbClr val="DE682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40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1559432" y="5668004"/>
              <a:ext cx="2795612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24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普天間 国博</a:t>
              </a:r>
              <a:r>
                <a:rPr lang="zh-CN" altLang="en-US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zh-CN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先生</a:t>
              </a:r>
              <a:endParaRPr lang="en-US" altLang="zh-CN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2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琉球大学大学大学院医学研究科 精神病態医学講座 講師／認知症疾患医療センター</a:t>
              </a:r>
              <a:endPara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1559431" y="5456065"/>
              <a:ext cx="91705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1600" dirty="0">
                  <a:solidFill>
                    <a:srgbClr val="0C386E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講師</a:t>
              </a:r>
            </a:p>
          </p:txBody>
        </p:sp>
        <p:grpSp>
          <p:nvGrpSpPr>
            <p:cNvPr id="63" name="グループ化 62"/>
            <p:cNvGrpSpPr/>
            <p:nvPr/>
          </p:nvGrpSpPr>
          <p:grpSpPr>
            <a:xfrm>
              <a:off x="536208" y="5402702"/>
              <a:ext cx="892542" cy="1133480"/>
              <a:chOff x="923559" y="5797616"/>
              <a:chExt cx="1132138" cy="1419753"/>
            </a:xfrm>
          </p:grpSpPr>
          <p:sp>
            <p:nvSpPr>
              <p:cNvPr id="64" name="Rectangle 14"/>
              <p:cNvSpPr>
                <a:spLocks noChangeArrowheads="1"/>
              </p:cNvSpPr>
              <p:nvPr/>
            </p:nvSpPr>
            <p:spPr bwMode="auto">
              <a:xfrm>
                <a:off x="974359" y="5880172"/>
                <a:ext cx="1081338" cy="1337197"/>
              </a:xfrm>
              <a:prstGeom prst="rect">
                <a:avLst/>
              </a:prstGeom>
              <a:solidFill>
                <a:srgbClr val="FADF8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" name="Rectangle 14"/>
              <p:cNvSpPr>
                <a:spLocks noChangeArrowheads="1"/>
              </p:cNvSpPr>
              <p:nvPr/>
            </p:nvSpPr>
            <p:spPr bwMode="auto">
              <a:xfrm>
                <a:off x="923559" y="5797616"/>
                <a:ext cx="1081338" cy="1337196"/>
              </a:xfrm>
              <a:prstGeom prst="rect">
                <a:avLst/>
              </a:prstGeom>
              <a:solidFill>
                <a:srgbClr val="B6B6B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66" name="テキスト ボックス 65"/>
            <p:cNvSpPr txBox="1"/>
            <p:nvPr/>
          </p:nvSpPr>
          <p:spPr>
            <a:xfrm>
              <a:off x="519553" y="4880001"/>
              <a:ext cx="6675934" cy="330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2150" dirty="0">
                  <a:solidFill>
                    <a:srgbClr val="0C386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「睡眠と認知症の関係～脳機能を修復する眠りのしくみ～」</a:t>
              </a:r>
              <a:endParaRPr kumimoji="1" lang="ja-JP" altLang="en-US" sz="2150" dirty="0">
                <a:solidFill>
                  <a:srgbClr val="0C386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0" name="角丸四角形 69"/>
            <p:cNvSpPr/>
            <p:nvPr/>
          </p:nvSpPr>
          <p:spPr>
            <a:xfrm>
              <a:off x="4595751" y="5384057"/>
              <a:ext cx="969230" cy="180505"/>
            </a:xfrm>
            <a:prstGeom prst="roundRect">
              <a:avLst>
                <a:gd name="adj" fmla="val 50000"/>
              </a:avLst>
            </a:prstGeom>
            <a:solidFill>
              <a:srgbClr val="0C83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>
                <a:lnSpc>
                  <a:spcPct val="88000"/>
                </a:lnSpc>
              </a:pPr>
              <a:r>
                <a:rPr kumimoji="1" lang="ja-JP" altLang="en-US" sz="11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プロフィール</a:t>
              </a: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4513647" y="5565702"/>
              <a:ext cx="26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1975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年沖縄県生まれ。精神科医。睡眠専門医。医学博士。</a:t>
              </a:r>
            </a:p>
            <a:p>
              <a:pPr algn="just"/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2008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年、琉球大学医学部卒業後、東京医科大学病院で睡眠医療を中心に従事。</a:t>
              </a:r>
            </a:p>
            <a:p>
              <a:pPr algn="just"/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2021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年より琉球大学病院で認知症疾患医療センター外来、睡眠専門外来、を担当。</a:t>
              </a: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519553" y="7320096"/>
            <a:ext cx="6845770" cy="1528992"/>
            <a:chOff x="519553" y="4994646"/>
            <a:chExt cx="6845770" cy="1528992"/>
          </a:xfrm>
        </p:grpSpPr>
        <p:sp>
          <p:nvSpPr>
            <p:cNvPr id="73" name="Line 35"/>
            <p:cNvSpPr>
              <a:spLocks noChangeShapeType="1"/>
            </p:cNvSpPr>
            <p:nvPr/>
          </p:nvSpPr>
          <p:spPr bwMode="auto">
            <a:xfrm>
              <a:off x="540271" y="5384057"/>
              <a:ext cx="6480720" cy="0"/>
            </a:xfrm>
            <a:prstGeom prst="line">
              <a:avLst/>
            </a:prstGeom>
            <a:noFill/>
            <a:ln w="12700" cap="flat">
              <a:solidFill>
                <a:srgbClr val="DE682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400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559432" y="5838171"/>
              <a:ext cx="279561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24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直正 哲司</a:t>
              </a:r>
              <a:r>
                <a:rPr lang="zh-CN" altLang="en-US" sz="10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zh-CN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先生</a:t>
              </a:r>
              <a:endParaRPr lang="en-US" altLang="zh-CN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2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医療法人三樹会 なおまさクリニック 院長</a:t>
              </a:r>
              <a:endPara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1559431" y="5537466"/>
              <a:ext cx="91705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1600" dirty="0">
                  <a:solidFill>
                    <a:srgbClr val="0C386E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講師</a:t>
              </a:r>
            </a:p>
          </p:txBody>
        </p:sp>
        <p:grpSp>
          <p:nvGrpSpPr>
            <p:cNvPr id="76" name="グループ化 75"/>
            <p:cNvGrpSpPr/>
            <p:nvPr/>
          </p:nvGrpSpPr>
          <p:grpSpPr>
            <a:xfrm>
              <a:off x="536208" y="5456066"/>
              <a:ext cx="892542" cy="1067572"/>
              <a:chOff x="923559" y="5864452"/>
              <a:chExt cx="1132138" cy="1337198"/>
            </a:xfrm>
          </p:grpSpPr>
          <p:sp>
            <p:nvSpPr>
              <p:cNvPr id="80" name="Rectangle 14"/>
              <p:cNvSpPr>
                <a:spLocks noChangeArrowheads="1"/>
              </p:cNvSpPr>
              <p:nvPr/>
            </p:nvSpPr>
            <p:spPr bwMode="auto">
              <a:xfrm>
                <a:off x="974359" y="5954651"/>
                <a:ext cx="1081338" cy="1246999"/>
              </a:xfrm>
              <a:prstGeom prst="rect">
                <a:avLst/>
              </a:prstGeom>
              <a:solidFill>
                <a:srgbClr val="FADF8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" name="Rectangle 14"/>
              <p:cNvSpPr>
                <a:spLocks noChangeArrowheads="1"/>
              </p:cNvSpPr>
              <p:nvPr/>
            </p:nvSpPr>
            <p:spPr bwMode="auto">
              <a:xfrm>
                <a:off x="923559" y="5864452"/>
                <a:ext cx="1081338" cy="1337198"/>
              </a:xfrm>
              <a:prstGeom prst="rect">
                <a:avLst/>
              </a:prstGeom>
              <a:solidFill>
                <a:srgbClr val="B6B6B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7" name="テキスト ボックス 76"/>
            <p:cNvSpPr txBox="1"/>
            <p:nvPr/>
          </p:nvSpPr>
          <p:spPr>
            <a:xfrm>
              <a:off x="519553" y="4994646"/>
              <a:ext cx="6675934" cy="33086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2150" dirty="0">
                  <a:solidFill>
                    <a:srgbClr val="0C386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「眠る門には福来たる～ほぼ正しい睡眠のとり方指南～」</a:t>
              </a:r>
              <a:endParaRPr kumimoji="1" lang="ja-JP" altLang="en-US" sz="2150" dirty="0">
                <a:solidFill>
                  <a:srgbClr val="0C386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4595751" y="5456065"/>
              <a:ext cx="969230" cy="180505"/>
            </a:xfrm>
            <a:prstGeom prst="roundRect">
              <a:avLst>
                <a:gd name="adj" fmla="val 50000"/>
              </a:avLst>
            </a:prstGeom>
            <a:solidFill>
              <a:srgbClr val="0C83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>
                <a:lnSpc>
                  <a:spcPct val="88000"/>
                </a:lnSpc>
              </a:pPr>
              <a:r>
                <a:rPr kumimoji="1" lang="ja-JP" altLang="en-US" sz="11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プロフィール</a:t>
              </a: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4457779" y="5631248"/>
              <a:ext cx="29075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1985</a:t>
              </a:r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　東北大学医学部医学科卒</a:t>
              </a:r>
              <a:endPara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just"/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1989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　博愛病院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just"/>
              <a:r>
                <a:rPr kumimoji="1"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1995</a:t>
              </a:r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　玉木病院</a:t>
              </a:r>
              <a:endPara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just"/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1997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　なおまさクリニック　～現在にいたる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just"/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日本精神神経学会専門医</a:t>
              </a:r>
              <a:endPara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2" name="角丸四角形 81"/>
          <p:cNvSpPr/>
          <p:nvPr/>
        </p:nvSpPr>
        <p:spPr>
          <a:xfrm>
            <a:off x="540271" y="8949249"/>
            <a:ext cx="6460604" cy="682644"/>
          </a:xfrm>
          <a:prstGeom prst="roundRect">
            <a:avLst>
              <a:gd name="adj" fmla="val 6667"/>
            </a:avLst>
          </a:prstGeom>
          <a:solidFill>
            <a:srgbClr val="FFFFFF"/>
          </a:solidFill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46841" y="8947100"/>
            <a:ext cx="6474150" cy="707886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000" b="1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＜申し込みについて＞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ご参加希望の方は、事前に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もしくはメールにて申込みをお願いします。（〆切 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日） 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※FAX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番号：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098-861-0900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y-yasuda@hhc.eisai.co.jp 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事務局：エーザイ（株）沖縄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just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市民公開講座　参加申し込み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お名前、人数、 お住まいの市町村名（例：那覇市） 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、電話番号を記載の上、申し込みをお願いいたします。なお、参加証の返信はありませんので、直接ご来場ください。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988542" y="70775"/>
            <a:ext cx="4735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日程：</a:t>
            </a:r>
            <a:r>
              <a:rPr lang="en-US" altLang="ja-JP" sz="25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2024</a:t>
            </a:r>
            <a:r>
              <a:rPr kumimoji="1" lang="ja-JP" altLang="en-US" sz="25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kumimoji="1" lang="en-US" altLang="ja-JP" sz="3600" b="1" dirty="0">
                <a:solidFill>
                  <a:srgbClr val="FF9A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sz="25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en-US" altLang="ja-JP" sz="3600" b="1" dirty="0">
                <a:solidFill>
                  <a:srgbClr val="FF9A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24</a:t>
            </a:r>
            <a:r>
              <a:rPr kumimoji="1" lang="ja-JP" altLang="en-US" sz="25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日（土）</a:t>
            </a:r>
            <a:r>
              <a:rPr lang="ja-JP" altLang="en-US" sz="25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</a:t>
            </a:r>
            <a:endParaRPr lang="en-US" altLang="ja-JP" sz="2500" b="1" dirty="0">
              <a:solidFill>
                <a:srgbClr val="32323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02090" y="657469"/>
            <a:ext cx="4572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kumimoji="1" lang="en-US" altLang="ja-JP" sz="2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:30</a:t>
            </a:r>
            <a:r>
              <a:rPr kumimoji="1" lang="ja-JP" altLang="en-US" sz="2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2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</a:t>
            </a:r>
            <a:r>
              <a:rPr kumimoji="1" lang="en-US" altLang="ja-JP" sz="2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:20(14:00</a:t>
            </a:r>
            <a:r>
              <a:rPr kumimoji="1" lang="ja-JP" altLang="en-US" sz="2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開場</a:t>
            </a:r>
            <a:r>
              <a:rPr kumimoji="1" lang="en-US" altLang="ja-JP" sz="27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kumimoji="1" lang="ja-JP" altLang="en-US" sz="27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88543" y="1149528"/>
            <a:ext cx="45456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 ：沖縄県立博物館・美術館 </a:t>
            </a:r>
            <a:endParaRPr kumimoji="1" lang="en-US" altLang="ja-JP" sz="2400" b="1" dirty="0">
              <a:solidFill>
                <a:srgbClr val="32323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 </a:t>
            </a:r>
            <a:r>
              <a:rPr lang="en-US" altLang="ja-JP" sz="24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1" lang="en-US" altLang="ja-JP" sz="24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 </a:t>
            </a:r>
            <a:r>
              <a:rPr lang="ja-JP" altLang="en-US" sz="24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講堂</a:t>
            </a:r>
            <a:endParaRPr kumimoji="1" lang="en-US" altLang="ja-JP" sz="2400" b="1" dirty="0">
              <a:solidFill>
                <a:srgbClr val="32323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住所：沖縄県那覇市おもろまち</a:t>
            </a:r>
            <a:r>
              <a:rPr lang="en-US" altLang="ja-JP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丁目</a:t>
            </a:r>
            <a:r>
              <a:rPr lang="en-US" altLang="ja-JP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</a:t>
            </a:r>
            <a:r>
              <a:rPr lang="en-US" altLang="ja-JP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号</a:t>
            </a:r>
            <a:endParaRPr lang="en-US" altLang="ja-JP" b="1" dirty="0">
              <a:solidFill>
                <a:srgbClr val="32323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Line 35"/>
          <p:cNvSpPr>
            <a:spLocks noChangeShapeType="1"/>
          </p:cNvSpPr>
          <p:nvPr/>
        </p:nvSpPr>
        <p:spPr bwMode="auto">
          <a:xfrm flipV="1">
            <a:off x="3060551" y="1124650"/>
            <a:ext cx="4392488" cy="11541"/>
          </a:xfrm>
          <a:prstGeom prst="line">
            <a:avLst/>
          </a:prstGeom>
          <a:noFill/>
          <a:ln w="12700" cap="flat">
            <a:solidFill>
              <a:srgbClr val="32323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2500" b="1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988543" y="2244354"/>
            <a:ext cx="45727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開催形式：</a:t>
            </a:r>
            <a:r>
              <a:rPr kumimoji="1" lang="ja-JP" altLang="en-US" sz="22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現地</a:t>
            </a:r>
            <a:r>
              <a:rPr lang="ja-JP" altLang="en-US" sz="22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</a:t>
            </a:r>
            <a:r>
              <a:rPr kumimoji="1" lang="ja-JP" altLang="en-US" sz="2200" b="1" dirty="0">
                <a:solidFill>
                  <a:srgbClr val="32323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のみ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27B5AF5-195E-4617-8DBF-C1C48D16BC57}"/>
              </a:ext>
            </a:extLst>
          </p:cNvPr>
          <p:cNvSpPr txBox="1"/>
          <p:nvPr/>
        </p:nvSpPr>
        <p:spPr>
          <a:xfrm>
            <a:off x="543279" y="9811196"/>
            <a:ext cx="6474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共催：沖縄県認知症疾患医療センター／エーザイ株式会社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8C0F27A-A642-462D-805C-0F3DE3158DF7}"/>
              </a:ext>
            </a:extLst>
          </p:cNvPr>
          <p:cNvSpPr txBox="1"/>
          <p:nvPr/>
        </p:nvSpPr>
        <p:spPr>
          <a:xfrm>
            <a:off x="559964" y="9667760"/>
            <a:ext cx="63890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本講演会の内容</a:t>
            </a:r>
            <a:r>
              <a:rPr lang="en-US" altLang="ja-JP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話される内容や投影される文字</a:t>
            </a:r>
            <a:r>
              <a:rPr lang="en-US" altLang="ja-JP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､</a:t>
            </a:r>
            <a:r>
              <a:rPr lang="ja-JP" altLang="en-US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写真</a:t>
            </a:r>
            <a:r>
              <a:rPr lang="en-US" altLang="ja-JP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､</a:t>
            </a:r>
            <a:r>
              <a:rPr lang="ja-JP" altLang="en-US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図</a:t>
            </a:r>
            <a:r>
              <a:rPr lang="en-US" altLang="ja-JP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､</a:t>
            </a:r>
            <a:r>
              <a:rPr lang="ja-JP" altLang="en-US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イラストなど</a:t>
            </a:r>
            <a:r>
              <a:rPr lang="en-US" altLang="ja-JP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8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の無断での複製、転載、改変、その他の二次利用はお控えください。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1F608E-0407-5993-7410-EDD24A203615}"/>
              </a:ext>
            </a:extLst>
          </p:cNvPr>
          <p:cNvSpPr txBox="1"/>
          <p:nvPr/>
        </p:nvSpPr>
        <p:spPr>
          <a:xfrm>
            <a:off x="2988543" y="2622590"/>
            <a:ext cx="473501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3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参加費：</a:t>
            </a:r>
            <a:r>
              <a:rPr kumimoji="1" lang="ja-JP" altLang="en-US" sz="2300" b="1" dirty="0">
                <a:solidFill>
                  <a:srgbClr val="FF9A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  <a:r>
              <a:rPr lang="ja-JP" altLang="en-US" sz="21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（定員</a:t>
            </a:r>
            <a:r>
              <a:rPr lang="en-US" altLang="ja-JP" sz="21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200</a:t>
            </a:r>
            <a:r>
              <a:rPr lang="ja-JP" altLang="en-US" sz="21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名）</a:t>
            </a:r>
            <a:endParaRPr lang="en-US" altLang="ja-JP" sz="21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＊事前申し込み＆当日先着順</a:t>
            </a:r>
            <a:endParaRPr kumimoji="1" lang="ja-JP" altLang="en-US" sz="20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73DBD-998E-441A-9146-E1D8CDAE326E}"/>
              </a:ext>
            </a:extLst>
          </p:cNvPr>
          <p:cNvSpPr txBox="1"/>
          <p:nvPr/>
        </p:nvSpPr>
        <p:spPr>
          <a:xfrm>
            <a:off x="442664" y="6932037"/>
            <a:ext cx="69383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座長：琉球大学大学院医学研究科 精神病態医学講座 准教授 </a:t>
            </a:r>
            <a:r>
              <a:rPr kumimoji="1"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高江洲 義和 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先生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CAA1B4-8076-AB6C-A65C-98CA80828EBD}"/>
              </a:ext>
            </a:extLst>
          </p:cNvPr>
          <p:cNvSpPr txBox="1"/>
          <p:nvPr/>
        </p:nvSpPr>
        <p:spPr>
          <a:xfrm>
            <a:off x="442664" y="4169666"/>
            <a:ext cx="69383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座長：琉球大学病院　病院長／認知症疾患医療センター センター長 </a:t>
            </a:r>
            <a:r>
              <a:rPr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大屋 祐輔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先生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601783-155F-0564-0777-49C29609157F}"/>
              </a:ext>
            </a:extLst>
          </p:cNvPr>
          <p:cNvSpPr txBox="1"/>
          <p:nvPr/>
        </p:nvSpPr>
        <p:spPr>
          <a:xfrm>
            <a:off x="438787" y="6633552"/>
            <a:ext cx="4917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講演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2】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15:35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16:20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（講演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分＋質疑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25A3BF5-B221-EF54-2EB9-BFF72508D52B}"/>
              </a:ext>
            </a:extLst>
          </p:cNvPr>
          <p:cNvSpPr txBox="1"/>
          <p:nvPr/>
        </p:nvSpPr>
        <p:spPr>
          <a:xfrm>
            <a:off x="438787" y="3906540"/>
            <a:ext cx="4917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講演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1】14:30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15:15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（講演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分＋質疑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DFCE6A-0575-74D9-2544-1E87AAF61447}"/>
              </a:ext>
            </a:extLst>
          </p:cNvPr>
          <p:cNvSpPr txBox="1"/>
          <p:nvPr/>
        </p:nvSpPr>
        <p:spPr>
          <a:xfrm>
            <a:off x="536207" y="9956373"/>
            <a:ext cx="702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rgbClr val="30303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後援：沖縄県／那覇市／沖縄県医師会（依頼）／那覇市医師会（依頼）／沖縄県病院薬剤師会／沖縄県社会福祉協議会（依頼）／認知症の人と家族の会沖縄県支部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5697A3B-17B8-DFCA-996A-5FFE6891A5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710" y="5092544"/>
            <a:ext cx="931846" cy="113085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8E10411-F18E-1AC8-27CD-D56935ACA0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4" t="18026" r="23894" b="26398"/>
          <a:stretch/>
        </p:blipFill>
        <p:spPr bwMode="auto">
          <a:xfrm>
            <a:off x="499944" y="7777311"/>
            <a:ext cx="983612" cy="1074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7C86BC-4095-69C5-286A-A15B75B6ED29}"/>
              </a:ext>
            </a:extLst>
          </p:cNvPr>
          <p:cNvSpPr txBox="1"/>
          <p:nvPr/>
        </p:nvSpPr>
        <p:spPr>
          <a:xfrm>
            <a:off x="438787" y="6273512"/>
            <a:ext cx="6294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休憩・</a:t>
            </a:r>
            <a:r>
              <a:rPr kumimoji="1" lang="ja-JP" altLang="en-US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ブレパサイズ（脳の活性化体操）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】15:15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15:35</a:t>
            </a:r>
            <a:endParaRPr kumimoji="1" lang="ja-JP" altLang="en-US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014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56AFF3E2-B905-40B4-93ED-CC80D3925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86660"/>
            <a:ext cx="7561263" cy="378504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B1A78B1-5F65-440F-9060-2055743DFF01}"/>
              </a:ext>
            </a:extLst>
          </p:cNvPr>
          <p:cNvSpPr txBox="1"/>
          <p:nvPr/>
        </p:nvSpPr>
        <p:spPr>
          <a:xfrm>
            <a:off x="324247" y="235293"/>
            <a:ext cx="63367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srgbClr val="32323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会場名：沖縄県立博物館・美術館　</a:t>
            </a:r>
            <a:r>
              <a:rPr lang="en-US" altLang="ja-JP" sz="2200" dirty="0">
                <a:solidFill>
                  <a:srgbClr val="32323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2200" dirty="0">
                <a:solidFill>
                  <a:srgbClr val="32323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　講堂</a:t>
            </a:r>
            <a:endParaRPr lang="en-US" altLang="ja-JP" sz="2200" dirty="0">
              <a:solidFill>
                <a:srgbClr val="323232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角丸四角形 50">
            <a:extLst>
              <a:ext uri="{FF2B5EF4-FFF2-40B4-BE49-F238E27FC236}">
                <a16:creationId xmlns:a16="http://schemas.microsoft.com/office/drawing/2014/main" id="{FB9EAC5C-D609-43B9-88FF-54F4E77614D9}"/>
              </a:ext>
            </a:extLst>
          </p:cNvPr>
          <p:cNvSpPr/>
          <p:nvPr/>
        </p:nvSpPr>
        <p:spPr>
          <a:xfrm>
            <a:off x="468263" y="845715"/>
            <a:ext cx="969230" cy="180505"/>
          </a:xfrm>
          <a:prstGeom prst="roundRect">
            <a:avLst>
              <a:gd name="adj" fmla="val 50000"/>
            </a:avLst>
          </a:prstGeom>
          <a:solidFill>
            <a:srgbClr val="0C8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8000"/>
              </a:lnSpc>
            </a:pP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地図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DB81DB67-90ED-47E5-BC9F-F1CE5341F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303" y="1182785"/>
            <a:ext cx="6192688" cy="3785043"/>
          </a:xfrm>
          <a:prstGeom prst="rect">
            <a:avLst/>
          </a:prstGeom>
          <a:solidFill>
            <a:srgbClr val="B6B6B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8FF10FB-21BF-468C-A6E5-1C3CA2730D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31076"/>
            <a:ext cx="7561263" cy="72008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8CFB712-63C6-47B7-ACF7-C71269DE47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3889"/>
          <a:stretch/>
        </p:blipFill>
        <p:spPr>
          <a:xfrm>
            <a:off x="1692399" y="9667180"/>
            <a:ext cx="4464496" cy="100811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77C41-9B0A-4BD6-A686-9AB3D17A334C}"/>
              </a:ext>
            </a:extLst>
          </p:cNvPr>
          <p:cNvSpPr txBox="1"/>
          <p:nvPr/>
        </p:nvSpPr>
        <p:spPr>
          <a:xfrm>
            <a:off x="2124447" y="9451156"/>
            <a:ext cx="3672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製薬会社エーザイの眠りを知るサイト</a:t>
            </a:r>
            <a:endParaRPr lang="en-US" altLang="ja-JP" sz="1200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不眠症や睡眠障害に関する記事を掲載しています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5279551-8BD1-56D4-3E3A-0FA2813A4D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303" y="1178666"/>
            <a:ext cx="6192688" cy="380799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BE726B-A3C5-0C36-9F01-23E423DB4E7C}"/>
              </a:ext>
            </a:extLst>
          </p:cNvPr>
          <p:cNvSpPr txBox="1"/>
          <p:nvPr/>
        </p:nvSpPr>
        <p:spPr>
          <a:xfrm>
            <a:off x="2196455" y="1458268"/>
            <a:ext cx="194421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沖縄県立博物館・美術館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0509875-6B4A-A6CB-8565-2211E3B757F0}"/>
              </a:ext>
            </a:extLst>
          </p:cNvPr>
          <p:cNvSpPr/>
          <p:nvPr/>
        </p:nvSpPr>
        <p:spPr>
          <a:xfrm>
            <a:off x="2268463" y="1769488"/>
            <a:ext cx="1872208" cy="134496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773ADD-30E1-5070-F436-92B71A7E6984}"/>
              </a:ext>
            </a:extLst>
          </p:cNvPr>
          <p:cNvSpPr txBox="1"/>
          <p:nvPr/>
        </p:nvSpPr>
        <p:spPr>
          <a:xfrm>
            <a:off x="36215" y="4043005"/>
            <a:ext cx="3456384" cy="101566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＊駐車場台数に限りがございますので、</a:t>
            </a:r>
            <a:endParaRPr kumimoji="1" lang="en-US" altLang="ja-JP" sz="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ゆいレール、バスもご利用ください。</a:t>
            </a:r>
            <a:endParaRPr kumimoji="1" lang="en-US" altLang="ja-JP" sz="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・ゆいレール　おもろまち駅　徒歩約</a:t>
            </a:r>
            <a:r>
              <a:rPr kumimoji="1" lang="en-US" altLang="ja-JP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kumimoji="1"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分</a:t>
            </a:r>
            <a:endParaRPr kumimoji="1" lang="en-US" altLang="ja-JP" sz="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・バス停「県立博物館前」　徒歩約</a:t>
            </a:r>
            <a:r>
              <a:rPr lang="en-US" altLang="ja-JP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分</a:t>
            </a:r>
            <a:endParaRPr kumimoji="1" lang="ja-JP" altLang="en-US" sz="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BB91F6-0B0D-92F7-09EA-4F9661EBE3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0871" y="5684805"/>
            <a:ext cx="963586" cy="96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09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6051</TotalTime>
  <Words>553</Words>
  <Application>Microsoft Office PowerPoint</Application>
  <PresentationFormat>ユーザー設定</PresentationFormat>
  <Paragraphs>48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HGP創英角ｺﾞｼｯｸUB</vt:lpstr>
      <vt:lpstr>Meiryo UI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ARTSUNIT</dc:creator>
  <cp:lastModifiedBy>Yuji Yasuda (安田 祐二) / 沖縄</cp:lastModifiedBy>
  <cp:revision>82</cp:revision>
  <cp:lastPrinted>2024-05-31T02:09:13Z</cp:lastPrinted>
  <dcterms:created xsi:type="dcterms:W3CDTF">2023-05-12T03:52:32Z</dcterms:created>
  <dcterms:modified xsi:type="dcterms:W3CDTF">2024-06-17T02:22:17Z</dcterms:modified>
</cp:coreProperties>
</file>