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51AD"/>
    <a:srgbClr val="27E618"/>
    <a:srgbClr val="9564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57" d="100"/>
          <a:sy n="57" d="100"/>
        </p:scale>
        <p:origin x="25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6C027-2537-41E0-BE76-DC58D3E2D58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5078D-A864-407B-824E-552ABD492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826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D9AF1B4-C76E-45E2-85C1-ED4C614E7D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0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30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4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69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8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81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220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152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830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27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01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A548A-C78A-4EC9-91CF-C91DCC4E6A8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C06A8-C310-4CC8-A902-EB993F0887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754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DBEB193-A51E-4A8F-B9FB-1B193D7BC555}"/>
              </a:ext>
            </a:extLst>
          </p:cNvPr>
          <p:cNvSpPr/>
          <p:nvPr/>
        </p:nvSpPr>
        <p:spPr>
          <a:xfrm>
            <a:off x="204124" y="2326127"/>
            <a:ext cx="6449752" cy="7167529"/>
          </a:xfrm>
          <a:prstGeom prst="roundRect">
            <a:avLst>
              <a:gd name="adj" fmla="val 3224"/>
            </a:avLst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" name="直線コネクタ 2"/>
          <p:cNvCxnSpPr/>
          <p:nvPr/>
        </p:nvCxnSpPr>
        <p:spPr>
          <a:xfrm>
            <a:off x="989348" y="2747207"/>
            <a:ext cx="481584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2352575" y="2356807"/>
            <a:ext cx="170688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600" dirty="0">
                <a:solidFill>
                  <a:srgbClr val="7030A0"/>
                </a:solidFill>
                <a:latin typeface="Edwardian Script ITC" panose="030303020407070D0804" pitchFamily="66" charset="0"/>
              </a:rPr>
              <a:t>Agenda</a:t>
            </a:r>
            <a:endParaRPr kumimoji="1" lang="ja-JP" altLang="en-US" sz="3600" dirty="0">
              <a:solidFill>
                <a:srgbClr val="7030A0"/>
              </a:solidFill>
              <a:latin typeface="Edwardian Script ITC" panose="030303020407070D0804" pitchFamily="66" charset="0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597038" y="822363"/>
            <a:ext cx="437753" cy="280416"/>
            <a:chOff x="1477915" y="1658112"/>
            <a:chExt cx="437753" cy="280416"/>
          </a:xfrm>
        </p:grpSpPr>
        <p:sp>
          <p:nvSpPr>
            <p:cNvPr id="4" name="円/楕円 3"/>
            <p:cNvSpPr/>
            <p:nvPr/>
          </p:nvSpPr>
          <p:spPr>
            <a:xfrm>
              <a:off x="1556584" y="1658112"/>
              <a:ext cx="280416" cy="280416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1477915" y="1683505"/>
              <a:ext cx="43775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800" dirty="0">
                  <a:solidFill>
                    <a:srgbClr val="7030A0"/>
                  </a:solidFill>
                  <a:latin typeface="HGP創英ﾌﾟﾚｾﾞﾝｽEB" panose="02020800000000000000" pitchFamily="18" charset="-128"/>
                  <a:ea typeface="HGP創英ﾌﾟﾚｾﾞﾝｽEB" panose="02020800000000000000" pitchFamily="18" charset="-128"/>
                </a:rPr>
                <a:t>日時</a:t>
              </a: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-31731" y="9507159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共催：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沖縄県病院薬剤師会</a:t>
            </a:r>
            <a:r>
              <a:rPr lang="en-US" altLang="ja-JP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/</a:t>
            </a:r>
            <a:r>
              <a:rPr kumimoji="1"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あすか製薬</a:t>
            </a:r>
            <a:r>
              <a:rPr lang="ja-JP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株式会社</a:t>
            </a:r>
            <a:endParaRPr kumimoji="1" lang="ja-JP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29794" y="717607"/>
            <a:ext cx="6954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 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日（金）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19:00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20:00</a:t>
            </a: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175893" y="1276373"/>
            <a:ext cx="51872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開催（</a:t>
            </a:r>
            <a:r>
              <a:rPr lang="en-US" altLang="ja-JP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ZOOM</a:t>
            </a:r>
            <a:r>
              <a:rPr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配信）</a:t>
            </a:r>
            <a:r>
              <a:rPr lang="ja-JP" altLang="en-US" sz="14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10571" y="3084033"/>
            <a:ext cx="2787800" cy="320113"/>
          </a:xfrm>
          <a:prstGeom prst="roundRect">
            <a:avLst/>
          </a:prstGeom>
          <a:solidFill>
            <a:srgbClr val="A951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基調講演　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19:00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19:20</a:t>
            </a: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510571" y="6149828"/>
            <a:ext cx="2787799" cy="299961"/>
          </a:xfrm>
          <a:prstGeom prst="roundRect">
            <a:avLst/>
          </a:prstGeom>
          <a:solidFill>
            <a:srgbClr val="A951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特別講演　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19:20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20:00</a:t>
            </a:r>
            <a:endParaRPr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10571" y="7420539"/>
            <a:ext cx="61433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琉球大学大学院医学研究科　女性・生殖医学講座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　教授　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関根　正幸 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06846" y="8443332"/>
            <a:ext cx="60652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久留米大学医学部　産科婦人科学教室　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主任教授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津田　尚武</a:t>
            </a: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先生　　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505061A-04BC-1DFE-F200-78D7D1FD1CCA}"/>
              </a:ext>
            </a:extLst>
          </p:cNvPr>
          <p:cNvSpPr txBox="1"/>
          <p:nvPr/>
        </p:nvSpPr>
        <p:spPr>
          <a:xfrm>
            <a:off x="-25095" y="4138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solidFill>
                  <a:srgbClr val="C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婦人科良性疾患セミナー </a:t>
            </a:r>
            <a:r>
              <a:rPr kumimoji="1" lang="en-US" altLang="ja-JP" sz="3600" b="1" dirty="0">
                <a:solidFill>
                  <a:srgbClr val="C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in </a:t>
            </a:r>
            <a:r>
              <a:rPr kumimoji="1" lang="ja-JP" altLang="en-US" sz="3600" b="1" dirty="0">
                <a:solidFill>
                  <a:srgbClr val="C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沖縄</a:t>
            </a:r>
            <a:endParaRPr kumimoji="1" lang="en-US" altLang="ja-JP" sz="3600" b="1" dirty="0">
              <a:solidFill>
                <a:srgbClr val="C00000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17B3E85-A988-ABA9-EFF1-036E03DFE01F}"/>
              </a:ext>
            </a:extLst>
          </p:cNvPr>
          <p:cNvGrpSpPr/>
          <p:nvPr/>
        </p:nvGrpSpPr>
        <p:grpSpPr>
          <a:xfrm>
            <a:off x="597038" y="1385770"/>
            <a:ext cx="437753" cy="280416"/>
            <a:chOff x="1477915" y="2083272"/>
            <a:chExt cx="437753" cy="280416"/>
          </a:xfrm>
        </p:grpSpPr>
        <p:sp>
          <p:nvSpPr>
            <p:cNvPr id="18" name="円/楕円 6">
              <a:extLst>
                <a:ext uri="{FF2B5EF4-FFF2-40B4-BE49-F238E27FC236}">
                  <a16:creationId xmlns:a16="http://schemas.microsoft.com/office/drawing/2014/main" id="{33468146-5954-7B4A-6961-6E8C58916832}"/>
                </a:ext>
              </a:extLst>
            </p:cNvPr>
            <p:cNvSpPr/>
            <p:nvPr/>
          </p:nvSpPr>
          <p:spPr>
            <a:xfrm>
              <a:off x="1556584" y="2083272"/>
              <a:ext cx="280416" cy="280416"/>
            </a:xfrm>
            <a:prstGeom prst="ellipse">
              <a:avLst/>
            </a:prstGeom>
            <a:noFill/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6A20107C-C7C0-9AB5-D659-6E3749E299DE}"/>
                </a:ext>
              </a:extLst>
            </p:cNvPr>
            <p:cNvSpPr txBox="1"/>
            <p:nvPr/>
          </p:nvSpPr>
          <p:spPr>
            <a:xfrm>
              <a:off x="1477915" y="2115758"/>
              <a:ext cx="43775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00" dirty="0">
                  <a:solidFill>
                    <a:srgbClr val="7030A0"/>
                  </a:solidFill>
                  <a:latin typeface="HGP創英ﾌﾟﾚｾﾞﾝｽEB" panose="02020800000000000000" pitchFamily="18" charset="-128"/>
                  <a:ea typeface="HGP創英ﾌﾟﾚｾﾞﾝｽEB" panose="02020800000000000000" pitchFamily="18" charset="-128"/>
                </a:rPr>
                <a:t>形式</a:t>
              </a:r>
              <a:endParaRPr kumimoji="1" lang="ja-JP" altLang="en-US" sz="800" dirty="0">
                <a:solidFill>
                  <a:srgbClr val="7030A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endParaRPr>
            </a:p>
          </p:txBody>
        </p:sp>
      </p:grp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17D88CB-8D62-B5EE-787D-5E6FF3A630B0}"/>
              </a:ext>
            </a:extLst>
          </p:cNvPr>
          <p:cNvSpPr txBox="1"/>
          <p:nvPr/>
        </p:nvSpPr>
        <p:spPr>
          <a:xfrm>
            <a:off x="774599" y="4506589"/>
            <a:ext cx="614330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琉球大学病院　薬剤部　教授  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中村　克徳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先生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2F008B4-11C0-D5F1-7852-F9CA07824A35}"/>
              </a:ext>
            </a:extLst>
          </p:cNvPr>
          <p:cNvSpPr txBox="1"/>
          <p:nvPr/>
        </p:nvSpPr>
        <p:spPr>
          <a:xfrm>
            <a:off x="679684" y="5371039"/>
            <a:ext cx="606529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琉球大学病院　薬剤部　</a:t>
            </a: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伊差川　サヤカ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先生　　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D993DFE-FBCC-2833-FC42-8BC2816804FF}"/>
              </a:ext>
            </a:extLst>
          </p:cNvPr>
          <p:cNvSpPr txBox="1"/>
          <p:nvPr/>
        </p:nvSpPr>
        <p:spPr>
          <a:xfrm>
            <a:off x="474588" y="4477213"/>
            <a:ext cx="1022049" cy="313932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101600" dist="12700" dir="2700000" algn="tl" rotWithShape="0">
                    <a:prstClr val="black">
                      <a:alpha val="35000"/>
                    </a:prst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座長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98024AA-6FD8-72EF-56B0-E0CA65D35201}"/>
              </a:ext>
            </a:extLst>
          </p:cNvPr>
          <p:cNvSpPr txBox="1"/>
          <p:nvPr/>
        </p:nvSpPr>
        <p:spPr>
          <a:xfrm>
            <a:off x="474588" y="5371894"/>
            <a:ext cx="1022049" cy="313932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white"/>
                </a:solidFill>
                <a:effectLst>
                  <a:outerShdw blurRad="101600" dist="12700" dir="2700000" algn="tl" rotWithShape="0">
                    <a:prstClr val="black">
                      <a:alpha val="35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演者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9E76D4-E006-F624-6B8C-6B203FB434E0}"/>
              </a:ext>
            </a:extLst>
          </p:cNvPr>
          <p:cNvSpPr txBox="1"/>
          <p:nvPr/>
        </p:nvSpPr>
        <p:spPr>
          <a:xfrm>
            <a:off x="474588" y="7283182"/>
            <a:ext cx="1022049" cy="313932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101600" dist="12700" dir="2700000" algn="tl" rotWithShape="0">
                    <a:prstClr val="black">
                      <a:alpha val="35000"/>
                    </a:prstClr>
                  </a:outerShdw>
                </a:effectLst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座長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77A2D2A-6374-435D-BFD0-A38852E9E021}"/>
              </a:ext>
            </a:extLst>
          </p:cNvPr>
          <p:cNvSpPr txBox="1"/>
          <p:nvPr/>
        </p:nvSpPr>
        <p:spPr>
          <a:xfrm>
            <a:off x="510571" y="8279236"/>
            <a:ext cx="1022049" cy="313932"/>
          </a:xfrm>
          <a:prstGeom prst="rect">
            <a:avLst/>
          </a:prstGeom>
          <a:solidFill>
            <a:srgbClr val="002060"/>
          </a:solidFill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dirty="0">
                <a:solidFill>
                  <a:prstClr val="white"/>
                </a:solidFill>
                <a:effectLst>
                  <a:outerShdw blurRad="101600" dist="12700" dir="2700000" algn="tl" rotWithShape="0">
                    <a:prstClr val="black">
                      <a:alpha val="35000"/>
                    </a:prst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演者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844083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101600" dist="12700" dir="2700000" algn="tl" rotWithShape="0">
                  <a:prstClr val="black">
                    <a:alpha val="35000"/>
                  </a:prstClr>
                </a:outerShdw>
              </a:effectLst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41FA8DA-C861-D529-B9E7-BA257A8DD1BF}"/>
              </a:ext>
            </a:extLst>
          </p:cNvPr>
          <p:cNvSpPr/>
          <p:nvPr/>
        </p:nvSpPr>
        <p:spPr>
          <a:xfrm>
            <a:off x="5247192" y="1162430"/>
            <a:ext cx="1115993" cy="107664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8EC8EAC-0C1B-2031-B833-F4B719458A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47" t="35211" r="42613" b="35769"/>
          <a:stretch/>
        </p:blipFill>
        <p:spPr>
          <a:xfrm>
            <a:off x="5317870" y="1223119"/>
            <a:ext cx="943092" cy="954454"/>
          </a:xfrm>
          <a:prstGeom prst="rect">
            <a:avLst/>
          </a:prstGeom>
        </p:spPr>
      </p:pic>
      <p:sp>
        <p:nvSpPr>
          <p:cNvPr id="12" name="テキスト ボックス 31">
            <a:extLst>
              <a:ext uri="{FF2B5EF4-FFF2-40B4-BE49-F238E27FC236}">
                <a16:creationId xmlns:a16="http://schemas.microsoft.com/office/drawing/2014/main" id="{3683618F-A2ED-C586-8099-A02EA2C80947}"/>
              </a:ext>
            </a:extLst>
          </p:cNvPr>
          <p:cNvSpPr txBox="1"/>
          <p:nvPr/>
        </p:nvSpPr>
        <p:spPr>
          <a:xfrm>
            <a:off x="245348" y="3457202"/>
            <a:ext cx="85564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妊娠前から授乳期までの女性に対する服薬指導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ー現場でよくある疑問とその対応ー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35E7130-618E-63BD-23F4-08B6E28A8A29}"/>
              </a:ext>
            </a:extLst>
          </p:cNvPr>
          <p:cNvSpPr txBox="1"/>
          <p:nvPr/>
        </p:nvSpPr>
        <p:spPr>
          <a:xfrm>
            <a:off x="476015" y="6626481"/>
            <a:ext cx="7714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 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子宮筋腫に対する新たな治療 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UAE 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」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F7D6DB0-B1A7-9BE4-56B4-0E356C801317}"/>
              </a:ext>
            </a:extLst>
          </p:cNvPr>
          <p:cNvSpPr txBox="1"/>
          <p:nvPr/>
        </p:nvSpPr>
        <p:spPr>
          <a:xfrm>
            <a:off x="712095" y="1688296"/>
            <a:ext cx="4491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日本病院薬剤師会 病院薬学認定単位</a:t>
            </a:r>
            <a:endParaRPr lang="en-US" altLang="ja-JP" sz="1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妊婦授乳婦薬物療法認定薬剤師単位　申請中</a:t>
            </a:r>
          </a:p>
        </p:txBody>
      </p:sp>
    </p:spTree>
    <p:extLst>
      <p:ext uri="{BB962C8B-B14F-4D97-AF65-F5344CB8AC3E}">
        <p14:creationId xmlns:p14="http://schemas.microsoft.com/office/powerpoint/2010/main" val="203086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4">
                <a:lumMod val="60000"/>
                <a:lumOff val="40000"/>
              </a:schemeClr>
            </a:gs>
            <a:gs pos="83000">
              <a:schemeClr val="accent4">
                <a:lumMod val="40000"/>
                <a:lumOff val="6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6772" y="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C0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婦人科良性疾患セミナー </a:t>
            </a:r>
            <a:r>
              <a:rPr kumimoji="1" lang="en-US" altLang="ja-JP" sz="2800" dirty="0">
                <a:solidFill>
                  <a:srgbClr val="C0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in </a:t>
            </a:r>
            <a:r>
              <a:rPr kumimoji="1" lang="ja-JP" altLang="en-US" sz="2800" dirty="0">
                <a:solidFill>
                  <a:srgbClr val="C0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沖縄</a:t>
            </a:r>
            <a:endParaRPr kumimoji="1" lang="en-US" altLang="ja-JP" sz="2800" dirty="0">
              <a:solidFill>
                <a:srgbClr val="C0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kumimoji="1" lang="en-US" altLang="ja-JP" sz="2800" dirty="0">
                <a:solidFill>
                  <a:srgbClr val="C0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WEB</a:t>
            </a:r>
            <a:r>
              <a:rPr kumimoji="1" lang="ja-JP" altLang="en-US" sz="2800" dirty="0">
                <a:solidFill>
                  <a:srgbClr val="C0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視聴参加方法</a:t>
            </a:r>
            <a:endParaRPr kumimoji="1" lang="en-US" altLang="ja-JP" sz="2800" dirty="0">
              <a:solidFill>
                <a:srgbClr val="C0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82835" y="922319"/>
            <a:ext cx="6699577" cy="596163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6000" tIns="324000" rtlCol="0" anchor="t" anchorCtr="0"/>
          <a:lstStyle/>
          <a:p>
            <a:pPr lvl="0" defTabSz="457200">
              <a:defRPr/>
            </a:pPr>
            <a:r>
              <a:rPr kumimoji="0"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事前登録　</a:t>
            </a:r>
            <a:endParaRPr kumimoji="0" lang="en-US" altLang="ja-JP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defTabSz="457200">
              <a:defRPr/>
            </a:pPr>
            <a:r>
              <a:rPr kumimoji="0"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二次元コード、もしくは下記アドレスより申込ご連絡をお願いいたします。</a:t>
            </a:r>
            <a:endParaRPr kumimoji="0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本セミナーは「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」を用いたセミナーになります。</a:t>
            </a:r>
            <a:endParaRPr kumimoji="0"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just" defTabSz="812189" fontAlgn="base">
              <a:defRPr/>
            </a:pPr>
            <a:r>
              <a:rPr lang="ja-JP" altLang="ja-JP" sz="12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</a:t>
            </a:r>
            <a:r>
              <a:rPr lang="ja-JP" altLang="ja-JP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r>
              <a:rPr lang="ja-JP" altLang="en-US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者</a:t>
            </a:r>
            <a:r>
              <a:rPr lang="ja-JP" altLang="ja-JP" sz="1200" b="1" u="sng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全て『事前登録』必須となっております。</a:t>
            </a:r>
            <a:endParaRPr lang="en-US" altLang="ja-JP" sz="1200" b="1" u="sng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just" defTabSz="812189" fontAlgn="base">
              <a:defRPr/>
            </a:pPr>
            <a:r>
              <a:rPr lang="ja-JP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事前登録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の際は以下の質問に全てお答えください。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just" defTabSz="812189" fontAlgn="base">
              <a:defRPr/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①氏名　②フリガナ　③メールアドレス　④所属施設（勤務先が無い場合は無所属）</a:t>
            </a:r>
          </a:p>
          <a:p>
            <a:pPr lvl="0" algn="just" defTabSz="812189" fontAlgn="base">
              <a:defRPr/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⑤薬剤師名簿登録番号（薬剤師免許番）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just" defTabSz="812189" fontAlgn="base">
              <a:defRPr/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⑥会員種別（正会員、特別会員、非会員）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defTabSz="457200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⑦「妊婦授乳婦薬物療法認定薬剤師単位」取得希望</a:t>
            </a:r>
          </a:p>
          <a:p>
            <a:pPr lvl="0">
              <a:spcBef>
                <a:spcPts val="900"/>
              </a:spcBef>
              <a:spcAft>
                <a:spcPts val="900"/>
              </a:spcAft>
            </a:pP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事前登録用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QR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lvl="0">
              <a:spcBef>
                <a:spcPts val="900"/>
              </a:spcBef>
            </a:pP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900"/>
              </a:spcBef>
            </a:pP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900"/>
              </a:spcBef>
            </a:pP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1200"/>
              </a:spcBef>
            </a:pP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</a:p>
          <a:p>
            <a:pPr lvl="0">
              <a:spcBef>
                <a:spcPts val="1200"/>
              </a:spcBef>
            </a:pP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spcBef>
                <a:spcPts val="1200"/>
              </a:spcBef>
            </a:pP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事前登録用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URL)</a:t>
            </a:r>
          </a:p>
          <a:p>
            <a:pPr lvl="0">
              <a:spcBef>
                <a:spcPts val="1200"/>
              </a:spcBef>
            </a:pP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https://x.gd/88vaC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75588" y="887836"/>
            <a:ext cx="2520000" cy="324000"/>
          </a:xfrm>
          <a:prstGeom prst="roundRect">
            <a:avLst/>
          </a:prstGeom>
          <a:solidFill>
            <a:srgbClr val="A951AD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tIns="54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WEB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視聴のご参加方法</a:t>
            </a: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588" y="3724621"/>
            <a:ext cx="4035236" cy="1827411"/>
          </a:xfrm>
          <a:prstGeom prst="rect">
            <a:avLst/>
          </a:prstGeom>
        </p:spPr>
      </p:pic>
      <p:sp>
        <p:nvSpPr>
          <p:cNvPr id="10" name="角丸四角形 9"/>
          <p:cNvSpPr/>
          <p:nvPr/>
        </p:nvSpPr>
        <p:spPr>
          <a:xfrm>
            <a:off x="75588" y="9329664"/>
            <a:ext cx="6699577" cy="52587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rtlCol="0" anchor="b" anchorCtr="0"/>
          <a:lstStyle/>
          <a:p>
            <a:pPr lvl="0" algn="ctr">
              <a:defRPr/>
            </a:pP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お問い合わせ先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あすか製薬株式会社　福岡第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営業所　担当　田出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algn="ctr">
              <a:defRPr/>
            </a:pP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TEL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070-7537-5668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メール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: taide-k@aska-pharma.co.jp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75586" y="6975840"/>
            <a:ext cx="6699577" cy="226721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812189" fontAlgn="base">
              <a:defRPr/>
            </a:pPr>
            <a:r>
              <a:rPr lang="ja-JP" altLang="ja-JP" sz="2400" b="1" kern="1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Times New Roman" panose="02020603050405020304" pitchFamily="18" charset="0"/>
              </a:rPr>
              <a:t>～薬剤師単位をご希望の方へ～</a:t>
            </a:r>
            <a:endParaRPr lang="en-US" altLang="ja-JP" sz="2400" b="1" kern="1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 lvl="0" algn="ctr" defTabSz="812189" fontAlgn="base">
              <a:defRPr/>
            </a:pPr>
            <a:endParaRPr lang="ja-JP" altLang="ja-JP" sz="1100" kern="100" dirty="0">
              <a:solidFill>
                <a:srgbClr val="4D4F53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 lvl="0" algn="just" defTabSz="812189" fontAlgn="base">
              <a:defRPr/>
            </a:pPr>
            <a:r>
              <a:rPr lang="en-US" altLang="ja-JP" sz="12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12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日本病院薬剤師会病院薬学認定単位、妊婦授乳婦薬物療法認定薬剤師単位を申請中です。</a:t>
            </a:r>
            <a:endParaRPr lang="en-US" altLang="ja-JP" sz="1200" dirty="0">
              <a:solidFill>
                <a:srgbClr val="00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 algn="just" defTabSz="812189" fontAlgn="base">
              <a:defRPr/>
            </a:pPr>
            <a:r>
              <a:rPr lang="en-US" altLang="ja-JP" sz="12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1200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研修会単位申請が全てデータ管理化され、実物のシールでの交付はなくなりました。</a:t>
            </a:r>
            <a:endParaRPr lang="ja-JP" altLang="ja-JP" sz="1100" kern="1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Times New Roman" panose="02020603050405020304" pitchFamily="18" charset="0"/>
            </a:endParaRPr>
          </a:p>
          <a:p>
            <a:pPr lvl="0" algn="just" defTabSz="812189" fontAlgn="base">
              <a:defRPr/>
            </a:pPr>
            <a:r>
              <a:rPr lang="ja-JP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※本研修会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の参加確認はキーワード回答形式です。</a:t>
            </a:r>
            <a:endParaRPr lang="en-US" altLang="ja-JP" sz="12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 algn="just" defTabSz="812189" fontAlgn="base">
              <a:defRPr/>
            </a:pP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本会にて提示されますキーワード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回答</a:t>
            </a:r>
            <a:r>
              <a:rPr lang="ja-JP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（３つ）が必要と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なります</a:t>
            </a:r>
            <a:r>
              <a:rPr lang="ja-JP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。</a:t>
            </a:r>
            <a:endParaRPr lang="en-US" altLang="ja-JP" sz="12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 algn="just" defTabSz="812189" fontAlgn="base">
              <a:defRPr/>
            </a:pP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本会にて提示されます参加確認用</a:t>
            </a:r>
            <a:r>
              <a:rPr lang="en-US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QR</a:t>
            </a: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コードを使用して、</a:t>
            </a:r>
            <a:r>
              <a:rPr lang="ja-JP" altLang="ja-JP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研修終了後（期限：当日中）に</a:t>
            </a:r>
            <a:endParaRPr lang="en-US" altLang="ja-JP" sz="12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lvl="0" algn="just" defTabSz="812189" fontAlgn="base">
              <a:defRPr/>
            </a:pPr>
            <a:r>
              <a:rPr lang="ja-JP" altLang="en-US" sz="1200" dirty="0">
                <a:solidFill>
                  <a:prstClr val="black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参加登録（キーワード回答）をお願いいたします。</a:t>
            </a:r>
            <a:endParaRPr lang="en-US" altLang="ja-JP" sz="1200" dirty="0">
              <a:solidFill>
                <a:prstClr val="black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just" defTabSz="812189" fontAlgn="base">
              <a:defRPr/>
            </a:pPr>
            <a:r>
              <a:rPr lang="en-US" altLang="ja-JP" sz="1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「妊婦授乳婦薬物療法認定薬剤師単位」取得希望の方は、日本病院薬剤師会クラウド型</a:t>
            </a:r>
            <a:endParaRPr lang="en-US" altLang="ja-JP" sz="12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just" defTabSz="812189" fontAlgn="base">
              <a:defRPr/>
            </a:pPr>
            <a:r>
              <a:rPr lang="ja-JP" altLang="en-US" sz="1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会員管理システム（シクミネット）からの別途申込、ならびに参加費のお支払いをお願い</a:t>
            </a:r>
            <a:endParaRPr lang="en-US" altLang="ja-JP" sz="12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just" defTabSz="812189" fontAlgn="base">
              <a:defRPr/>
            </a:pPr>
            <a:r>
              <a:rPr lang="ja-JP" altLang="en-US" sz="1200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いたします。</a:t>
            </a:r>
            <a:endParaRPr lang="en-US" altLang="ja-JP" sz="1200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735724" y="3724621"/>
            <a:ext cx="1832661" cy="171743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387506E8-5A08-EEFA-E4D6-B1A9E5E2B6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47" t="35211" r="42613" b="35769"/>
          <a:stretch/>
        </p:blipFill>
        <p:spPr>
          <a:xfrm>
            <a:off x="872623" y="3846985"/>
            <a:ext cx="1558862" cy="157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8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39102</TotalTime>
  <Words>461</Words>
  <Application>Microsoft Office PowerPoint</Application>
  <PresentationFormat>A4 210 x 297 mm</PresentationFormat>
  <Paragraphs>65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HGP創英ﾌﾟﾚｾﾞﾝｽEB</vt:lpstr>
      <vt:lpstr>HGP明朝E</vt:lpstr>
      <vt:lpstr>Meiryo UI</vt:lpstr>
      <vt:lpstr>UD デジタル 教科書体 N-B</vt:lpstr>
      <vt:lpstr>メイリオ</vt:lpstr>
      <vt:lpstr>游ゴシック</vt:lpstr>
      <vt:lpstr>游ゴシック Light</vt:lpstr>
      <vt:lpstr>Arial</vt:lpstr>
      <vt:lpstr>Edwardian Script ITC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田出　絋太郎</dc:creator>
  <cp:lastModifiedBy>田出　絋太郎</cp:lastModifiedBy>
  <cp:revision>114</cp:revision>
  <cp:lastPrinted>2023-07-28T06:38:10Z</cp:lastPrinted>
  <dcterms:created xsi:type="dcterms:W3CDTF">2019-03-01T01:13:07Z</dcterms:created>
  <dcterms:modified xsi:type="dcterms:W3CDTF">2026-03-24T06:46:29Z</dcterms:modified>
</cp:coreProperties>
</file>