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64" r:id="rId5"/>
  </p:sldMasterIdLst>
  <p:notesMasterIdLst>
    <p:notesMasterId r:id="rId8"/>
  </p:notesMasterIdLst>
  <p:sldIdLst>
    <p:sldId id="270" r:id="rId6"/>
    <p:sldId id="269" r:id="rId7"/>
  </p:sldIdLst>
  <p:sldSz cx="6858000" cy="9144000" type="screen4x3"/>
  <p:notesSz cx="6742113" cy="9875838"/>
  <p:custDataLst>
    <p:tags r:id="rId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5760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6" pos="255" userDrawn="1">
          <p15:clr>
            <a:srgbClr val="A4A3A4"/>
          </p15:clr>
        </p15:guide>
        <p15:guide id="7" pos="2161">
          <p15:clr>
            <a:srgbClr val="A4A3A4"/>
          </p15:clr>
        </p15:guide>
        <p15:guide id="9" pos="4320" userDrawn="1">
          <p15:clr>
            <a:srgbClr val="A4A3A4"/>
          </p15:clr>
        </p15:guide>
        <p15:guide id="10" orient="horz" pos="2903" userDrawn="1">
          <p15:clr>
            <a:srgbClr val="A4A3A4"/>
          </p15:clr>
        </p15:guide>
        <p15:guide id="11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2C01"/>
    <a:srgbClr val="F95305"/>
    <a:srgbClr val="92C648"/>
    <a:srgbClr val="431D72"/>
    <a:srgbClr val="5B9330"/>
    <a:srgbClr val="7AC143"/>
    <a:srgbClr val="573393"/>
    <a:srgbClr val="44363A"/>
    <a:srgbClr val="D0C5E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5F1D93-D1C0-4A2A-B753-274DAE109A66}" v="1" dt="2023-07-12T13:29:48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108" y="96"/>
      </p:cViewPr>
      <p:guideLst>
        <p:guide orient="horz" pos="5760"/>
        <p:guide orient="horz"/>
        <p:guide pos="255"/>
        <p:guide pos="2161"/>
        <p:guide pos="4320"/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orient="horz" pos="360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ato Omura" userId="669936817c768ea9" providerId="LiveId" clId="{D35F1D93-D1C0-4A2A-B753-274DAE109A66}"/>
    <pc:docChg chg="undo custSel modSld">
      <pc:chgData name="Hayato Omura" userId="669936817c768ea9" providerId="LiveId" clId="{D35F1D93-D1C0-4A2A-B753-274DAE109A66}" dt="2023-07-12T13:31:08.586" v="392" actId="20577"/>
      <pc:docMkLst>
        <pc:docMk/>
      </pc:docMkLst>
      <pc:sldChg chg="delSp modSp mod">
        <pc:chgData name="Hayato Omura" userId="669936817c768ea9" providerId="LiveId" clId="{D35F1D93-D1C0-4A2A-B753-274DAE109A66}" dt="2023-07-12T13:30:55.410" v="391" actId="207"/>
        <pc:sldMkLst>
          <pc:docMk/>
          <pc:sldMk cId="2783219876" sldId="269"/>
        </pc:sldMkLst>
        <pc:spChg chg="mod">
          <ac:chgData name="Hayato Omura" userId="669936817c768ea9" providerId="LiveId" clId="{D35F1D93-D1C0-4A2A-B753-274DAE109A66}" dt="2023-07-12T13:30:33.620" v="389" actId="20577"/>
          <ac:spMkLst>
            <pc:docMk/>
            <pc:sldMk cId="2783219876" sldId="269"/>
            <ac:spMk id="4" creationId="{22C474F8-68CB-C1ED-22A4-F12B7D90C2DC}"/>
          </ac:spMkLst>
        </pc:spChg>
        <pc:spChg chg="mod">
          <ac:chgData name="Hayato Omura" userId="669936817c768ea9" providerId="LiveId" clId="{D35F1D93-D1C0-4A2A-B753-274DAE109A66}" dt="2023-07-12T13:30:17.372" v="388" actId="20577"/>
          <ac:spMkLst>
            <pc:docMk/>
            <pc:sldMk cId="2783219876" sldId="269"/>
            <ac:spMk id="8" creationId="{87853D7B-2824-47E4-02AC-40DE7984DA59}"/>
          </ac:spMkLst>
        </pc:spChg>
        <pc:spChg chg="mod">
          <ac:chgData name="Hayato Omura" userId="669936817c768ea9" providerId="LiveId" clId="{D35F1D93-D1C0-4A2A-B753-274DAE109A66}" dt="2023-07-12T13:30:55.410" v="391" actId="207"/>
          <ac:spMkLst>
            <pc:docMk/>
            <pc:sldMk cId="2783219876" sldId="269"/>
            <ac:spMk id="14" creationId="{3B2E2296-3311-E58C-ADA7-F488171EB8D3}"/>
          </ac:spMkLst>
        </pc:spChg>
        <pc:spChg chg="mod">
          <ac:chgData name="Hayato Omura" userId="669936817c768ea9" providerId="LiveId" clId="{D35F1D93-D1C0-4A2A-B753-274DAE109A66}" dt="2023-07-12T13:29:15.870" v="284" actId="20577"/>
          <ac:spMkLst>
            <pc:docMk/>
            <pc:sldMk cId="2783219876" sldId="269"/>
            <ac:spMk id="26" creationId="{4C457AD5-6070-170A-15FA-64499DC29624}"/>
          </ac:spMkLst>
        </pc:spChg>
        <pc:picChg chg="del">
          <ac:chgData name="Hayato Omura" userId="669936817c768ea9" providerId="LiveId" clId="{D35F1D93-D1C0-4A2A-B753-274DAE109A66}" dt="2023-07-12T13:28:59.808" v="229" actId="478"/>
          <ac:picMkLst>
            <pc:docMk/>
            <pc:sldMk cId="2783219876" sldId="269"/>
            <ac:picMk id="10" creationId="{F2A93C9B-1769-A674-D0D0-8DD162F6A057}"/>
          </ac:picMkLst>
        </pc:picChg>
      </pc:sldChg>
      <pc:sldChg chg="modSp mod">
        <pc:chgData name="Hayato Omura" userId="669936817c768ea9" providerId="LiveId" clId="{D35F1D93-D1C0-4A2A-B753-274DAE109A66}" dt="2023-07-12T13:31:08.586" v="392" actId="20577"/>
        <pc:sldMkLst>
          <pc:docMk/>
          <pc:sldMk cId="1344652882" sldId="270"/>
        </pc:sldMkLst>
        <pc:spChg chg="mod">
          <ac:chgData name="Hayato Omura" userId="669936817c768ea9" providerId="LiveId" clId="{D35F1D93-D1C0-4A2A-B753-274DAE109A66}" dt="2023-07-12T12:57:45.486" v="124" actId="115"/>
          <ac:spMkLst>
            <pc:docMk/>
            <pc:sldMk cId="1344652882" sldId="270"/>
            <ac:spMk id="8" creationId="{F0084A8E-4480-1644-8916-D2D7754C22B4}"/>
          </ac:spMkLst>
        </pc:spChg>
        <pc:spChg chg="mod">
          <ac:chgData name="Hayato Omura" userId="669936817c768ea9" providerId="LiveId" clId="{D35F1D93-D1C0-4A2A-B753-274DAE109A66}" dt="2023-07-12T12:57:04.120" v="46" actId="207"/>
          <ac:spMkLst>
            <pc:docMk/>
            <pc:sldMk cId="1344652882" sldId="270"/>
            <ac:spMk id="12" creationId="{E20357F5-EFC8-4A4F-8656-28AEF53DFBCE}"/>
          </ac:spMkLst>
        </pc:spChg>
        <pc:spChg chg="mod">
          <ac:chgData name="Hayato Omura" userId="669936817c768ea9" providerId="LiveId" clId="{D35F1D93-D1C0-4A2A-B753-274DAE109A66}" dt="2023-07-12T13:31:08.586" v="392" actId="20577"/>
          <ac:spMkLst>
            <pc:docMk/>
            <pc:sldMk cId="1344652882" sldId="270"/>
            <ac:spMk id="16" creationId="{38D6C258-57D3-7E40-8029-0068130C17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091"/>
            <a:ext cx="2921583" cy="493792"/>
          </a:xfrm>
          <a:prstGeom prst="rect">
            <a:avLst/>
          </a:prstGeom>
        </p:spPr>
        <p:txBody>
          <a:bodyPr vert="horz" lIns="90721" tIns="45361" rIns="90721" bIns="453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862138" y="609600"/>
            <a:ext cx="3017837" cy="4024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8594" y="4936205"/>
            <a:ext cx="5704926" cy="4444127"/>
          </a:xfrm>
          <a:prstGeom prst="rect">
            <a:avLst/>
          </a:prstGeom>
        </p:spPr>
        <p:txBody>
          <a:bodyPr vert="horz" lIns="90721" tIns="45361" rIns="90721" bIns="453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3" cy="493792"/>
          </a:xfrm>
          <a:prstGeom prst="rect">
            <a:avLst/>
          </a:prstGeom>
        </p:spPr>
        <p:txBody>
          <a:bodyPr vert="horz" lIns="90721" tIns="45361" rIns="90721" bIns="453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3" cy="493792"/>
          </a:xfrm>
          <a:prstGeom prst="rect">
            <a:avLst/>
          </a:prstGeom>
        </p:spPr>
        <p:txBody>
          <a:bodyPr vert="horz" lIns="90721" tIns="45361" rIns="90721" bIns="45361" rtlCol="0" anchor="b"/>
          <a:lstStyle>
            <a:lvl1pPr algn="r">
              <a:defRPr sz="1200"/>
            </a:lvl1pPr>
          </a:lstStyle>
          <a:p>
            <a:fld id="{ED65451C-EEE4-4279-B93F-FDF247851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6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05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74166D3A-9361-4080-BBA6-9C5C22CDB443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E2CC2E4-C31B-4FB8-BA83-CFF03C4F9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908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74166D3A-9361-4080-BBA6-9C5C22CDB443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172448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E2CC2E4-C31B-4FB8-BA83-CFF03C4F9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142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D16C57-471E-1AE5-0636-277368757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60775F-1830-7953-3B3F-4B1B2C4CA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04096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6"/>
            <a:ext cx="6858000" cy="913486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7" y="8597735"/>
            <a:ext cx="1743600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3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6"/>
            <a:ext cx="6858000" cy="9134868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88C1D37-D449-3E65-86D0-60D324D185DF}"/>
              </a:ext>
            </a:extLst>
          </p:cNvPr>
          <p:cNvGrpSpPr/>
          <p:nvPr userDrawn="1"/>
        </p:nvGrpSpPr>
        <p:grpSpPr>
          <a:xfrm>
            <a:off x="4463577" y="8573672"/>
            <a:ext cx="2240826" cy="453970"/>
            <a:chOff x="2637148" y="8583464"/>
            <a:chExt cx="2240826" cy="453970"/>
          </a:xfrm>
        </p:grpSpPr>
        <p:sp>
          <p:nvSpPr>
            <p:cNvPr id="5" name="テキスト ボックス 116">
              <a:extLst>
                <a:ext uri="{FF2B5EF4-FFF2-40B4-BE49-F238E27FC236}">
                  <a16:creationId xmlns:a16="http://schemas.microsoft.com/office/drawing/2014/main" id="{16C0423F-87D4-E6F5-9805-F53B391F7236}"/>
                </a:ext>
              </a:extLst>
            </p:cNvPr>
            <p:cNvSpPr txBox="1"/>
            <p:nvPr userDrawn="1"/>
          </p:nvSpPr>
          <p:spPr>
            <a:xfrm>
              <a:off x="3133797" y="8583464"/>
              <a:ext cx="1744177" cy="45397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050" b="1" i="0" u="none" strike="noStrike" kern="1200" cap="none" spc="0" normalizeH="0" baseline="0" noProof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Meiryo UI"/>
                  <a:ea typeface="Meiryo UI"/>
                </a:rPr>
                <a:t>日本イーライリリー株式会社</a:t>
              </a:r>
              <a:endPara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srgbClr val="44363A"/>
                </a:solidFill>
                <a:effectLst/>
                <a:uLnTx/>
                <a:uFillTx/>
                <a:latin typeface="Meiryo UI"/>
                <a:ea typeface="Meiryo U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050" b="1" noProof="0">
                  <a:solidFill>
                    <a:srgbClr val="44363A"/>
                  </a:solidFill>
                  <a:latin typeface="Meiryo UI"/>
                  <a:ea typeface="Meiryo UI"/>
                </a:rPr>
                <a:t>田辺三菱</a:t>
              </a:r>
              <a:r>
                <a:rPr kumimoji="1" lang="ja-JP" altLang="en-US" sz="1050" b="1" i="0" u="none" strike="noStrike" kern="1200" cap="none" spc="0" normalizeH="0" baseline="0" noProof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Meiryo UI"/>
                  <a:ea typeface="Meiryo UI"/>
                </a:rPr>
                <a:t>製薬株式会社</a:t>
              </a:r>
            </a:p>
          </p:txBody>
        </p:sp>
        <p:sp>
          <p:nvSpPr>
            <p:cNvPr id="6" name="テキスト ボックス 34">
              <a:extLst>
                <a:ext uri="{FF2B5EF4-FFF2-40B4-BE49-F238E27FC236}">
                  <a16:creationId xmlns:a16="http://schemas.microsoft.com/office/drawing/2014/main" id="{4C658DC5-7A1C-E745-D91B-A71008F8AACD}"/>
                </a:ext>
              </a:extLst>
            </p:cNvPr>
            <p:cNvSpPr txBox="1"/>
            <p:nvPr userDrawn="1"/>
          </p:nvSpPr>
          <p:spPr>
            <a:xfrm>
              <a:off x="2637148" y="8681708"/>
              <a:ext cx="687950" cy="2574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050" b="1">
                  <a:latin typeface="Meiryo UI" panose="020B0604030504040204" pitchFamily="50" charset="-128"/>
                  <a:ea typeface="Meiryo UI" panose="020B0604030504040204" pitchFamily="50" charset="-128"/>
                </a:rPr>
                <a:t>共催：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834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0357F5-EFC8-4A4F-8656-28AEF53DFBCE}"/>
              </a:ext>
            </a:extLst>
          </p:cNvPr>
          <p:cNvSpPr txBox="1"/>
          <p:nvPr/>
        </p:nvSpPr>
        <p:spPr>
          <a:xfrm>
            <a:off x="834727" y="1074618"/>
            <a:ext cx="362285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2023/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7/21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（金）</a:t>
            </a:r>
            <a:r>
              <a:rPr lang="ja-JP" altLang="en-US" b="1" dirty="0">
                <a:solidFill>
                  <a:srgbClr val="FFC000"/>
                </a:solidFill>
                <a:latin typeface="Meiryo UI"/>
                <a:ea typeface="Meiryo UI"/>
                <a:cs typeface="Arial"/>
              </a:rPr>
              <a:t>➡延期となりました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D6C258-57D3-7E40-8029-0068130C1786}"/>
              </a:ext>
            </a:extLst>
          </p:cNvPr>
          <p:cNvSpPr txBox="1"/>
          <p:nvPr/>
        </p:nvSpPr>
        <p:spPr>
          <a:xfrm>
            <a:off x="834727" y="1450601"/>
            <a:ext cx="448861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0" i="0" u="none" strike="noStrike" kern="1200" cap="none" spc="-7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オンライン</a:t>
            </a:r>
            <a:r>
              <a:rPr kumimoji="1" lang="ja-JP" altLang="en-US" sz="1600" b="0" i="0" u="none" strike="noStrike" kern="1200" cap="none" spc="-7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配信　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084A8E-4480-1644-8916-D2D7754C22B4}"/>
              </a:ext>
            </a:extLst>
          </p:cNvPr>
          <p:cNvSpPr txBox="1"/>
          <p:nvPr/>
        </p:nvSpPr>
        <p:spPr>
          <a:xfrm>
            <a:off x="192722" y="398098"/>
            <a:ext cx="462819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※</a:t>
            </a: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役割者ご都合により延期となりました</a:t>
            </a:r>
            <a:endParaRPr kumimoji="1" lang="en-US" altLang="ja-JP" sz="20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Diabetes</a:t>
            </a:r>
            <a:r>
              <a:rPr lang="ja-JP" altLang="en-US" sz="2400" b="1" dirty="0">
                <a:solidFill>
                  <a:prstClr val="white"/>
                </a:solidFill>
                <a:latin typeface="Meiryo UI"/>
                <a:ea typeface="Meiryo UI"/>
                <a:cs typeface="Arial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UPDATE Seminar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23" y="2898385"/>
            <a:ext cx="3846584" cy="213360"/>
          </a:xfrm>
          <a:prstGeom prst="rect">
            <a:avLst/>
          </a:prstGeom>
        </p:spPr>
      </p:pic>
      <p:sp>
        <p:nvSpPr>
          <p:cNvPr id="91" name="正方形/長方形 41">
            <a:extLst>
              <a:ext uri="{FF2B5EF4-FFF2-40B4-BE49-F238E27FC236}">
                <a16:creationId xmlns:a16="http://schemas.microsoft.com/office/drawing/2014/main" id="{D3F71105-387B-9146-BB37-936CD7CC3A42}"/>
              </a:ext>
            </a:extLst>
          </p:cNvPr>
          <p:cNvSpPr/>
          <p:nvPr/>
        </p:nvSpPr>
        <p:spPr>
          <a:xfrm>
            <a:off x="343127" y="2820138"/>
            <a:ext cx="3491433" cy="300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講演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1</a:t>
            </a: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  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(19:00〜19:40 )</a:t>
            </a:r>
            <a:endParaRPr kumimoji="1" lang="ja-JP" altLang="en-US" sz="10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9371D7A-F01C-49BB-AA36-8C8CAC246947}"/>
              </a:ext>
            </a:extLst>
          </p:cNvPr>
          <p:cNvSpPr txBox="1"/>
          <p:nvPr/>
        </p:nvSpPr>
        <p:spPr>
          <a:xfrm>
            <a:off x="976979" y="3157789"/>
            <a:ext cx="555798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石原　淳　先生</a:t>
            </a:r>
            <a:r>
              <a:rPr kumimoji="1" lang="ja-JP" altLang="en-US" sz="12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</a:t>
            </a:r>
            <a:endParaRPr kumimoji="1" lang="en-US" altLang="ja-JP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社会医療法人 敬愛会「なかがみ西病院」準備室担当理事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9371D7A-F01C-49BB-AA36-8C8CAC246947}"/>
              </a:ext>
            </a:extLst>
          </p:cNvPr>
          <p:cNvSpPr txBox="1"/>
          <p:nvPr/>
        </p:nvSpPr>
        <p:spPr>
          <a:xfrm>
            <a:off x="976979" y="3741706"/>
            <a:ext cx="559680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森　英樹　先生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岡山赤十字病院 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院長補佐・</a:t>
            </a:r>
            <a:r>
              <a:rPr kumimoji="1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薬剤部 部長 </a:t>
            </a:r>
            <a:endParaRPr kumimoji="1" lang="ja-JP" altLang="en-US" sz="1200" b="1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99371D7A-F01C-49BB-AA36-8C8CAC246947}"/>
              </a:ext>
            </a:extLst>
          </p:cNvPr>
          <p:cNvSpPr txBox="1"/>
          <p:nvPr/>
        </p:nvSpPr>
        <p:spPr>
          <a:xfrm>
            <a:off x="962392" y="4384019"/>
            <a:ext cx="535652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地域フォーミュラリーを考える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　　　　</a:t>
            </a: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〜</a:t>
            </a: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糖尿病治療を中心に</a:t>
            </a: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〜</a:t>
            </a:r>
            <a:endParaRPr kumimoji="1" lang="ja-JP" altLang="en-US" sz="2200" b="0" i="0" u="none" strike="noStrike" kern="1200" cap="none" spc="0" normalizeH="0" baseline="0" noProof="0">
              <a:ln>
                <a:noFill/>
              </a:ln>
              <a:solidFill>
                <a:srgbClr val="FC2C01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95" name="図 9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3334033"/>
            <a:ext cx="560833" cy="262129"/>
          </a:xfrm>
          <a:prstGeom prst="rect">
            <a:avLst/>
          </a:prstGeom>
        </p:spPr>
      </p:pic>
      <p:pic>
        <p:nvPicPr>
          <p:cNvPr id="96" name="図 9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3934708"/>
            <a:ext cx="560833" cy="265177"/>
          </a:xfrm>
          <a:prstGeom prst="rect">
            <a:avLst/>
          </a:prstGeom>
        </p:spPr>
      </p:pic>
      <p:pic>
        <p:nvPicPr>
          <p:cNvPr id="97" name="図 9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4621466"/>
            <a:ext cx="560833" cy="262129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" y="5145498"/>
            <a:ext cx="3846584" cy="213360"/>
          </a:xfrm>
          <a:prstGeom prst="rect">
            <a:avLst/>
          </a:prstGeom>
        </p:spPr>
      </p:pic>
      <p:sp>
        <p:nvSpPr>
          <p:cNvPr id="101" name="正方形/長方形 41">
            <a:extLst>
              <a:ext uri="{FF2B5EF4-FFF2-40B4-BE49-F238E27FC236}">
                <a16:creationId xmlns:a16="http://schemas.microsoft.com/office/drawing/2014/main" id="{D3F71105-387B-9146-BB37-936CD7CC3A42}"/>
              </a:ext>
            </a:extLst>
          </p:cNvPr>
          <p:cNvSpPr/>
          <p:nvPr/>
        </p:nvSpPr>
        <p:spPr>
          <a:xfrm>
            <a:off x="359882" y="5064636"/>
            <a:ext cx="3491433" cy="300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講演２ 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(19:40〜20:20 )</a:t>
            </a:r>
            <a:endParaRPr kumimoji="1" lang="ja-JP" altLang="en-US" sz="10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99" y="1494938"/>
            <a:ext cx="371857" cy="25908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99" y="1157757"/>
            <a:ext cx="374905" cy="25908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1B98FE-84C3-7FB0-C1BA-EB9FCF395897}"/>
              </a:ext>
            </a:extLst>
          </p:cNvPr>
          <p:cNvSpPr txBox="1"/>
          <p:nvPr/>
        </p:nvSpPr>
        <p:spPr>
          <a:xfrm>
            <a:off x="976979" y="5431721"/>
            <a:ext cx="555798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屋良　朝博　先生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</a:t>
            </a:r>
            <a:endParaRPr kumimoji="1" lang="en-US" altLang="ja-JP" sz="2400" b="1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ちばなクリニック　糖尿病内科部長　副院長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D874CE-3A54-22D3-75CC-C74278FDA47B}"/>
              </a:ext>
            </a:extLst>
          </p:cNvPr>
          <p:cNvSpPr txBox="1"/>
          <p:nvPr/>
        </p:nvSpPr>
        <p:spPr>
          <a:xfrm>
            <a:off x="976979" y="6061682"/>
            <a:ext cx="559680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松岡　孝　先生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岡山旭東病院内科　医員</a:t>
            </a:r>
            <a:r>
              <a:rPr kumimoji="1" lang="en-US" altLang="ja-JP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/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倉敷中央病院糖尿病内科　非常勤医師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E6B08D-D141-24C1-E556-EC8F5ADE612C}"/>
              </a:ext>
            </a:extLst>
          </p:cNvPr>
          <p:cNvSpPr txBox="1"/>
          <p:nvPr/>
        </p:nvSpPr>
        <p:spPr>
          <a:xfrm>
            <a:off x="962392" y="6765587"/>
            <a:ext cx="506991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インクレチン製剤の進歩と期待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　　</a:t>
            </a: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〜</a:t>
            </a:r>
            <a:r>
              <a:rPr kumimoji="1" lang="ja-JP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インクレチン関連薬を使いこなす</a:t>
            </a:r>
            <a:r>
              <a:rPr kumimoji="1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srgbClr val="FC2C01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〜</a:t>
            </a:r>
            <a:endParaRPr kumimoji="1" lang="ja-JP" altLang="en-US" sz="2200" b="0" i="0" u="none" strike="noStrike" kern="1200" cap="none" spc="0" normalizeH="0" baseline="0" noProof="0">
              <a:ln>
                <a:noFill/>
              </a:ln>
              <a:solidFill>
                <a:srgbClr val="FC2C01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2B0D915-0C30-4F80-0079-93714967F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5607965"/>
            <a:ext cx="560833" cy="26212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CC49229-A57C-00D3-9866-965B956AF4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6254684"/>
            <a:ext cx="560833" cy="26517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20CD4A6-2A8E-6536-E59A-C8579D59BA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6" y="7017633"/>
            <a:ext cx="560833" cy="26212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6C42BC3-8901-1A56-5529-201DB69058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23" y="2050149"/>
            <a:ext cx="3846584" cy="213360"/>
          </a:xfrm>
          <a:prstGeom prst="rect">
            <a:avLst/>
          </a:prstGeom>
        </p:spPr>
      </p:pic>
      <p:sp>
        <p:nvSpPr>
          <p:cNvPr id="7" name="正方形/長方形 41">
            <a:extLst>
              <a:ext uri="{FF2B5EF4-FFF2-40B4-BE49-F238E27FC236}">
                <a16:creationId xmlns:a16="http://schemas.microsoft.com/office/drawing/2014/main" id="{2E17B972-4D20-E55A-1DD9-39D2AD7750E8}"/>
              </a:ext>
            </a:extLst>
          </p:cNvPr>
          <p:cNvSpPr/>
          <p:nvPr/>
        </p:nvSpPr>
        <p:spPr>
          <a:xfrm>
            <a:off x="343127" y="1971926"/>
            <a:ext cx="3491433" cy="300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オープニングリマークス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04F52E5-BC83-AA3C-A52F-856951EF00FF}"/>
              </a:ext>
            </a:extLst>
          </p:cNvPr>
          <p:cNvSpPr txBox="1"/>
          <p:nvPr/>
        </p:nvSpPr>
        <p:spPr>
          <a:xfrm>
            <a:off x="976979" y="2251271"/>
            <a:ext cx="555798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屋良　朝博　先生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　</a:t>
            </a:r>
            <a:endParaRPr kumimoji="1" lang="en-US" altLang="ja-JP" sz="2400" b="1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ちばなクリニック　糖尿病内科部長　副院長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3EF0351-105D-A28D-98D2-1A1EB18464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33" y="7538727"/>
            <a:ext cx="3846584" cy="213360"/>
          </a:xfrm>
          <a:prstGeom prst="rect">
            <a:avLst/>
          </a:prstGeom>
        </p:spPr>
      </p:pic>
      <p:sp>
        <p:nvSpPr>
          <p:cNvPr id="20" name="正方形/長方形 41">
            <a:extLst>
              <a:ext uri="{FF2B5EF4-FFF2-40B4-BE49-F238E27FC236}">
                <a16:creationId xmlns:a16="http://schemas.microsoft.com/office/drawing/2014/main" id="{FC0E67D5-E425-7824-F37C-EBD5EF9200F7}"/>
              </a:ext>
            </a:extLst>
          </p:cNvPr>
          <p:cNvSpPr/>
          <p:nvPr/>
        </p:nvSpPr>
        <p:spPr>
          <a:xfrm>
            <a:off x="343126" y="7473912"/>
            <a:ext cx="3491433" cy="300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ディスカッション 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(20:20〜20:35 )</a:t>
            </a:r>
            <a:endParaRPr kumimoji="1" lang="ja-JP" altLang="en-US" sz="10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09D61A3-4076-83A8-B60A-E6E51611F10B}"/>
              </a:ext>
            </a:extLst>
          </p:cNvPr>
          <p:cNvSpPr txBox="1"/>
          <p:nvPr/>
        </p:nvSpPr>
        <p:spPr>
          <a:xfrm>
            <a:off x="968815" y="7830198"/>
            <a:ext cx="50699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「チルゼパチドは沖縄においてどのような患者さんに</a:t>
            </a:r>
            <a:r>
              <a:rPr lang="ja-JP" altLang="en-US" sz="1400" b="1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有効であるか</a:t>
            </a: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5D0096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」</a:t>
            </a: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5D0096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7121F5AD-FBCC-98CC-5A32-A7D8CD7606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9" y="7836814"/>
            <a:ext cx="560833" cy="26212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B46978-DDDC-EB1F-CC5D-41EAA542DEFD}"/>
              </a:ext>
            </a:extLst>
          </p:cNvPr>
          <p:cNvSpPr txBox="1"/>
          <p:nvPr/>
        </p:nvSpPr>
        <p:spPr>
          <a:xfrm>
            <a:off x="4189710" y="2120683"/>
            <a:ext cx="230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＊</a:t>
            </a:r>
            <a:r>
              <a:rPr lang="ja-JP" altLang="en-US" sz="900">
                <a:solidFill>
                  <a:srgbClr val="191919"/>
                </a:solidFill>
                <a:ea typeface="UD Digi Kyokasho NK-B" panose="02020700000000000000" pitchFamily="18" charset="-128"/>
              </a:rPr>
              <a:t>日病薬　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病院薬学認定単位</a:t>
            </a:r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 </a:t>
            </a:r>
            <a:r>
              <a:rPr lang="en-US" altLang="ja-JP" sz="900" b="0" i="0" u="none" strike="noStrike">
                <a:solidFill>
                  <a:srgbClr val="191919"/>
                </a:solidFill>
                <a:effectLst/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1.0</a:t>
            </a:r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単位</a:t>
            </a:r>
            <a:endParaRPr lang="en-US" altLang="ja-JP" sz="900" b="0" i="0" u="none" strike="noStrike">
              <a:solidFill>
                <a:srgbClr val="191919"/>
              </a:solidFill>
              <a:effectLst/>
              <a:ea typeface="UD Digi Kyokasho NK-B" panose="02020700000000000000" pitchFamily="18" charset="-128"/>
            </a:endParaRPr>
          </a:p>
          <a:p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（コード：</a:t>
            </a:r>
            <a:r>
              <a:rPr lang="en-US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Ⅲ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－</a:t>
            </a:r>
            <a:r>
              <a:rPr lang="ja-JP" altLang="en-US" sz="900">
                <a:solidFill>
                  <a:srgbClr val="191919"/>
                </a:solidFill>
                <a:ea typeface="UD Digi Kyokasho NK-B" panose="02020700000000000000" pitchFamily="18" charset="-128"/>
              </a:rPr>
              <a:t>２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、</a:t>
            </a:r>
            <a:r>
              <a:rPr lang="en-US" altLang="ja-JP" sz="900">
                <a:solidFill>
                  <a:srgbClr val="191919"/>
                </a:solidFill>
                <a:ea typeface="UD Digi Kyokasho NK-B" panose="02020700000000000000" pitchFamily="18" charset="-128"/>
              </a:rPr>
              <a:t>Ⅴ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－２</a:t>
            </a:r>
            <a:r>
              <a:rPr lang="ja-JP" altLang="ja-JP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）</a:t>
            </a:r>
            <a:r>
              <a:rPr lang="ja-JP" altLang="en-US" sz="90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の取得が可能</a:t>
            </a:r>
            <a:endParaRPr kumimoji="1" lang="ja-JP" altLang="en-US" sz="60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ECA58D-4459-DF76-A8ED-77FA057D7E70}"/>
              </a:ext>
            </a:extLst>
          </p:cNvPr>
          <p:cNvSpPr txBox="1"/>
          <p:nvPr/>
        </p:nvSpPr>
        <p:spPr>
          <a:xfrm>
            <a:off x="2375245" y="8671075"/>
            <a:ext cx="3437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0" i="0" u="none" strike="noStrike">
                <a:solidFill>
                  <a:srgbClr val="191919"/>
                </a:solidFill>
                <a:effectLst/>
                <a:ea typeface="UD Digi Kyokasho NK-B" panose="02020700000000000000" pitchFamily="18" charset="-128"/>
              </a:rPr>
              <a:t>共催：沖縄県病院薬剤師会</a:t>
            </a:r>
            <a:endParaRPr kumimoji="1" lang="ja-JP" altLang="en-US" sz="800"/>
          </a:p>
        </p:txBody>
      </p:sp>
      <p:sp>
        <p:nvSpPr>
          <p:cNvPr id="102" name="New shape"/>
          <p:cNvSpPr/>
          <p:nvPr/>
        </p:nvSpPr>
        <p:spPr>
          <a:xfrm>
            <a:off x="4953000" y="8509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116233-03</a:t>
            </a:r>
          </a:p>
        </p:txBody>
      </p:sp>
    </p:spTree>
    <p:extLst>
      <p:ext uri="{BB962C8B-B14F-4D97-AF65-F5344CB8AC3E}">
        <p14:creationId xmlns:p14="http://schemas.microsoft.com/office/powerpoint/2010/main" val="13446528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71">
            <a:extLst>
              <a:ext uri="{FF2B5EF4-FFF2-40B4-BE49-F238E27FC236}">
                <a16:creationId xmlns:a16="http://schemas.microsoft.com/office/drawing/2014/main" id="{3B61C022-DE9D-5673-67B9-96782FDD3AB8}"/>
              </a:ext>
            </a:extLst>
          </p:cNvPr>
          <p:cNvSpPr txBox="1"/>
          <p:nvPr/>
        </p:nvSpPr>
        <p:spPr>
          <a:xfrm>
            <a:off x="43631" y="2083014"/>
            <a:ext cx="671205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01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本会はオンライン開催となります。ご視聴を希望される方は、接続情報を送付するため、二次元コードでのお申し込みをお願いしております。お手数をお掛けいたしますが、ご理解とご協力をいただけますと幸いです。</a:t>
            </a:r>
          </a:p>
          <a:p>
            <a:pPr defTabSz="81601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>
                <a:latin typeface="Meiryo UI"/>
                <a:ea typeface="Meiryo UI"/>
              </a:rPr>
              <a:t>尚、お申し込みは会の開始直前でも可能ですが、お問い合わせに対応できない場合がありますので、お早めのお申し込みを宜しくお願いいたします。ご不明な点は下記の問い合わせ先にご連絡ください。</a:t>
            </a:r>
            <a:endParaRPr lang="en-US" altLang="ja-JP" sz="120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601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>
                <a:solidFill>
                  <a:srgbClr val="21212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また、</a:t>
            </a:r>
            <a:r>
              <a:rPr lang="ja-JP" altLang="en-US" sz="1200" b="0" i="0" u="none" strike="noStrike">
                <a:solidFill>
                  <a:srgbClr val="212121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講演会の情報をソーシャルメディア等に投稿することはご遠慮ください。</a:t>
            </a:r>
            <a:endParaRPr lang="ja-JP" altLang="en-US" sz="12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42650BC3-41EC-89BD-0E4E-53428039346B}"/>
              </a:ext>
            </a:extLst>
          </p:cNvPr>
          <p:cNvSpPr txBox="1"/>
          <p:nvPr/>
        </p:nvSpPr>
        <p:spPr>
          <a:xfrm>
            <a:off x="2261281" y="7866904"/>
            <a:ext cx="4760213" cy="5010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405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328">
                <a:solidFill>
                  <a:prstClr val="black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日本イーライリリー株式会社　西日本支店　長瀬　真二</a:t>
            </a:r>
          </a:p>
          <a:p>
            <a:pPr defTabSz="7405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328">
                <a:solidFill>
                  <a:prstClr val="black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1328">
                <a:solidFill>
                  <a:prstClr val="black"/>
                </a:solidFill>
                <a:latin typeface="Meiryo UI" panose="020B0604030504040204" pitchFamily="34" charset="-128"/>
                <a:ea typeface="Meiryo UI" panose="020B0604030504040204" pitchFamily="34" charset="-128"/>
                <a:hlinkClick r:id="rId2"/>
              </a:rPr>
              <a:t>TEL:090-7557-7893</a:t>
            </a:r>
            <a:r>
              <a:rPr lang="en-US" altLang="ja-JP" sz="1328">
                <a:solidFill>
                  <a:prstClr val="black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/mail:nagase_shinji@lilly.com</a:t>
            </a:r>
            <a:r>
              <a:rPr lang="ja-JP" altLang="en-US" sz="1328">
                <a:solidFill>
                  <a:prstClr val="black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DCF5D77A-850A-DDF0-E1CF-B8CE2189BC98}"/>
              </a:ext>
            </a:extLst>
          </p:cNvPr>
          <p:cNvSpPr txBox="1"/>
          <p:nvPr/>
        </p:nvSpPr>
        <p:spPr>
          <a:xfrm>
            <a:off x="2034884" y="10071485"/>
            <a:ext cx="3486733" cy="269353"/>
          </a:xfrm>
          <a:prstGeom prst="rect">
            <a:avLst/>
          </a:prstGeom>
        </p:spPr>
        <p:txBody>
          <a:bodyPr vert="horz" lIns="94950" tIns="47475" rIns="94950" bIns="47475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49513">
              <a:spcBef>
                <a:spcPts val="831"/>
              </a:spcBef>
              <a:buClr>
                <a:srgbClr val="FF595A"/>
              </a:buClr>
              <a:buNone/>
              <a:defRPr/>
            </a:pPr>
            <a:r>
              <a:rPr lang="ja-JP" altLang="en-US" sz="1400"/>
              <a:t>主催：日本イーライリリー株式会社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59A23364-5846-9A91-889B-FC2C3A1663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873" t="2128" r="41725" b="78014"/>
          <a:stretch>
            <a:fillRect/>
          </a:stretch>
        </p:blipFill>
        <p:spPr>
          <a:xfrm>
            <a:off x="-8163" y="4084"/>
            <a:ext cx="6876746" cy="1959432"/>
          </a:xfrm>
          <a:prstGeom prst="rect">
            <a:avLst/>
          </a:prstGeom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87853D7B-2824-47E4-02AC-40DE7984DA59}"/>
              </a:ext>
            </a:extLst>
          </p:cNvPr>
          <p:cNvSpPr txBox="1"/>
          <p:nvPr/>
        </p:nvSpPr>
        <p:spPr>
          <a:xfrm>
            <a:off x="237471" y="506736"/>
            <a:ext cx="6395756" cy="1051611"/>
          </a:xfrm>
          <a:prstGeom prst="rect">
            <a:avLst/>
          </a:prstGeom>
        </p:spPr>
        <p:txBody>
          <a:bodyPr vert="horz" lIns="77762" tIns="38880" rIns="77762" bIns="38880" rtlCol="0" anchor="b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300" b="1" dirty="0">
                <a:solidFill>
                  <a:schemeClr val="bg1"/>
                </a:solidFill>
                <a:latin typeface="HGPｺﾞｼｯｸM"/>
                <a:ea typeface="HGPｺﾞｼｯｸM"/>
              </a:rPr>
              <a:t>※</a:t>
            </a:r>
            <a:r>
              <a:rPr lang="ja-JP" altLang="en-US" sz="2300" b="1" dirty="0">
                <a:solidFill>
                  <a:schemeClr val="bg1"/>
                </a:solidFill>
                <a:latin typeface="HGPｺﾞｼｯｸM"/>
                <a:ea typeface="HGPｺﾞｼｯｸM"/>
              </a:rPr>
              <a:t>延期となりました</a:t>
            </a:r>
            <a:endParaRPr lang="en-US" altLang="ja-JP" sz="2300" b="1" dirty="0">
              <a:solidFill>
                <a:schemeClr val="bg1"/>
              </a:solidFill>
              <a:latin typeface="HGPｺﾞｼｯｸM"/>
              <a:ea typeface="HGPｺﾞｼｯｸM"/>
            </a:endParaRPr>
          </a:p>
          <a:p>
            <a:pPr algn="ctr"/>
            <a:r>
              <a:rPr lang="ja-JP" altLang="en-US" sz="2300" b="1" dirty="0">
                <a:solidFill>
                  <a:schemeClr val="bg1"/>
                </a:solidFill>
                <a:latin typeface="HGPｺﾞｼｯｸM"/>
                <a:ea typeface="HGPｺﾞｼｯｸM"/>
              </a:rPr>
              <a:t>新日程が決まりましたらお知らせいたします</a:t>
            </a:r>
            <a:endParaRPr lang="en-US" altLang="ja-JP" sz="2300" b="1" dirty="0">
              <a:solidFill>
                <a:schemeClr val="bg1"/>
              </a:solidFill>
              <a:latin typeface="HGPｺﾞｼｯｸM"/>
              <a:ea typeface="HGPｺﾞｼｯｸ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ja-JP" sz="3200" b="1" dirty="0">
                <a:solidFill>
                  <a:schemeClr val="bg1"/>
                </a:solidFill>
                <a:latin typeface="Meiryo UI"/>
                <a:ea typeface="+mn-lt"/>
                <a:cs typeface="+mn-lt"/>
              </a:rPr>
              <a:t> </a:t>
            </a:r>
            <a:r>
              <a:rPr lang="en-US" altLang="ja-JP" sz="3200" b="1" dirty="0">
                <a:solidFill>
                  <a:prstClr val="white"/>
                </a:solidFill>
                <a:latin typeface="Meiryo UI"/>
                <a:ea typeface="Meiryo UI"/>
                <a:cs typeface="Arial"/>
              </a:rPr>
              <a:t>Diabetes</a:t>
            </a:r>
            <a:r>
              <a:rPr lang="ja-JP" altLang="en-US" sz="3200" b="1" dirty="0">
                <a:solidFill>
                  <a:prstClr val="white"/>
                </a:solidFill>
                <a:latin typeface="Meiryo UI"/>
                <a:ea typeface="Meiryo UI"/>
                <a:cs typeface="Arial"/>
              </a:rPr>
              <a:t> </a:t>
            </a:r>
            <a:r>
              <a:rPr lang="en-US" altLang="ja-JP" sz="3200" b="1" dirty="0">
                <a:solidFill>
                  <a:prstClr val="white"/>
                </a:solidFill>
                <a:latin typeface="Meiryo UI"/>
                <a:ea typeface="Meiryo UI"/>
                <a:cs typeface="Arial"/>
              </a:rPr>
              <a:t>UPDATE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Arial"/>
              </a:rPr>
              <a:t> Seminar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Arial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＜</a:t>
            </a:r>
            <a:r>
              <a:rPr lang="en-US" altLang="ja-JP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2023/7/</a:t>
            </a:r>
            <a:r>
              <a:rPr lang="ja-JP" altLang="en-US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en-US" altLang="ja-JP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（金）</a:t>
            </a:r>
            <a:r>
              <a:rPr lang="en-US" altLang="ja-JP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19:00</a:t>
            </a:r>
            <a:r>
              <a:rPr lang="ja-JP" altLang="en-US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～</a:t>
            </a:r>
            <a:r>
              <a:rPr lang="en-US" altLang="ja-JP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20:35</a:t>
            </a:r>
            <a:r>
              <a:rPr lang="ja-JP" altLang="en-US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＞</a:t>
            </a:r>
            <a:endParaRPr lang="ja-JP" altLang="en-US" sz="1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072F1B35-9414-C4C1-E473-86EBE8F74CE4}"/>
              </a:ext>
            </a:extLst>
          </p:cNvPr>
          <p:cNvSpPr txBox="1"/>
          <p:nvPr/>
        </p:nvSpPr>
        <p:spPr>
          <a:xfrm>
            <a:off x="106586" y="4129517"/>
            <a:ext cx="244935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b="1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事前登録</a:t>
            </a:r>
          </a:p>
        </p:txBody>
      </p:sp>
      <p:grpSp>
        <p:nvGrpSpPr>
          <p:cNvPr id="3" name="グループ化 53">
            <a:extLst>
              <a:ext uri="{FF2B5EF4-FFF2-40B4-BE49-F238E27FC236}">
                <a16:creationId xmlns:a16="http://schemas.microsoft.com/office/drawing/2014/main" id="{91CA3785-D3A8-32AF-9E82-3D41F5030E73}"/>
              </a:ext>
            </a:extLst>
          </p:cNvPr>
          <p:cNvGrpSpPr/>
          <p:nvPr/>
        </p:nvGrpSpPr>
        <p:grpSpPr>
          <a:xfrm>
            <a:off x="3929563" y="4261757"/>
            <a:ext cx="2694453" cy="2077483"/>
            <a:chOff x="4071627" y="4542958"/>
            <a:chExt cx="1775620" cy="132327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92E3EAA-3FC1-4432-BFB5-D037A5F21C12}"/>
                </a:ext>
              </a:extLst>
            </p:cNvPr>
            <p:cNvGrpSpPr/>
            <p:nvPr/>
          </p:nvGrpSpPr>
          <p:grpSpPr>
            <a:xfrm>
              <a:off x="5024287" y="4542958"/>
              <a:ext cx="822960" cy="1152745"/>
              <a:chOff x="5024287" y="4542958"/>
              <a:chExt cx="822960" cy="1152745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98ED3B6-8828-B17B-A949-277D8C7489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24287" y="4872743"/>
                <a:ext cx="822960" cy="82296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5A5A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C457AD5-6070-170A-15FA-64499DC29624}"/>
                  </a:ext>
                </a:extLst>
              </p:cNvPr>
              <p:cNvSpPr/>
              <p:nvPr/>
            </p:nvSpPr>
            <p:spPr>
              <a:xfrm>
                <a:off x="5106313" y="4967086"/>
                <a:ext cx="637796" cy="640080"/>
              </a:xfrm>
              <a:prstGeom prst="rect">
                <a:avLst/>
              </a:prstGeom>
              <a:solidFill>
                <a:srgbClr val="E2DDCB">
                  <a:alpha val="50000"/>
                </a:srgbClr>
              </a:solidFill>
              <a:ln>
                <a:noFill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ja-JP" altLang="en-US" sz="1000" kern="0" dirty="0">
                    <a:solidFill>
                      <a:srgbClr val="44363A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ZWAdobeF" pitchFamily="2" charset="0"/>
                  </a:rPr>
                  <a:t>延期のため</a:t>
                </a:r>
                <a:endParaRPr lang="en-US" altLang="ja-JP" sz="1000" kern="0" dirty="0">
                  <a:solidFill>
                    <a:srgbClr val="44363A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ja-JP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363A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ZWAdobeF" pitchFamily="2" charset="0"/>
                  </a:rPr>
                  <a:t>新しい案内をお待ちください</a:t>
                </a:r>
                <a:endParaRPr kumimoji="1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27F90BD0-05E2-19D9-BFB3-A995064596CA}"/>
                  </a:ext>
                </a:extLst>
              </p:cNvPr>
              <p:cNvSpPr/>
              <p:nvPr/>
            </p:nvSpPr>
            <p:spPr>
              <a:xfrm>
                <a:off x="5024287" y="4542958"/>
                <a:ext cx="822960" cy="274320"/>
              </a:xfrm>
              <a:prstGeom prst="round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5A5A"/>
                </a:solidFill>
                <a:prstDash val="solid"/>
              </a:ln>
              <a:effectLst/>
            </p:spPr>
            <p:txBody>
              <a:bodyPr wrap="none"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ja-JP" altLang="en-US" sz="1000" b="1" kern="0">
                    <a:solidFill>
                      <a:srgbClr val="FF5A5A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事前登録</a:t>
                </a:r>
                <a:r>
                  <a:rPr kumimoji="1" lang="ja-JP" altLang="en-US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5A5A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はこちら</a:t>
                </a:r>
                <a:endParaRPr kumimoji="1" 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5A5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Arial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89A2F48-676D-8DFE-8C64-40AA6CFBC606}"/>
                </a:ext>
              </a:extLst>
            </p:cNvPr>
            <p:cNvGrpSpPr/>
            <p:nvPr/>
          </p:nvGrpSpPr>
          <p:grpSpPr>
            <a:xfrm>
              <a:off x="4071627" y="4544980"/>
              <a:ext cx="920304" cy="1321249"/>
              <a:chOff x="4071627" y="4544980"/>
              <a:chExt cx="920304" cy="132124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30F04CD-B1FA-E897-BF76-466266456B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0300" y="4874765"/>
                <a:ext cx="822960" cy="82296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59118E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3941ECA4-38B0-4546-3E31-58C86ED861B6}"/>
                  </a:ext>
                </a:extLst>
              </p:cNvPr>
              <p:cNvSpPr/>
              <p:nvPr/>
            </p:nvSpPr>
            <p:spPr>
              <a:xfrm>
                <a:off x="4120300" y="4544980"/>
                <a:ext cx="822960" cy="274320"/>
              </a:xfrm>
              <a:prstGeom prst="round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59118E"/>
                </a:solidFill>
                <a:prstDash val="solid"/>
              </a:ln>
              <a:effectLst/>
            </p:spPr>
            <p:txBody>
              <a:bodyPr wrap="none"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sz="800" b="1" i="0" u="none" strike="noStrike" kern="0" cap="none" spc="0" normalizeH="0" baseline="0" noProof="0">
                    <a:ln>
                      <a:noFill/>
                    </a:ln>
                    <a:solidFill>
                      <a:srgbClr val="59118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Webex</a:t>
                </a:r>
                <a:r>
                  <a:rPr kumimoji="1" lang="ja-JP" altLang="en-US" sz="800" b="1" i="0" u="none" strike="noStrike" kern="0" cap="none" spc="0" normalizeH="0" baseline="0" noProof="0">
                    <a:ln>
                      <a:noFill/>
                    </a:ln>
                    <a:solidFill>
                      <a:srgbClr val="59118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ダウンロード</a:t>
                </a:r>
                <a:endParaRPr kumimoji="1" lang="en-US" altLang="ja-JP" sz="800" b="1" i="0" u="none" strike="noStrike" kern="0" cap="none" spc="0" normalizeH="0" baseline="0" noProof="0">
                  <a:ln>
                    <a:noFill/>
                  </a:ln>
                  <a:solidFill>
                    <a:srgbClr val="59118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Arial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ja-JP" altLang="en-US" sz="800" b="1" i="0" u="none" strike="noStrike" kern="0" cap="none" spc="0" normalizeH="0" baseline="0" noProof="0">
                    <a:ln>
                      <a:noFill/>
                    </a:ln>
                    <a:solidFill>
                      <a:srgbClr val="59118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はこちら</a:t>
                </a:r>
                <a:endParaRPr kumimoji="1" 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59118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Arial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1BD51F4-5732-D698-81D8-C742011E01E2}"/>
                  </a:ext>
                </a:extLst>
              </p:cNvPr>
              <p:cNvSpPr/>
              <p:nvPr/>
            </p:nvSpPr>
            <p:spPr>
              <a:xfrm>
                <a:off x="4212882" y="4969108"/>
                <a:ext cx="637796" cy="640080"/>
              </a:xfrm>
              <a:prstGeom prst="rect">
                <a:avLst/>
              </a:prstGeom>
              <a:solidFill>
                <a:srgbClr val="E2DDCB">
                  <a:alpha val="50000"/>
                </a:srgbClr>
              </a:solidFill>
              <a:ln>
                <a:noFill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ja-JP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44363A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ZWAdobeF" pitchFamily="2" charset="0"/>
                  </a:rPr>
                  <a:t>二次元コード</a:t>
                </a:r>
                <a:endParaRPr kumimoji="1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44363A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ZWAdobeF" pitchFamily="2" charset="0"/>
                </a:endParaRPr>
              </a:p>
            </p:txBody>
          </p:sp>
          <p:sp>
            <p:nvSpPr>
              <p:cNvPr id="24" name="TextBox 62">
                <a:extLst>
                  <a:ext uri="{FF2B5EF4-FFF2-40B4-BE49-F238E27FC236}">
                    <a16:creationId xmlns:a16="http://schemas.microsoft.com/office/drawing/2014/main" id="{5129B2CF-E63B-E18A-6AD2-CB477F42FF76}"/>
                  </a:ext>
                </a:extLst>
              </p:cNvPr>
              <p:cNvSpPr txBox="1"/>
              <p:nvPr/>
            </p:nvSpPr>
            <p:spPr>
              <a:xfrm>
                <a:off x="4071627" y="5722283"/>
                <a:ext cx="920304" cy="143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sz="800" b="1" i="0" u="none" strike="noStrike" kern="0" cap="none" spc="0" normalizeH="0" baseline="0" noProof="0">
                    <a:ln>
                      <a:noFill/>
                    </a:ln>
                    <a:solidFill>
                      <a:srgbClr val="44363A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Arial"/>
                  </a:rPr>
                  <a:t>lilly-Japan.webex.com</a:t>
                </a:r>
              </a:p>
            </p:txBody>
          </p:sp>
        </p:grpSp>
        <p:pic>
          <p:nvPicPr>
            <p:cNvPr id="20" name="図 48">
              <a:extLst>
                <a:ext uri="{FF2B5EF4-FFF2-40B4-BE49-F238E27FC236}">
                  <a16:creationId xmlns:a16="http://schemas.microsoft.com/office/drawing/2014/main" id="{7CB5584C-541B-F7A5-1DC0-35FB17983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9322" y="4947695"/>
              <a:ext cx="709238" cy="694976"/>
            </a:xfrm>
            <a:prstGeom prst="rect">
              <a:avLst/>
            </a:prstGeom>
          </p:spPr>
        </p:pic>
      </p:grpSp>
      <p:sp>
        <p:nvSpPr>
          <p:cNvPr id="4" name="TextBox 62">
            <a:extLst>
              <a:ext uri="{FF2B5EF4-FFF2-40B4-BE49-F238E27FC236}">
                <a16:creationId xmlns:a16="http://schemas.microsoft.com/office/drawing/2014/main" id="{22C474F8-68CB-C1ED-22A4-F12B7D90C2DC}"/>
              </a:ext>
            </a:extLst>
          </p:cNvPr>
          <p:cNvSpPr txBox="1"/>
          <p:nvPr/>
        </p:nvSpPr>
        <p:spPr>
          <a:xfrm>
            <a:off x="19599" y="4665636"/>
            <a:ext cx="3909964" cy="2123658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※</a:t>
            </a:r>
            <a:r>
              <a:rPr kumimoji="0" lang="ja-JP" altLang="en-US" sz="12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ご視聴いただく際は、事前に</a:t>
            </a:r>
            <a:r>
              <a:rPr kumimoji="0" lang="en-US" altLang="ja-JP" sz="12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Webex</a:t>
            </a:r>
            <a:r>
              <a:rPr kumimoji="0" lang="ja-JP" altLang="en-US" sz="12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アプリのダウンロードが必要です。ダウンロード方法については、右記</a:t>
            </a:r>
            <a:r>
              <a:rPr kumimoji="0" lang="en-US" altLang="ja-JP" sz="12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URL</a:t>
            </a:r>
            <a:r>
              <a:rPr kumimoji="0" lang="ja-JP" altLang="en-US" sz="12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rPr>
              <a:t>または二次元コードよりご参照ください。</a:t>
            </a:r>
            <a:endParaRPr kumimoji="0" lang="en-US" altLang="ja-JP" sz="120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メイリオ"/>
              <a:ea typeface="メイリオ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ja-JP" sz="1200" kern="0" dirty="0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ja-JP" altLang="en-US" sz="1200" dirty="0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また事前登録は</a:t>
            </a:r>
            <a:r>
              <a:rPr kumimoji="1" lang="ja-JP" altLang="en-US" sz="1200" dirty="0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下記</a:t>
            </a:r>
            <a:r>
              <a:rPr kumimoji="1" lang="en-US" altLang="ja-JP" sz="1200" dirty="0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URL</a:t>
            </a:r>
            <a:r>
              <a:rPr kumimoji="1" lang="ja-JP" altLang="en-US" sz="1200" dirty="0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もしくは右記二次元コードよりログイン頂き、</a:t>
            </a:r>
            <a:r>
              <a:rPr kumimoji="1" lang="ja-JP" altLang="en-US" sz="1200" b="1" dirty="0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お名前、メールアドレス、ご施設名、ご職業</a:t>
            </a:r>
            <a:r>
              <a:rPr kumimoji="1" lang="ja-JP" altLang="en-US" sz="1200" dirty="0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の登録をお願いいたします。</a:t>
            </a:r>
            <a:endParaRPr kumimoji="1" lang="en-US" altLang="ja-JP" sz="1200" dirty="0">
              <a:solidFill>
                <a:srgbClr val="5D0096"/>
              </a:solidFill>
              <a:latin typeface="Meiryo UI"/>
              <a:ea typeface="Meiryo UI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dirty="0">
              <a:solidFill>
                <a:srgbClr val="5D0096"/>
              </a:solidFill>
              <a:latin typeface="Meiryo UI"/>
              <a:ea typeface="Meiryo UI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dirty="0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事前登録後、視聴アクセスリンクをご登録メールに送信させて頂きます</a:t>
            </a:r>
            <a:r>
              <a:rPr lang="ja-JP" altLang="en-US" sz="1200" dirty="0">
                <a:solidFill>
                  <a:srgbClr val="5D0096"/>
                </a:solidFill>
                <a:latin typeface="Meiryo UI"/>
                <a:ea typeface="Meiryo UI"/>
                <a:cs typeface="Arial"/>
              </a:rPr>
              <a:t>。</a:t>
            </a:r>
            <a:endParaRPr kumimoji="1" lang="en-US" altLang="ja-JP" sz="1200" dirty="0">
              <a:solidFill>
                <a:srgbClr val="5D0096"/>
              </a:solidFill>
              <a:latin typeface="Meiryo UI"/>
              <a:ea typeface="Meiryo UI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1" kern="0" dirty="0">
              <a:solidFill>
                <a:srgbClr val="431D7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/>
            </a:endParaRPr>
          </a:p>
        </p:txBody>
      </p:sp>
      <p:pic>
        <p:nvPicPr>
          <p:cNvPr id="12" name="図 14">
            <a:extLst>
              <a:ext uri="{FF2B5EF4-FFF2-40B4-BE49-F238E27FC236}">
                <a16:creationId xmlns:a16="http://schemas.microsoft.com/office/drawing/2014/main" id="{D3AC79D1-ED41-F12A-F237-95E9237D45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93" y="6346120"/>
            <a:ext cx="2640786" cy="1518497"/>
          </a:xfrm>
          <a:prstGeom prst="rect">
            <a:avLst/>
          </a:prstGeom>
        </p:spPr>
      </p:pic>
      <p:grpSp>
        <p:nvGrpSpPr>
          <p:cNvPr id="13" name="グループ化 37">
            <a:extLst>
              <a:ext uri="{FF2B5EF4-FFF2-40B4-BE49-F238E27FC236}">
                <a16:creationId xmlns:a16="http://schemas.microsoft.com/office/drawing/2014/main" id="{FBD12C94-255B-1500-115E-250149794834}"/>
              </a:ext>
            </a:extLst>
          </p:cNvPr>
          <p:cNvGrpSpPr/>
          <p:nvPr/>
        </p:nvGrpSpPr>
        <p:grpSpPr>
          <a:xfrm>
            <a:off x="-13665" y="7105369"/>
            <a:ext cx="872513" cy="623590"/>
            <a:chOff x="-3445" y="7485559"/>
            <a:chExt cx="1278428" cy="547586"/>
          </a:xfrm>
        </p:grpSpPr>
        <p:sp>
          <p:nvSpPr>
            <p:cNvPr id="16" name="円/楕円 38">
              <a:extLst>
                <a:ext uri="{FF2B5EF4-FFF2-40B4-BE49-F238E27FC236}">
                  <a16:creationId xmlns:a16="http://schemas.microsoft.com/office/drawing/2014/main" id="{44CE5FE3-6E1F-8C80-C6B6-B8578DBF1C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9433" y="7485559"/>
              <a:ext cx="1005403" cy="547586"/>
            </a:xfrm>
            <a:prstGeom prst="ellipse">
              <a:avLst/>
            </a:prstGeom>
            <a:solidFill>
              <a:srgbClr val="7AC14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Arial"/>
              </a:endParaRPr>
            </a:p>
          </p:txBody>
        </p:sp>
        <p:sp>
          <p:nvSpPr>
            <p:cNvPr id="17" name="テキスト ボックス 39">
              <a:extLst>
                <a:ext uri="{FF2B5EF4-FFF2-40B4-BE49-F238E27FC236}">
                  <a16:creationId xmlns:a16="http://schemas.microsoft.com/office/drawing/2014/main" id="{C76D1A09-DCB6-0B90-0B06-9C335C5076D4}"/>
                </a:ext>
              </a:extLst>
            </p:cNvPr>
            <p:cNvSpPr txBox="1"/>
            <p:nvPr/>
          </p:nvSpPr>
          <p:spPr>
            <a:xfrm>
              <a:off x="-3445" y="7591901"/>
              <a:ext cx="1278428" cy="33790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ctr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ja-JP" altLang="en-US" sz="800" b="1" kern="0">
                  <a:solidFill>
                    <a:srgbClr val="FFFFFF"/>
                  </a:solidFill>
                  <a:latin typeface="メイリオ"/>
                  <a:ea typeface="メイリオ"/>
                  <a:cs typeface="Arial"/>
                </a:rPr>
                <a:t>事前登録は</a:t>
              </a:r>
              <a:endParaRPr lang="en-US" altLang="ja-JP" sz="800" b="1" kern="0">
                <a:solidFill>
                  <a:srgbClr val="FFFFFF"/>
                </a:solidFill>
                <a:latin typeface="メイリオ"/>
                <a:ea typeface="メイリオ"/>
                <a:cs typeface="Arial"/>
              </a:endParaRPr>
            </a:p>
            <a:p>
              <a:pPr marL="0" marR="0" lvl="0" indent="0" algn="ctr" defTabSz="9144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メイリオ"/>
                  <a:ea typeface="メイリオ"/>
                  <a:cs typeface="Arial"/>
                </a:rPr>
                <a:t>こちら</a:t>
              </a:r>
              <a:endParaRPr lang="en-US" altLang="ja-JP" sz="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/>
                <a:ea typeface="メイリオ"/>
                <a:cs typeface="Arial"/>
              </a:endParaRPr>
            </a:p>
          </p:txBody>
        </p:sp>
      </p:grpSp>
      <p:sp>
        <p:nvSpPr>
          <p:cNvPr id="14" name="テキスト ボックス 20">
            <a:extLst>
              <a:ext uri="{FF2B5EF4-FFF2-40B4-BE49-F238E27FC236}">
                <a16:creationId xmlns:a16="http://schemas.microsoft.com/office/drawing/2014/main" id="{3B2E2296-3311-E58C-ADA7-F488171EB8D3}"/>
              </a:ext>
            </a:extLst>
          </p:cNvPr>
          <p:cNvSpPr txBox="1"/>
          <p:nvPr/>
        </p:nvSpPr>
        <p:spPr>
          <a:xfrm>
            <a:off x="756687" y="7188307"/>
            <a:ext cx="3371654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誠に恐れ入りますが、</a:t>
            </a:r>
            <a:endParaRPr lang="en-US" altLang="ja-JP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lt"/>
              <a:cs typeface="+mn-lt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延期のため新しい案内をお待ち下さい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lt"/>
              <a:cs typeface="+mn-lt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A467F0-51C9-3F0E-8844-642B450967B9}"/>
              </a:ext>
            </a:extLst>
          </p:cNvPr>
          <p:cNvSpPr txBox="1"/>
          <p:nvPr/>
        </p:nvSpPr>
        <p:spPr>
          <a:xfrm>
            <a:off x="833708" y="7847300"/>
            <a:ext cx="22573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>
                <a:solidFill>
                  <a:prstClr val="black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500">
                <a:solidFill>
                  <a:prstClr val="black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お問い合わせ先</a:t>
            </a:r>
            <a:r>
              <a:rPr lang="en-US" altLang="ja-JP" sz="1500">
                <a:solidFill>
                  <a:prstClr val="black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  <a:p>
            <a:pPr algn="l"/>
            <a:endParaRPr lang="ja-JP" altLang="en-US" sz="1500"/>
          </a:p>
        </p:txBody>
      </p:sp>
      <p:sp>
        <p:nvSpPr>
          <p:cNvPr id="15" name="テキスト ボックス 71">
            <a:extLst>
              <a:ext uri="{FF2B5EF4-FFF2-40B4-BE49-F238E27FC236}">
                <a16:creationId xmlns:a16="http://schemas.microsoft.com/office/drawing/2014/main" id="{FA2F3C74-185D-88F3-B183-EAB902C4B9D7}"/>
              </a:ext>
            </a:extLst>
          </p:cNvPr>
          <p:cNvSpPr txBox="1"/>
          <p:nvPr/>
        </p:nvSpPr>
        <p:spPr>
          <a:xfrm>
            <a:off x="43631" y="3300390"/>
            <a:ext cx="6712052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01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 b="1" u="sng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日病薬　病院薬学認定単位の申請方法</a:t>
            </a:r>
            <a:endParaRPr lang="en-US" altLang="ja-JP" sz="1050" b="1" u="sng">
              <a:solidFill>
                <a:srgbClr val="FF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601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通常の視聴同様に事前登録の上ご視聴下さい。</a:t>
            </a:r>
            <a:endParaRPr lang="en-US" altLang="ja-JP" sz="105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601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また講演会中に提示する</a:t>
            </a:r>
            <a:r>
              <a:rPr lang="en-US" altLang="ja-JP" sz="1050" b="1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050" b="1">
                <a:latin typeface="Meiryo UI" panose="020B0604030504040204" pitchFamily="34" charset="-128"/>
                <a:ea typeface="Meiryo UI" panose="020B0604030504040204" pitchFamily="34" charset="-128"/>
              </a:rPr>
              <a:t>回のキーワード</a:t>
            </a:r>
            <a:r>
              <a:rPr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をご確認下さい。講演会終了後、画面上に</a:t>
            </a:r>
            <a:r>
              <a:rPr lang="en-US" altLang="ja-JP" sz="105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次元コードを表示いたしますので、そこからアクセスいただき、ご施設名とお名前、</a:t>
            </a:r>
            <a:r>
              <a:rPr lang="en-US" altLang="ja-JP" sz="105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050">
                <a:latin typeface="Meiryo UI" panose="020B0604030504040204" pitchFamily="34" charset="-128"/>
                <a:ea typeface="Meiryo UI" panose="020B0604030504040204" pitchFamily="34" charset="-128"/>
              </a:rPr>
              <a:t>つのキーワードをご回答ください。</a:t>
            </a:r>
            <a:endParaRPr lang="en-US" altLang="ja-JP" sz="105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New shape"/>
          <p:cNvSpPr/>
          <p:nvPr/>
        </p:nvSpPr>
        <p:spPr>
          <a:xfrm>
            <a:off x="4953000" y="8509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116233-03</a:t>
            </a:r>
          </a:p>
        </p:txBody>
      </p:sp>
    </p:spTree>
    <p:extLst>
      <p:ext uri="{BB962C8B-B14F-4D97-AF65-F5344CB8AC3E}">
        <p14:creationId xmlns:p14="http://schemas.microsoft.com/office/powerpoint/2010/main" val="278321987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02.14"/>
  <p:tag name="AS_TITLE" val="Aspose.Slides for .NET 4.0 Client Profile"/>
  <p:tag name="AS_VERSION" val="19.2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dula2">
      <a:dk1>
        <a:srgbClr val="190B12"/>
      </a:dk1>
      <a:lt1>
        <a:srgbClr val="FFFFFF"/>
      </a:lt1>
      <a:dk2>
        <a:srgbClr val="938884"/>
      </a:dk2>
      <a:lt2>
        <a:srgbClr val="59118E"/>
      </a:lt2>
      <a:accent1>
        <a:srgbClr val="7AC143"/>
      </a:accent1>
      <a:accent2>
        <a:srgbClr val="50C8E8"/>
      </a:accent2>
      <a:accent3>
        <a:srgbClr val="E1DD55"/>
      </a:accent3>
      <a:accent4>
        <a:srgbClr val="E2DDCB"/>
      </a:accent4>
      <a:accent5>
        <a:srgbClr val="F9D616"/>
      </a:accent5>
      <a:accent6>
        <a:srgbClr val="7AC143"/>
      </a:accent6>
      <a:hlink>
        <a:srgbClr val="59118E"/>
      </a:hlink>
      <a:folHlink>
        <a:srgbClr val="50C8E8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FAA29DA4D4C4B909591E17122F718" ma:contentTypeVersion="16" ma:contentTypeDescription="Create a new document." ma:contentTypeScope="" ma:versionID="eb8fa8e0670a4d50f311f5972b03409e">
  <xsd:schema xmlns:xsd="http://www.w3.org/2001/XMLSchema" xmlns:xs="http://www.w3.org/2001/XMLSchema" xmlns:p="http://schemas.microsoft.com/office/2006/metadata/properties" xmlns:ns2="00112bba-9059-41ff-b22a-3c128aa243d6" xmlns:ns3="722665c0-46b7-4cd5-b3d5-5656487ab232" targetNamespace="http://schemas.microsoft.com/office/2006/metadata/properties" ma:root="true" ma:fieldsID="a06352d78d9d832c54f43316530bdc6a" ns2:_="" ns3:_="">
    <xsd:import namespace="00112bba-9059-41ff-b22a-3c128aa243d6"/>
    <xsd:import namespace="722665c0-46b7-4cd5-b3d5-5656487ab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12bba-9059-41ff-b22a-3c128aa243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9adb9bf-65a7-4dcd-b9fe-2cabe70ed6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665c0-46b7-4cd5-b3d5-5656487ab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ba168e-b92b-408c-94b6-df416b8c9986}" ma:internalName="TaxCatchAll" ma:showField="CatchAllData" ma:web="722665c0-46b7-4cd5-b3d5-5656487ab2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112bba-9059-41ff-b22a-3c128aa243d6">
      <Terms xmlns="http://schemas.microsoft.com/office/infopath/2007/PartnerControls"/>
    </lcf76f155ced4ddcb4097134ff3c332f>
    <TaxCatchAll xmlns="722665c0-46b7-4cd5-b3d5-5656487ab232" xsi:nil="true"/>
  </documentManagement>
</p:properties>
</file>

<file path=customXml/itemProps1.xml><?xml version="1.0" encoding="utf-8"?>
<ds:datastoreItem xmlns:ds="http://schemas.openxmlformats.org/officeDocument/2006/customXml" ds:itemID="{BA72115B-16DF-4054-9C31-912F95C8B93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0112bba-9059-41ff-b22a-3c128aa243d6"/>
    <ds:schemaRef ds:uri="722665c0-46b7-4cd5-b3d5-5656487ab232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3E86E4-AECF-4482-AEDB-5F741F3DA0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B85B12-2C14-4C30-854D-C05CF48E31A7}">
  <ds:schemaRefs>
    <ds:schemaRef ds:uri="http://schemas.microsoft.com/office/2006/metadata/properties"/>
    <ds:schemaRef ds:uri="http://www.w3.org/2000/xmlns/"/>
    <ds:schemaRef ds:uri="00112bba-9059-41ff-b22a-3c128aa243d6"/>
    <ds:schemaRef ds:uri="http://schemas.microsoft.com/office/infopath/2007/PartnerControls"/>
    <ds:schemaRef ds:uri="722665c0-46b7-4cd5-b3d5-5656487ab232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510</Words>
  <Application>Microsoft Office PowerPoint</Application>
  <PresentationFormat>画面に合わせる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HGPｺﾞｼｯｸM</vt:lpstr>
      <vt:lpstr>Meiryo UI</vt:lpstr>
      <vt:lpstr>UD デジタル 教科書体 NK-B</vt:lpstr>
      <vt:lpstr>メイリオ</vt:lpstr>
      <vt:lpstr>メイリオ</vt:lpstr>
      <vt:lpstr>Arial</vt:lpstr>
      <vt:lpstr>Calibri</vt:lpstr>
      <vt:lpstr>Calibri Light</vt:lpstr>
      <vt:lpstr>OCRB</vt:lpstr>
      <vt:lpstr>Wingdings</vt:lpstr>
      <vt:lpstr>Office テーマ</vt:lpstr>
      <vt:lpstr>1_Office 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</dc:creator>
  <cp:lastModifiedBy>Hayato Omura</cp:lastModifiedBy>
  <cp:revision>3</cp:revision>
  <cp:lastPrinted>2023-06-09T01:23:35Z</cp:lastPrinted>
  <dcterms:created xsi:type="dcterms:W3CDTF">2015-05-13T03:29:59Z</dcterms:created>
  <dcterms:modified xsi:type="dcterms:W3CDTF">2023-07-12T13:31:08Z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0x01010086EFAA29DA4D4C4B909591E17122F718</vt:lpwstr>
  </property>
  <property fmtid="{D5CDD505-2E9C-101B-9397-08002B2CF9AE}" pid="3" name="EnterpriseDocumentLanguage">
    <vt:lpwstr>2;#eng|39540796-0396-4e54-afe9-a602f28bbe8f</vt:lpwstr>
  </property>
  <property fmtid="{D5CDD505-2E9C-101B-9397-08002B2CF9AE}" pid="4" name="EnterpriseRecordSeriesCode">
    <vt:lpwstr>1;#ADM130|70dc3311-3e76-421c-abfa-d108df48853c</vt:lpwstr>
  </property>
  <property fmtid="{D5CDD505-2E9C-101B-9397-08002B2CF9AE}" pid="5" name="EnterpriseSensitivityClassification">
    <vt:lpwstr>3;#GREEN|ec74153f-63be-46a4-ae5f-1b86c809897d</vt:lpwstr>
  </property>
</Properties>
</file>