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handoutMasterIdLst>
    <p:handoutMasterId r:id="rId9"/>
  </p:handoutMasterIdLst>
  <p:sldIdLst>
    <p:sldId id="262" r:id="rId7"/>
    <p:sldId id="273" r:id="rId8"/>
  </p:sldIdLst>
  <p:sldSz cx="7561263" cy="10693400"/>
  <p:notesSz cx="6735763" cy="986631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316" userDrawn="1">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6FFFF"/>
    <a:srgbClr val="99FF99"/>
    <a:srgbClr val="FF6699"/>
    <a:srgbClr val="F6008D"/>
    <a:srgbClr val="FFBD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8" autoAdjust="0"/>
    <p:restoredTop sz="94660"/>
  </p:normalViewPr>
  <p:slideViewPr>
    <p:cSldViewPr>
      <p:cViewPr varScale="1">
        <p:scale>
          <a:sx n="64" d="100"/>
          <a:sy n="64" d="100"/>
        </p:scale>
        <p:origin x="2223" y="60"/>
      </p:cViewPr>
      <p:guideLst>
        <p:guide orient="horz" pos="6316"/>
        <p:guide pos="2382"/>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59425FDC-5945-498E-9B16-CBE7663E0BAC}" type="datetimeFigureOut">
              <a:rPr kumimoji="1" lang="ja-JP" altLang="en-US" smtClean="0"/>
              <a:t>2025/1/22</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C68ED97-93D0-4872-A42A-A3BC4613EE25}" type="slidenum">
              <a:rPr kumimoji="1" lang="ja-JP" altLang="en-US" smtClean="0"/>
              <a:t>‹#›</a:t>
            </a:fld>
            <a:endParaRPr kumimoji="1" lang="ja-JP" altLang="en-US"/>
          </a:p>
        </p:txBody>
      </p:sp>
    </p:spTree>
    <p:extLst>
      <p:ext uri="{BB962C8B-B14F-4D97-AF65-F5344CB8AC3E}">
        <p14:creationId xmlns:p14="http://schemas.microsoft.com/office/powerpoint/2010/main" val="38012056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478517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22690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4"/>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4"/>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846747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561263" cy="6477733"/>
          </a:xfrm>
          <a:prstGeom prst="rect">
            <a:avLst/>
          </a:prstGeom>
        </p:spPr>
      </p:pic>
    </p:spTree>
    <p:extLst>
      <p:ext uri="{BB962C8B-B14F-4D97-AF65-F5344CB8AC3E}">
        <p14:creationId xmlns:p14="http://schemas.microsoft.com/office/powerpoint/2010/main" val="1974333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646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59B438-621F-4696-BDCA-EEDEBB09536E}"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E7F87-A241-4044-9F99-35A9114387DD}" type="slidenum">
              <a:rPr kumimoji="1" lang="ja-JP" altLang="en-US" smtClean="0"/>
              <a:t>‹#›</a:t>
            </a:fld>
            <a:endParaRPr kumimoji="1" lang="ja-JP" altLang="en-US"/>
          </a:p>
        </p:txBody>
      </p:sp>
    </p:spTree>
    <p:extLst>
      <p:ext uri="{BB962C8B-B14F-4D97-AF65-F5344CB8AC3E}">
        <p14:creationId xmlns:p14="http://schemas.microsoft.com/office/powerpoint/2010/main" val="251626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2342147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346308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64874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86837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2287450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839424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25200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D53FCCD-FE5B-44F2-B1F1-271497107C9A}" type="datetimeFigureOut">
              <a:rPr kumimoji="1" lang="ja-JP" altLang="en-US" smtClean="0"/>
              <a:t>2025/1/22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145572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AD53FCCD-FE5B-44F2-B1F1-271497107C9A}" type="datetimeFigureOut">
              <a:rPr kumimoji="1" lang="ja-JP" altLang="en-US" smtClean="0"/>
              <a:t>2025/1/22</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69751623-2CA2-426D-BD4C-2E04F36A1C49}" type="slidenum">
              <a:rPr kumimoji="1" lang="ja-JP" altLang="en-US" smtClean="0"/>
              <a:t>‹#›</a:t>
            </a:fld>
            <a:endParaRPr kumimoji="1" lang="ja-JP" altLang="en-US"/>
          </a:p>
        </p:txBody>
      </p:sp>
    </p:spTree>
    <p:extLst>
      <p:ext uri="{BB962C8B-B14F-4D97-AF65-F5344CB8AC3E}">
        <p14:creationId xmlns:p14="http://schemas.microsoft.com/office/powerpoint/2010/main" val="2990044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8884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1188" rtl="0" eaLnBrk="1" latinLnBrk="0" hangingPunct="1">
        <a:spcBef>
          <a:spcPct val="0"/>
        </a:spcBef>
        <a:buNone/>
        <a:defRPr kumimoji="1" sz="4385" kern="1200">
          <a:solidFill>
            <a:schemeClr val="tx1"/>
          </a:solidFill>
          <a:latin typeface="+mj-lt"/>
          <a:ea typeface="+mj-ea"/>
          <a:cs typeface="+mj-cs"/>
        </a:defRPr>
      </a:lvl1pPr>
    </p:titleStyle>
    <p:bodyStyle>
      <a:lvl1pPr marL="341695" indent="-341695" algn="l" defTabSz="911188" rtl="0" eaLnBrk="1" latinLnBrk="0" hangingPunct="1">
        <a:spcBef>
          <a:spcPct val="20000"/>
        </a:spcBef>
        <a:buFont typeface="Arial" panose="020B0604020202020204" pitchFamily="34" charset="0"/>
        <a:buChar char="•"/>
        <a:defRPr kumimoji="1" sz="3189" kern="1200">
          <a:solidFill>
            <a:schemeClr val="tx1"/>
          </a:solidFill>
          <a:latin typeface="+mn-lt"/>
          <a:ea typeface="+mn-ea"/>
          <a:cs typeface="+mn-cs"/>
        </a:defRPr>
      </a:lvl1pPr>
      <a:lvl2pPr marL="740339" indent="-284746" algn="l" defTabSz="911188" rtl="0" eaLnBrk="1" latinLnBrk="0" hangingPunct="1">
        <a:spcBef>
          <a:spcPct val="20000"/>
        </a:spcBef>
        <a:buFont typeface="Arial" panose="020B0604020202020204" pitchFamily="34" charset="0"/>
        <a:buChar char="–"/>
        <a:defRPr kumimoji="1" sz="2791" kern="1200">
          <a:solidFill>
            <a:schemeClr val="tx1"/>
          </a:solidFill>
          <a:latin typeface="+mn-lt"/>
          <a:ea typeface="+mn-ea"/>
          <a:cs typeface="+mn-cs"/>
        </a:defRPr>
      </a:lvl2pPr>
      <a:lvl3pPr marL="1138984" indent="-227797" algn="l" defTabSz="911188" rtl="0" eaLnBrk="1" latinLnBrk="0" hangingPunct="1">
        <a:spcBef>
          <a:spcPct val="20000"/>
        </a:spcBef>
        <a:buFont typeface="Arial" panose="020B0604020202020204" pitchFamily="34" charset="0"/>
        <a:buChar char="•"/>
        <a:defRPr kumimoji="1" sz="2391" kern="1200">
          <a:solidFill>
            <a:schemeClr val="tx1"/>
          </a:solidFill>
          <a:latin typeface="+mn-lt"/>
          <a:ea typeface="+mn-ea"/>
          <a:cs typeface="+mn-cs"/>
        </a:defRPr>
      </a:lvl3pPr>
      <a:lvl4pPr marL="1594578"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4pPr>
      <a:lvl5pPr marL="2050171"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5pPr>
      <a:lvl6pPr marL="2505765"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6pPr>
      <a:lvl7pPr marL="2961359"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7pPr>
      <a:lvl8pPr marL="3416952"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8pPr>
      <a:lvl9pPr marL="3872545" indent="-227797" algn="l" defTabSz="911188" rtl="0" eaLnBrk="1" latinLnBrk="0" hangingPunct="1">
        <a:spcBef>
          <a:spcPct val="20000"/>
        </a:spcBef>
        <a:buFont typeface="Arial" panose="020B0604020202020204" pitchFamily="34" charset="0"/>
        <a:buChar char="•"/>
        <a:defRPr kumimoji="1" sz="1993" kern="1200">
          <a:solidFill>
            <a:schemeClr val="tx1"/>
          </a:solidFill>
          <a:latin typeface="+mn-lt"/>
          <a:ea typeface="+mn-ea"/>
          <a:cs typeface="+mn-cs"/>
        </a:defRPr>
      </a:lvl9pPr>
    </p:bodyStyle>
    <p:otherStyle>
      <a:defPPr>
        <a:defRPr lang="ja-JP"/>
      </a:defPPr>
      <a:lvl1pPr marL="0" algn="l" defTabSz="911188" rtl="0" eaLnBrk="1" latinLnBrk="0" hangingPunct="1">
        <a:defRPr kumimoji="1" sz="1794" kern="1200">
          <a:solidFill>
            <a:schemeClr val="tx1"/>
          </a:solidFill>
          <a:latin typeface="+mn-lt"/>
          <a:ea typeface="+mn-ea"/>
          <a:cs typeface="+mn-cs"/>
        </a:defRPr>
      </a:lvl1pPr>
      <a:lvl2pPr marL="455593" algn="l" defTabSz="911188" rtl="0" eaLnBrk="1" latinLnBrk="0" hangingPunct="1">
        <a:defRPr kumimoji="1" sz="1794" kern="1200">
          <a:solidFill>
            <a:schemeClr val="tx1"/>
          </a:solidFill>
          <a:latin typeface="+mn-lt"/>
          <a:ea typeface="+mn-ea"/>
          <a:cs typeface="+mn-cs"/>
        </a:defRPr>
      </a:lvl2pPr>
      <a:lvl3pPr marL="911188" algn="l" defTabSz="911188" rtl="0" eaLnBrk="1" latinLnBrk="0" hangingPunct="1">
        <a:defRPr kumimoji="1" sz="1794" kern="1200">
          <a:solidFill>
            <a:schemeClr val="tx1"/>
          </a:solidFill>
          <a:latin typeface="+mn-lt"/>
          <a:ea typeface="+mn-ea"/>
          <a:cs typeface="+mn-cs"/>
        </a:defRPr>
      </a:lvl3pPr>
      <a:lvl4pPr marL="1366781" algn="l" defTabSz="911188" rtl="0" eaLnBrk="1" latinLnBrk="0" hangingPunct="1">
        <a:defRPr kumimoji="1" sz="1794" kern="1200">
          <a:solidFill>
            <a:schemeClr val="tx1"/>
          </a:solidFill>
          <a:latin typeface="+mn-lt"/>
          <a:ea typeface="+mn-ea"/>
          <a:cs typeface="+mn-cs"/>
        </a:defRPr>
      </a:lvl4pPr>
      <a:lvl5pPr marL="1822374" algn="l" defTabSz="911188" rtl="0" eaLnBrk="1" latinLnBrk="0" hangingPunct="1">
        <a:defRPr kumimoji="1" sz="1794" kern="1200">
          <a:solidFill>
            <a:schemeClr val="tx1"/>
          </a:solidFill>
          <a:latin typeface="+mn-lt"/>
          <a:ea typeface="+mn-ea"/>
          <a:cs typeface="+mn-cs"/>
        </a:defRPr>
      </a:lvl5pPr>
      <a:lvl6pPr marL="2277968" algn="l" defTabSz="911188" rtl="0" eaLnBrk="1" latinLnBrk="0" hangingPunct="1">
        <a:defRPr kumimoji="1" sz="1794" kern="1200">
          <a:solidFill>
            <a:schemeClr val="tx1"/>
          </a:solidFill>
          <a:latin typeface="+mn-lt"/>
          <a:ea typeface="+mn-ea"/>
          <a:cs typeface="+mn-cs"/>
        </a:defRPr>
      </a:lvl6pPr>
      <a:lvl7pPr marL="2733562" algn="l" defTabSz="911188" rtl="0" eaLnBrk="1" latinLnBrk="0" hangingPunct="1">
        <a:defRPr kumimoji="1" sz="1794" kern="1200">
          <a:solidFill>
            <a:schemeClr val="tx1"/>
          </a:solidFill>
          <a:latin typeface="+mn-lt"/>
          <a:ea typeface="+mn-ea"/>
          <a:cs typeface="+mn-cs"/>
        </a:defRPr>
      </a:lvl7pPr>
      <a:lvl8pPr marL="3189155" algn="l" defTabSz="911188" rtl="0" eaLnBrk="1" latinLnBrk="0" hangingPunct="1">
        <a:defRPr kumimoji="1" sz="1794" kern="1200">
          <a:solidFill>
            <a:schemeClr val="tx1"/>
          </a:solidFill>
          <a:latin typeface="+mn-lt"/>
          <a:ea typeface="+mn-ea"/>
          <a:cs typeface="+mn-cs"/>
        </a:defRPr>
      </a:lvl8pPr>
      <a:lvl9pPr marL="3644749" algn="l" defTabSz="911188" rtl="0" eaLnBrk="1" latinLnBrk="0" hangingPunct="1">
        <a:defRPr kumimoji="1" sz="179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s06web.zoom.us/webinar/register/WN_rHoxsAz9TzCDr3iiJ3f_7w" TargetMode="External"/><Relationship Id="rId2" Type="http://schemas.openxmlformats.org/officeDocument/2006/relationships/hyperlink" Target="https://x.gd/MzVpA" TargetMode="External"/><Relationship Id="rId1" Type="http://schemas.openxmlformats.org/officeDocument/2006/relationships/slideLayout" Target="../slideLayouts/slideLayout1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187" y="18108"/>
            <a:ext cx="7569123" cy="566989"/>
          </a:xfrm>
          <a:prstGeom prst="rect">
            <a:avLst/>
          </a:prstGeom>
          <a:noFill/>
          <a:effectLst/>
        </p:spPr>
        <p:txBody>
          <a:bodyPr wrap="square" lIns="104306" tIns="52153" rIns="104306" bIns="52153" anchor="t">
            <a:spAutoFit/>
          </a:bodyPr>
          <a:lstStyle/>
          <a:p>
            <a:pPr marL="0" marR="0" lvl="0" indent="0" algn="ctr" defTabSz="1043056" rtl="0" eaLnBrk="1" fontAlgn="auto" latinLnBrk="0" hangingPunct="1">
              <a:lnSpc>
                <a:spcPct val="100000"/>
              </a:lnSpc>
              <a:spcBef>
                <a:spcPts val="913"/>
              </a:spcBef>
              <a:spcAft>
                <a:spcPts val="0"/>
              </a:spcAft>
              <a:buClrTx/>
              <a:buSzTx/>
              <a:buFontTx/>
              <a:buNone/>
              <a:tabLst/>
              <a:defRPr/>
            </a:pPr>
            <a:r>
              <a:rPr kumimoji="0" lang="ja-JP" altLang="en-US" sz="3000" b="1" i="0" u="none" strike="noStrike" kern="0" cap="none" spc="0" normalizeH="0" baseline="0" noProof="0" dirty="0">
                <a:ln w="9525">
                  <a:noFill/>
                  <a:prstDash val="solid"/>
                </a:ln>
                <a:solidFill>
                  <a:srgbClr val="000099"/>
                </a:solidFill>
                <a:effectLst/>
                <a:uLnTx/>
                <a:uFillTx/>
                <a:latin typeface="Meiryo UI" panose="020B0604030504040204" pitchFamily="50" charset="-128"/>
                <a:ea typeface="Meiryo UI" panose="020B0604030504040204" pitchFamily="50" charset="-128"/>
                <a:cs typeface="メイリオ" panose="020B0604030504040204" pitchFamily="50" charset="-128"/>
              </a:rPr>
              <a:t>医療安全と不眠症対策を考える会 </a:t>
            </a:r>
            <a:r>
              <a:rPr kumimoji="0" lang="en-US" altLang="ja-JP" sz="3000" b="1" i="0" u="none" strike="noStrike" kern="0" cap="none" spc="0" normalizeH="0" baseline="0" noProof="0" dirty="0">
                <a:ln w="9525">
                  <a:noFill/>
                  <a:prstDash val="solid"/>
                </a:ln>
                <a:solidFill>
                  <a:srgbClr val="000099"/>
                </a:solidFill>
                <a:effectLst/>
                <a:uLnTx/>
                <a:uFillTx/>
                <a:latin typeface="Meiryo UI" panose="020B0604030504040204" pitchFamily="50" charset="-128"/>
                <a:ea typeface="Meiryo UI" panose="020B0604030504040204" pitchFamily="50" charset="-128"/>
                <a:cs typeface="メイリオ" panose="020B0604030504040204" pitchFamily="50" charset="-128"/>
              </a:rPr>
              <a:t>in </a:t>
            </a:r>
            <a:r>
              <a:rPr kumimoji="0" lang="ja-JP" altLang="en-US" sz="3000" b="1" i="0" u="none" strike="noStrike" kern="0" cap="none" spc="0" normalizeH="0" baseline="0" noProof="0" dirty="0">
                <a:ln w="9525">
                  <a:noFill/>
                  <a:prstDash val="solid"/>
                </a:ln>
                <a:solidFill>
                  <a:srgbClr val="000099"/>
                </a:solidFill>
                <a:effectLst/>
                <a:uLnTx/>
                <a:uFillTx/>
                <a:latin typeface="Meiryo UI" panose="020B0604030504040204" pitchFamily="50" charset="-128"/>
                <a:ea typeface="Meiryo UI" panose="020B0604030504040204" pitchFamily="50" charset="-128"/>
                <a:cs typeface="メイリオ" panose="020B0604030504040204" pitchFamily="50" charset="-128"/>
              </a:rPr>
              <a:t>沖縄</a:t>
            </a:r>
            <a:endParaRPr kumimoji="0" lang="en-US" altLang="ja-JP" sz="3000" b="1" i="0" u="none" strike="noStrike" kern="0" cap="none" spc="0" normalizeH="0" baseline="0" noProof="0" dirty="0">
              <a:ln w="9525">
                <a:noFill/>
                <a:prstDash val="solid"/>
              </a:ln>
              <a:solidFill>
                <a:srgbClr val="000099"/>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grpSp>
        <p:nvGrpSpPr>
          <p:cNvPr id="4" name="Group 45"/>
          <p:cNvGrpSpPr>
            <a:grpSpLocks/>
          </p:cNvGrpSpPr>
          <p:nvPr/>
        </p:nvGrpSpPr>
        <p:grpSpPr bwMode="auto">
          <a:xfrm>
            <a:off x="6187" y="10387840"/>
            <a:ext cx="7591455" cy="0"/>
            <a:chOff x="0" y="-501703"/>
            <a:chExt cx="5760" cy="0"/>
          </a:xfrm>
        </p:grpSpPr>
        <p:sp>
          <p:nvSpPr>
            <p:cNvPr id="5" name="Line 40"/>
            <p:cNvSpPr>
              <a:spLocks noChangeShapeType="1"/>
            </p:cNvSpPr>
            <p:nvPr/>
          </p:nvSpPr>
          <p:spPr bwMode="auto">
            <a:xfrm>
              <a:off x="0" y="-501703"/>
              <a:ext cx="2880" cy="0"/>
            </a:xfrm>
            <a:prstGeom prst="line">
              <a:avLst/>
            </a:prstGeom>
            <a:noFill/>
            <a:ln w="25400">
              <a:solidFill>
                <a:srgbClr val="B5007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Line 41"/>
            <p:cNvSpPr>
              <a:spLocks noChangeShapeType="1"/>
            </p:cNvSpPr>
            <p:nvPr/>
          </p:nvSpPr>
          <p:spPr bwMode="auto">
            <a:xfrm>
              <a:off x="2880" y="-501703"/>
              <a:ext cx="2880" cy="0"/>
            </a:xfrm>
            <a:prstGeom prst="line">
              <a:avLst/>
            </a:prstGeom>
            <a:noFill/>
            <a:ln w="25400">
              <a:solidFill>
                <a:srgbClr val="008AB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pic>
        <p:nvPicPr>
          <p:cNvPr id="9" name="Picture 46" descr="basic_covercentercover_gra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8" y="666180"/>
            <a:ext cx="7561263" cy="381310"/>
          </a:xfrm>
          <a:prstGeom prst="rect">
            <a:avLst/>
          </a:prstGeom>
          <a:noFill/>
          <a:extLst>
            <a:ext uri="{909E8E84-426E-40DD-AFC4-6F175D3DCCD1}">
              <a14:hiddenFill xmlns:a14="http://schemas.microsoft.com/office/drawing/2010/main">
                <a:solidFill>
                  <a:srgbClr val="FFFFFF"/>
                </a:solidFill>
              </a14:hiddenFill>
            </a:ext>
          </a:extLst>
        </p:spPr>
      </p:pic>
      <p:grpSp>
        <p:nvGrpSpPr>
          <p:cNvPr id="29" name="グループ化 28"/>
          <p:cNvGrpSpPr/>
          <p:nvPr/>
        </p:nvGrpSpPr>
        <p:grpSpPr>
          <a:xfrm>
            <a:off x="156011" y="916265"/>
            <a:ext cx="1090497" cy="491265"/>
            <a:chOff x="263541" y="7283078"/>
            <a:chExt cx="1090497" cy="491265"/>
          </a:xfrm>
        </p:grpSpPr>
        <p:sp>
          <p:nvSpPr>
            <p:cNvPr id="24" name="円/楕円 23"/>
            <p:cNvSpPr/>
            <p:nvPr/>
          </p:nvSpPr>
          <p:spPr>
            <a:xfrm rot="20455963">
              <a:off x="263541" y="7283078"/>
              <a:ext cx="1090497" cy="491265"/>
            </a:xfrm>
            <a:prstGeom prst="ellipse">
              <a:avLst/>
            </a:prstGeom>
            <a:solidFill>
              <a:srgbClr val="F6008D">
                <a:alpha val="65000"/>
              </a:srgbClr>
            </a:solidFill>
            <a:ln>
              <a:noFill/>
            </a:ln>
            <a:effectLst>
              <a:outerShdw blurRad="127000" dist="38100" dir="2700000" algn="ctr">
                <a:srgbClr val="000000">
                  <a:alpha val="45000"/>
                </a:srgbClr>
              </a:outerShdw>
              <a:softEdge rad="12700"/>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0" name="テキスト ボックス 19"/>
            <p:cNvSpPr txBox="1"/>
            <p:nvPr/>
          </p:nvSpPr>
          <p:spPr>
            <a:xfrm>
              <a:off x="501155" y="7362924"/>
              <a:ext cx="812154" cy="369332"/>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日時</a:t>
              </a:r>
            </a:p>
          </p:txBody>
        </p:sp>
      </p:grpSp>
      <p:grpSp>
        <p:nvGrpSpPr>
          <p:cNvPr id="30" name="グループ化 29"/>
          <p:cNvGrpSpPr/>
          <p:nvPr/>
        </p:nvGrpSpPr>
        <p:grpSpPr>
          <a:xfrm>
            <a:off x="161749" y="1462121"/>
            <a:ext cx="1090497" cy="491264"/>
            <a:chOff x="263541" y="8281664"/>
            <a:chExt cx="1090497" cy="491265"/>
          </a:xfrm>
        </p:grpSpPr>
        <p:sp>
          <p:nvSpPr>
            <p:cNvPr id="25" name="円/楕円 24"/>
            <p:cNvSpPr/>
            <p:nvPr/>
          </p:nvSpPr>
          <p:spPr>
            <a:xfrm rot="20455963">
              <a:off x="263541" y="8281664"/>
              <a:ext cx="1090497" cy="491265"/>
            </a:xfrm>
            <a:prstGeom prst="ellipse">
              <a:avLst/>
            </a:prstGeom>
            <a:solidFill>
              <a:srgbClr val="F6008D">
                <a:alpha val="65000"/>
              </a:srgbClr>
            </a:solidFill>
            <a:ln>
              <a:noFill/>
            </a:ln>
            <a:effectLst>
              <a:outerShdw blurRad="127000" dist="38100" dir="2700000" algn="ctr">
                <a:srgbClr val="000000">
                  <a:alpha val="45000"/>
                </a:srgbClr>
              </a:outerShdw>
              <a:softEdge rad="12700"/>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530746" y="8352219"/>
              <a:ext cx="792088" cy="369333"/>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会場</a:t>
              </a:r>
            </a:p>
          </p:txBody>
        </p:sp>
      </p:grpSp>
      <p:sp>
        <p:nvSpPr>
          <p:cNvPr id="33" name="テキスト ボックス 14"/>
          <p:cNvSpPr txBox="1">
            <a:spLocks noChangeArrowheads="1"/>
          </p:cNvSpPr>
          <p:nvPr/>
        </p:nvSpPr>
        <p:spPr bwMode="auto">
          <a:xfrm>
            <a:off x="1272091" y="988273"/>
            <a:ext cx="6252956"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rPr>
              <a:t>２０２５年３月５日（水</a:t>
            </a:r>
            <a:r>
              <a:rPr lang="ja-JP" altLang="en-US" b="1" dirty="0">
                <a:latin typeface="メイリオ" pitchFamily="50" charset="-128"/>
                <a:ea typeface="メイリオ" pitchFamily="50" charset="-128"/>
                <a:cs typeface="メイリオ" pitchFamily="50" charset="-128"/>
              </a:rPr>
              <a:t>）</a:t>
            </a:r>
            <a:r>
              <a:rPr kumimoji="1" lang="ja-JP" altLang="en-US"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rPr>
              <a:t>１８</a:t>
            </a:r>
            <a:r>
              <a:rPr kumimoji="1" lang="en-US" altLang="ja-JP"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rPr>
              <a:t>:</a:t>
            </a:r>
            <a:r>
              <a:rPr kumimoji="1" lang="ja-JP" altLang="en-US"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rPr>
              <a:t>３０～１９</a:t>
            </a:r>
            <a:r>
              <a:rPr kumimoji="1" lang="en-US" altLang="ja-JP"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rPr>
              <a:t>:</a:t>
            </a:r>
            <a:r>
              <a:rPr kumimoji="1" lang="ja-JP" altLang="en-US"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rPr>
              <a:t>３５</a:t>
            </a:r>
            <a:endParaRPr kumimoji="1" lang="en-US" altLang="ja-JP" b="1" i="0" u="none" strike="noStrike" kern="1200" cap="none" spc="0" normalizeH="0" baseline="0" noProof="0" dirty="0">
              <a:ln>
                <a:noFill/>
              </a:ln>
              <a:effectLst/>
              <a:uLnTx/>
              <a:uFillTx/>
              <a:latin typeface="メイリオ" pitchFamily="50" charset="-128"/>
              <a:ea typeface="メイリオ" pitchFamily="50" charset="-128"/>
              <a:cs typeface="メイリオ" pitchFamily="50" charset="-128"/>
            </a:endParaRPr>
          </a:p>
        </p:txBody>
      </p:sp>
      <p:sp>
        <p:nvSpPr>
          <p:cNvPr id="34" name="テキスト ボックス 4"/>
          <p:cNvSpPr txBox="1">
            <a:spLocks noChangeArrowheads="1"/>
          </p:cNvSpPr>
          <p:nvPr/>
        </p:nvSpPr>
        <p:spPr bwMode="auto">
          <a:xfrm>
            <a:off x="1281809" y="1512637"/>
            <a:ext cx="61712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l" defTabSz="1043056" rtl="0" eaLnBrk="0" fontAlgn="auto" latinLnBrk="0" hangingPunct="0">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現地会場：ラグナガーデンホテル</a:t>
            </a:r>
            <a:r>
              <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階　明海の間</a:t>
            </a:r>
            <a:endPar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3056" rtl="0" eaLnBrk="0" fontAlgn="auto" latinLnBrk="0" hangingPunct="0">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lang="ja-JP" altLang="en-US" sz="1700" b="1" dirty="0">
                <a:solidFill>
                  <a:prstClr val="black"/>
                </a:solidFill>
                <a:latin typeface="メイリオ" panose="020B0604030504040204" pitchFamily="50" charset="-128"/>
                <a:ea typeface="メイリオ" panose="020B0604030504040204" pitchFamily="50" charset="-128"/>
              </a:rPr>
              <a:t>　 </a:t>
            </a: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沖縄県宜野湾市真志喜４丁目１−１</a:t>
            </a:r>
            <a:endParaRPr kumimoji="1" lang="en-US" altLang="ja-JP"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3056" rtl="0" eaLnBrk="0" fontAlgn="auto" latinLnBrk="0" hangingPunct="0">
              <a:lnSpc>
                <a:spcPct val="100000"/>
              </a:lnSpc>
              <a:spcBef>
                <a:spcPts val="0"/>
              </a:spcBef>
              <a:spcAft>
                <a:spcPts val="0"/>
              </a:spcAft>
              <a:buClrTx/>
              <a:buSzTx/>
              <a:buFontTx/>
              <a:buNone/>
              <a:tabLst/>
              <a:defRPr/>
            </a:pPr>
            <a:r>
              <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WEB</a:t>
            </a: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配信：</a:t>
            </a:r>
            <a:r>
              <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Zoom</a:t>
            </a: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配信</a:t>
            </a: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（裏面をご参照ください。）</a:t>
            </a:r>
            <a:endParaRPr kumimoji="1" lang="ja-JP" altLang="en-US" sz="18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3" name="直線コネクタ 2"/>
          <p:cNvCxnSpPr/>
          <p:nvPr/>
        </p:nvCxnSpPr>
        <p:spPr>
          <a:xfrm flipV="1">
            <a:off x="62298" y="2466380"/>
            <a:ext cx="7488000" cy="1"/>
          </a:xfrm>
          <a:prstGeom prst="line">
            <a:avLst/>
          </a:prstGeom>
          <a:ln w="571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E0421278-7C4E-2A56-127B-2E4B71E71CB2}"/>
              </a:ext>
            </a:extLst>
          </p:cNvPr>
          <p:cNvSpPr txBox="1"/>
          <p:nvPr/>
        </p:nvSpPr>
        <p:spPr>
          <a:xfrm>
            <a:off x="2028260" y="10459848"/>
            <a:ext cx="3865413" cy="215444"/>
          </a:xfrm>
          <a:prstGeom prst="rect">
            <a:avLst/>
          </a:prstGeom>
          <a:noFill/>
        </p:spPr>
        <p:txBody>
          <a:bodyPr wrap="square" lIns="0" tIns="0" rIns="0" bIns="0" rtlCol="0" anchor="t" anchorCtr="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共催：沖縄県病院薬剤師会／エーザイ株式会社</a:t>
            </a:r>
          </a:p>
        </p:txBody>
      </p:sp>
      <p:sp>
        <p:nvSpPr>
          <p:cNvPr id="12" name="テキスト ボックス 11">
            <a:extLst>
              <a:ext uri="{FF2B5EF4-FFF2-40B4-BE49-F238E27FC236}">
                <a16:creationId xmlns:a16="http://schemas.microsoft.com/office/drawing/2014/main" id="{19EF571E-4153-A1E2-E587-3E1CB83FD4B7}"/>
              </a:ext>
            </a:extLst>
          </p:cNvPr>
          <p:cNvSpPr txBox="1"/>
          <p:nvPr/>
        </p:nvSpPr>
        <p:spPr>
          <a:xfrm>
            <a:off x="248476" y="2492747"/>
            <a:ext cx="1392865" cy="366254"/>
          </a:xfrm>
          <a:prstGeom prst="rect">
            <a:avLst/>
          </a:prstGeom>
          <a:solidFill>
            <a:srgbClr val="002060"/>
          </a:solidFill>
        </p:spPr>
        <p:txBody>
          <a:bodyPr wrap="square" lIns="0" tIns="0" rIns="0" bIns="0" rtlCol="0" anchor="t" anchorCtr="0">
            <a:spAutoFit/>
          </a:bodyPr>
          <a:lstStyle/>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rPr>
              <a:t>座長</a:t>
            </a:r>
            <a:endParaRPr kumimoji="1" lang="en-US" altLang="ja-JP"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BF93266B-B8DA-91E4-4FA8-3053869C5471}"/>
              </a:ext>
            </a:extLst>
          </p:cNvPr>
          <p:cNvSpPr txBox="1"/>
          <p:nvPr/>
        </p:nvSpPr>
        <p:spPr>
          <a:xfrm>
            <a:off x="255534" y="3285795"/>
            <a:ext cx="1392865" cy="366254"/>
          </a:xfrm>
          <a:prstGeom prst="rect">
            <a:avLst/>
          </a:prstGeom>
          <a:solidFill>
            <a:srgbClr val="002060"/>
          </a:solidFill>
        </p:spPr>
        <p:txBody>
          <a:bodyPr wrap="square" lIns="0" tIns="0" rIns="0" bIns="0" rtlCol="0" anchor="t" anchorCtr="0">
            <a:spAutoFit/>
          </a:bodyPr>
          <a:lstStyle/>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rPr>
              <a:t>基調講演</a:t>
            </a:r>
            <a:endParaRPr kumimoji="1" lang="en-US" altLang="ja-JP"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p:txBody>
      </p:sp>
      <p:sp>
        <p:nvSpPr>
          <p:cNvPr id="14" name="Line 9">
            <a:extLst>
              <a:ext uri="{FF2B5EF4-FFF2-40B4-BE49-F238E27FC236}">
                <a16:creationId xmlns:a16="http://schemas.microsoft.com/office/drawing/2014/main" id="{760EEE6F-EB6C-4AA9-AA3F-573B1D6DA7F8}"/>
              </a:ext>
            </a:extLst>
          </p:cNvPr>
          <p:cNvSpPr>
            <a:spLocks noChangeShapeType="1"/>
          </p:cNvSpPr>
          <p:nvPr/>
        </p:nvSpPr>
        <p:spPr bwMode="auto">
          <a:xfrm flipV="1">
            <a:off x="255534" y="3624134"/>
            <a:ext cx="7072755" cy="5828"/>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marL="0" marR="0" lvl="0" indent="0" algn="l" defTabSz="753587" rtl="0" eaLnBrk="1" fontAlgn="auto" latinLnBrk="0" hangingPunct="1">
              <a:lnSpc>
                <a:spcPct val="100000"/>
              </a:lnSpc>
              <a:spcBef>
                <a:spcPts val="0"/>
              </a:spcBef>
              <a:spcAft>
                <a:spcPts val="0"/>
              </a:spcAft>
              <a:buClrTx/>
              <a:buSzTx/>
              <a:buFontTx/>
              <a:buNone/>
              <a:tabLst/>
              <a:defRPr/>
            </a:pPr>
            <a:endPar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Line 9">
            <a:extLst>
              <a:ext uri="{FF2B5EF4-FFF2-40B4-BE49-F238E27FC236}">
                <a16:creationId xmlns:a16="http://schemas.microsoft.com/office/drawing/2014/main" id="{8235B4C6-9AE2-1AE2-05CC-9799C4828887}"/>
              </a:ext>
            </a:extLst>
          </p:cNvPr>
          <p:cNvSpPr>
            <a:spLocks noChangeShapeType="1"/>
          </p:cNvSpPr>
          <p:nvPr/>
        </p:nvSpPr>
        <p:spPr bwMode="auto">
          <a:xfrm>
            <a:off x="284448" y="2861029"/>
            <a:ext cx="7043841" cy="1989"/>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marL="0" marR="0" lvl="0" indent="0" algn="l" defTabSz="753587"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48560BA2-9FBC-AEDF-B0CD-9ACDDA53D8F3}"/>
              </a:ext>
            </a:extLst>
          </p:cNvPr>
          <p:cNvSpPr txBox="1"/>
          <p:nvPr/>
        </p:nvSpPr>
        <p:spPr>
          <a:xfrm>
            <a:off x="241418" y="6128285"/>
            <a:ext cx="1392865" cy="366254"/>
          </a:xfrm>
          <a:prstGeom prst="rect">
            <a:avLst/>
          </a:prstGeom>
          <a:solidFill>
            <a:srgbClr val="002060"/>
          </a:solidFill>
        </p:spPr>
        <p:txBody>
          <a:bodyPr wrap="square" lIns="0" tIns="0" rIns="0" bIns="0" rtlCol="0" anchor="t" anchorCtr="0">
            <a:spAutoFit/>
          </a:bodyPr>
          <a:lstStyle/>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rPr>
              <a:t>特別講演</a:t>
            </a:r>
            <a:endParaRPr kumimoji="1" lang="en-US" altLang="ja-JP"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p:txBody>
      </p:sp>
      <p:sp>
        <p:nvSpPr>
          <p:cNvPr id="17" name="Line 9">
            <a:extLst>
              <a:ext uri="{FF2B5EF4-FFF2-40B4-BE49-F238E27FC236}">
                <a16:creationId xmlns:a16="http://schemas.microsoft.com/office/drawing/2014/main" id="{BCCE8A49-7562-7DA7-2090-5B3AEB3DC42A}"/>
              </a:ext>
            </a:extLst>
          </p:cNvPr>
          <p:cNvSpPr>
            <a:spLocks noChangeShapeType="1"/>
          </p:cNvSpPr>
          <p:nvPr/>
        </p:nvSpPr>
        <p:spPr bwMode="auto">
          <a:xfrm>
            <a:off x="238420" y="6500907"/>
            <a:ext cx="7089869" cy="10362"/>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marL="0" marR="0" lvl="0" indent="0" algn="l" defTabSz="753587"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F8B8D78C-5293-D35E-9AD4-8668D74D3028}"/>
              </a:ext>
            </a:extLst>
          </p:cNvPr>
          <p:cNvSpPr txBox="1"/>
          <p:nvPr/>
        </p:nvSpPr>
        <p:spPr>
          <a:xfrm>
            <a:off x="228214" y="6512182"/>
            <a:ext cx="7224825" cy="830997"/>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明日から始める！</a:t>
            </a:r>
            <a:b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br>
            <a: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医療安全対策に配慮した睡眠マネジメント　」</a:t>
            </a:r>
          </a:p>
        </p:txBody>
      </p:sp>
      <p:sp>
        <p:nvSpPr>
          <p:cNvPr id="19" name="テキスト ボックス 18">
            <a:extLst>
              <a:ext uri="{FF2B5EF4-FFF2-40B4-BE49-F238E27FC236}">
                <a16:creationId xmlns:a16="http://schemas.microsoft.com/office/drawing/2014/main" id="{5D0806FB-1444-B1B6-E351-465243753470}"/>
              </a:ext>
            </a:extLst>
          </p:cNvPr>
          <p:cNvSpPr txBox="1"/>
          <p:nvPr/>
        </p:nvSpPr>
        <p:spPr>
          <a:xfrm>
            <a:off x="225391" y="8424460"/>
            <a:ext cx="7431932" cy="738664"/>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zh-CN"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琉球大学大学院医学研究科育成医学（小児科）講座</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教授／</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琉球大学病院 医療安全管理責任者 </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中西 浩一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先生</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テキスト ボックス 22">
            <a:extLst>
              <a:ext uri="{FF2B5EF4-FFF2-40B4-BE49-F238E27FC236}">
                <a16:creationId xmlns:a16="http://schemas.microsoft.com/office/drawing/2014/main" id="{EFFC6885-9F00-FB06-46D4-25200AE9900D}"/>
              </a:ext>
            </a:extLst>
          </p:cNvPr>
          <p:cNvSpPr txBox="1"/>
          <p:nvPr/>
        </p:nvSpPr>
        <p:spPr>
          <a:xfrm>
            <a:off x="232974" y="5072022"/>
            <a:ext cx="1308433" cy="366254"/>
          </a:xfrm>
          <a:prstGeom prst="rect">
            <a:avLst/>
          </a:prstGeom>
          <a:solidFill>
            <a:srgbClr val="002060"/>
          </a:solidFill>
        </p:spPr>
        <p:txBody>
          <a:bodyPr wrap="square" lIns="0" tIns="0" rIns="0" bIns="0" rtlCol="0" anchor="t" anchorCtr="0">
            <a:spAutoFit/>
          </a:bodyPr>
          <a:lstStyle/>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rPr>
              <a:t>座長</a:t>
            </a:r>
            <a:endParaRPr kumimoji="1" lang="en-US" altLang="ja-JP"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p:txBody>
      </p:sp>
      <p:sp>
        <p:nvSpPr>
          <p:cNvPr id="26" name="Line 9">
            <a:extLst>
              <a:ext uri="{FF2B5EF4-FFF2-40B4-BE49-F238E27FC236}">
                <a16:creationId xmlns:a16="http://schemas.microsoft.com/office/drawing/2014/main" id="{26FCB87A-20B5-7EFA-51F9-F724B3D201F8}"/>
              </a:ext>
            </a:extLst>
          </p:cNvPr>
          <p:cNvSpPr>
            <a:spLocks noChangeShapeType="1"/>
          </p:cNvSpPr>
          <p:nvPr/>
        </p:nvSpPr>
        <p:spPr bwMode="auto">
          <a:xfrm>
            <a:off x="268947" y="5440303"/>
            <a:ext cx="7059342" cy="16337"/>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marL="0" marR="0" lvl="0" indent="0" algn="l" defTabSz="753587"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BE93A2A3-609C-0BDD-CE14-A0178BC36C35}"/>
              </a:ext>
            </a:extLst>
          </p:cNvPr>
          <p:cNvSpPr txBox="1"/>
          <p:nvPr/>
        </p:nvSpPr>
        <p:spPr>
          <a:xfrm>
            <a:off x="228214" y="3618508"/>
            <a:ext cx="7203368" cy="800219"/>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2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急性期病院における睡眠薬の使用事例</a:t>
            </a:r>
            <a:endParaRPr kumimoji="1" lang="en-US" altLang="ja-JP" sz="2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lang="ja-JP" altLang="en-US" sz="2300" b="1" dirty="0">
                <a:latin typeface="Meiryo UI" panose="020B0604030504040204" pitchFamily="50" charset="-128"/>
                <a:ea typeface="Meiryo UI" panose="020B0604030504040204" pitchFamily="50" charset="-128"/>
              </a:rPr>
              <a:t>　　　　　　　　　　  </a:t>
            </a:r>
            <a:r>
              <a:rPr kumimoji="1" lang="ja-JP" altLang="en-US" sz="2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～看護師が悩まない睡眠薬の選択～ 」</a:t>
            </a:r>
          </a:p>
        </p:txBody>
      </p:sp>
      <p:sp>
        <p:nvSpPr>
          <p:cNvPr id="31" name="テキスト ボックス 30">
            <a:extLst>
              <a:ext uri="{FF2B5EF4-FFF2-40B4-BE49-F238E27FC236}">
                <a16:creationId xmlns:a16="http://schemas.microsoft.com/office/drawing/2014/main" id="{156DCFAC-D5F2-80BA-E83B-5552240F8E0D}"/>
              </a:ext>
            </a:extLst>
          </p:cNvPr>
          <p:cNvSpPr txBox="1"/>
          <p:nvPr/>
        </p:nvSpPr>
        <p:spPr>
          <a:xfrm>
            <a:off x="1738191" y="3258468"/>
            <a:ext cx="2978543" cy="400110"/>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１８</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３０～１８</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５０</a:t>
            </a:r>
          </a:p>
        </p:txBody>
      </p:sp>
      <p:sp>
        <p:nvSpPr>
          <p:cNvPr id="35" name="テキスト ボックス 34">
            <a:extLst>
              <a:ext uri="{FF2B5EF4-FFF2-40B4-BE49-F238E27FC236}">
                <a16:creationId xmlns:a16="http://schemas.microsoft.com/office/drawing/2014/main" id="{AB114FA5-3AF2-665C-DE4B-5DBB539A2CE8}"/>
              </a:ext>
            </a:extLst>
          </p:cNvPr>
          <p:cNvSpPr txBox="1"/>
          <p:nvPr/>
        </p:nvSpPr>
        <p:spPr>
          <a:xfrm>
            <a:off x="1655457" y="6122960"/>
            <a:ext cx="2845254" cy="400110"/>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１８</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５０～１９</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３０</a:t>
            </a:r>
          </a:p>
        </p:txBody>
      </p:sp>
      <p:sp>
        <p:nvSpPr>
          <p:cNvPr id="39" name="テキスト ボックス 38">
            <a:extLst>
              <a:ext uri="{FF2B5EF4-FFF2-40B4-BE49-F238E27FC236}">
                <a16:creationId xmlns:a16="http://schemas.microsoft.com/office/drawing/2014/main" id="{044F1B78-342E-3E23-F068-1EE07A31B6C4}"/>
              </a:ext>
            </a:extLst>
          </p:cNvPr>
          <p:cNvSpPr txBox="1"/>
          <p:nvPr/>
        </p:nvSpPr>
        <p:spPr>
          <a:xfrm>
            <a:off x="181803" y="7304270"/>
            <a:ext cx="7325717" cy="738664"/>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日本赤十字社愛知医療センター名古屋第一病院 総合診療科 副部長 </a:t>
            </a:r>
            <a:endParaRPr kumimoji="1" lang="en-US" altLang="ja-JP"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lang="ja-JP" altLang="en-US" sz="1800" b="1" dirty="0">
                <a:latin typeface="Meiryo UI" panose="020B0604030504040204" pitchFamily="50" charset="-128"/>
                <a:ea typeface="Meiryo UI" panose="020B0604030504040204" pitchFamily="50" charset="-128"/>
              </a:rPr>
              <a:t>　　　　　　　　　　　　　　　　　　　　　　　　　　　　　　　　　　　　</a:t>
            </a:r>
            <a:r>
              <a:rPr kumimoji="1" lang="ja-JP" altLang="en-US" sz="2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宮川 慶</a:t>
            </a:r>
            <a: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先生</a:t>
            </a:r>
            <a:endParaRPr kumimoji="1" lang="en-US" altLang="ja-JP"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a:extLst>
              <a:ext uri="{FF2B5EF4-FFF2-40B4-BE49-F238E27FC236}">
                <a16:creationId xmlns:a16="http://schemas.microsoft.com/office/drawing/2014/main" id="{4867C985-B09D-DAB9-7E56-F5382836AAC9}"/>
              </a:ext>
            </a:extLst>
          </p:cNvPr>
          <p:cNvSpPr txBox="1"/>
          <p:nvPr/>
        </p:nvSpPr>
        <p:spPr>
          <a:xfrm>
            <a:off x="255237" y="8029675"/>
            <a:ext cx="1392865" cy="366254"/>
          </a:xfrm>
          <a:prstGeom prst="rect">
            <a:avLst/>
          </a:prstGeom>
          <a:solidFill>
            <a:srgbClr val="002060"/>
          </a:solidFill>
        </p:spPr>
        <p:txBody>
          <a:bodyPr wrap="square" lIns="0" tIns="0" rIns="0" bIns="0" rtlCol="0" anchor="t" anchorCtr="0">
            <a:spAutoFit/>
          </a:bodyPr>
          <a:lstStyle/>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rPr>
              <a:t>クロージング</a:t>
            </a:r>
            <a:endParaRPr kumimoji="1" lang="en-US" altLang="ja-JP" sz="18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85000"/>
              </a:lnSpc>
              <a:spcBef>
                <a:spcPts val="0"/>
              </a:spcBef>
              <a:spcAft>
                <a:spcPts val="0"/>
              </a:spcAft>
              <a:buClrTx/>
              <a:buSzTx/>
              <a:buFontTx/>
              <a:buNone/>
              <a:tabLst/>
              <a:defRPr/>
            </a:pPr>
            <a:endParaRPr kumimoji="1" lang="en-US" altLang="ja-JP" sz="500" b="1" i="0" u="none" strike="noStrike" kern="1200" cap="none" spc="0" normalizeH="0" baseline="0" noProof="0" dirty="0">
              <a:ln>
                <a:noFill/>
              </a:ln>
              <a:solidFill>
                <a:prstClr val="white"/>
              </a:solidFill>
              <a:effectLst>
                <a:outerShdw blurRad="101600" dist="12700" dir="2700000" algn="tl" rotWithShape="0">
                  <a:prstClr val="black">
                    <a:alpha val="35000"/>
                  </a:prstClr>
                </a:outerShdw>
              </a:effectLst>
              <a:uLnTx/>
              <a:uFillTx/>
              <a:latin typeface="Meiryo UI" panose="020B0604030504040204" pitchFamily="50" charset="-128"/>
              <a:ea typeface="Meiryo UI" panose="020B0604030504040204" pitchFamily="50" charset="-128"/>
              <a:cs typeface="+mn-cs"/>
            </a:endParaRPr>
          </a:p>
        </p:txBody>
      </p:sp>
      <p:sp>
        <p:nvSpPr>
          <p:cNvPr id="22" name="Line 9">
            <a:extLst>
              <a:ext uri="{FF2B5EF4-FFF2-40B4-BE49-F238E27FC236}">
                <a16:creationId xmlns:a16="http://schemas.microsoft.com/office/drawing/2014/main" id="{E187EC64-04D5-149D-829E-0EADDAEA3C56}"/>
              </a:ext>
            </a:extLst>
          </p:cNvPr>
          <p:cNvSpPr>
            <a:spLocks noChangeShapeType="1"/>
          </p:cNvSpPr>
          <p:nvPr/>
        </p:nvSpPr>
        <p:spPr bwMode="auto">
          <a:xfrm>
            <a:off x="252239" y="8402297"/>
            <a:ext cx="7089869" cy="10362"/>
          </a:xfrm>
          <a:prstGeom prst="line">
            <a:avLst/>
          </a:prstGeom>
          <a:noFill/>
          <a:ln w="28575" cap="flat">
            <a:gradFill flip="none" rotWithShape="1">
              <a:gsLst>
                <a:gs pos="60000">
                  <a:srgbClr val="5354A2"/>
                </a:gs>
                <a:gs pos="100000">
                  <a:srgbClr val="FFFFFF">
                    <a:alpha val="0"/>
                  </a:srgbClr>
                </a:gs>
              </a:gsLst>
              <a:lin ang="5400000" scaled="1"/>
              <a:tileRect/>
            </a:gradFill>
            <a:prstDash val="solid"/>
            <a:miter lim="800000"/>
            <a:headEnd/>
            <a:tailEnd/>
          </a:ln>
          <a:extLst>
            <a:ext uri="{909E8E84-426E-40DD-AFC4-6F175D3DCCD1}">
              <a14:hiddenFill xmlns:a14="http://schemas.microsoft.com/office/drawing/2010/main">
                <a:noFill/>
              </a14:hiddenFill>
            </a:ext>
          </a:extLst>
        </p:spPr>
        <p:txBody>
          <a:bodyPr vert="horz" wrap="square" lIns="84406" tIns="42203" rIns="84406" bIns="42203" numCol="1" anchor="t" anchorCtr="0" compatLnSpc="1">
            <a:prstTxWarp prst="textNoShape">
              <a:avLst/>
            </a:prstTxWarp>
          </a:bodyPr>
          <a:lstStyle/>
          <a:p>
            <a:pPr marL="0" marR="0" lvl="0" indent="0" algn="l" defTabSz="753587"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 name="テキスト ボックス 31">
            <a:extLst>
              <a:ext uri="{FF2B5EF4-FFF2-40B4-BE49-F238E27FC236}">
                <a16:creationId xmlns:a16="http://schemas.microsoft.com/office/drawing/2014/main" id="{8605879C-2448-F508-97EC-E21BC267FCB2}"/>
              </a:ext>
            </a:extLst>
          </p:cNvPr>
          <p:cNvSpPr txBox="1"/>
          <p:nvPr/>
        </p:nvSpPr>
        <p:spPr>
          <a:xfrm>
            <a:off x="1669276" y="8024350"/>
            <a:ext cx="2576594" cy="400110"/>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～１９</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３５</a:t>
            </a:r>
          </a:p>
        </p:txBody>
      </p:sp>
      <p:sp>
        <p:nvSpPr>
          <p:cNvPr id="36" name="テキスト ボックス 35">
            <a:extLst>
              <a:ext uri="{FF2B5EF4-FFF2-40B4-BE49-F238E27FC236}">
                <a16:creationId xmlns:a16="http://schemas.microsoft.com/office/drawing/2014/main" id="{B511D7F5-9A1C-0686-7ED2-1B892F34B236}"/>
              </a:ext>
            </a:extLst>
          </p:cNvPr>
          <p:cNvSpPr txBox="1"/>
          <p:nvPr/>
        </p:nvSpPr>
        <p:spPr>
          <a:xfrm>
            <a:off x="304152" y="2868811"/>
            <a:ext cx="7203368" cy="461665"/>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zh-CN"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琉球大学</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病院　薬剤部長・教授 </a:t>
            </a:r>
            <a:r>
              <a:rPr kumimoji="1" lang="ja-JP" altLang="en-US" sz="2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中村 克徳</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先生</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7" name="テキスト ボックス 36">
            <a:extLst>
              <a:ext uri="{FF2B5EF4-FFF2-40B4-BE49-F238E27FC236}">
                <a16:creationId xmlns:a16="http://schemas.microsoft.com/office/drawing/2014/main" id="{FACBD27A-A3CD-69B6-A7B2-FDFD11710811}"/>
              </a:ext>
            </a:extLst>
          </p:cNvPr>
          <p:cNvSpPr txBox="1"/>
          <p:nvPr/>
        </p:nvSpPr>
        <p:spPr>
          <a:xfrm>
            <a:off x="237131" y="5424367"/>
            <a:ext cx="7431932" cy="738664"/>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zh-CN"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琉球大学大学院医学研究科</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精神病態医学講座</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教授 </a:t>
            </a:r>
            <a:r>
              <a:rPr kumimoji="1" lang="ja-JP" altLang="en-US" sz="2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高江洲 義和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先生</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E48F0887-B9A8-A12A-86C5-BDDE0A9BF9B6}"/>
              </a:ext>
            </a:extLst>
          </p:cNvPr>
          <p:cNvSpPr txBox="1"/>
          <p:nvPr/>
        </p:nvSpPr>
        <p:spPr>
          <a:xfrm>
            <a:off x="16886" y="4392012"/>
            <a:ext cx="7414695" cy="738664"/>
          </a:xfrm>
          <a:prstGeom prst="rect">
            <a:avLst/>
          </a:prstGeom>
          <a:noFill/>
        </p:spPr>
        <p:txBody>
          <a:bodyPr wrap="square" rtlCol="0">
            <a:spAutoFit/>
          </a:bodyPr>
          <a:lstStyle/>
          <a:p>
            <a:pPr lvl="0">
              <a:defRPr/>
            </a:pPr>
            <a:r>
              <a:rPr kumimoji="1" lang="ja-JP" altLang="en-US" sz="1600" b="1" dirty="0">
                <a:latin typeface="Meiryo UI" panose="020B0604030504040204" pitchFamily="50" charset="-128"/>
                <a:ea typeface="Meiryo UI" panose="020B0604030504040204" pitchFamily="50" charset="-128"/>
              </a:rPr>
              <a:t>   </a:t>
            </a:r>
            <a:r>
              <a:rPr kumimoji="1" lang="ja-JP" altLang="en-US" sz="1800" b="1" dirty="0">
                <a:latin typeface="Meiryo UI" panose="020B0604030504040204" pitchFamily="50" charset="-128"/>
                <a:ea typeface="Meiryo UI" panose="020B0604030504040204" pitchFamily="50" charset="-128"/>
              </a:rPr>
              <a:t>中頭病院　医薬品安全管理責任者／薬剤部 </a:t>
            </a:r>
            <a:endParaRPr kumimoji="1" lang="en-US" altLang="ja-JP" sz="1800" b="1" dirty="0">
              <a:latin typeface="Meiryo UI" panose="020B0604030504040204" pitchFamily="50" charset="-128"/>
              <a:ea typeface="Meiryo UI" panose="020B0604030504040204" pitchFamily="50" charset="-128"/>
            </a:endParaRPr>
          </a:p>
          <a:p>
            <a:pPr lvl="0" algn="r">
              <a:defRPr/>
            </a:pPr>
            <a:r>
              <a:rPr kumimoji="1" lang="ja-JP" altLang="en-US" sz="1800" b="1" dirty="0">
                <a:latin typeface="Meiryo UI" panose="020B0604030504040204" pitchFamily="50" charset="-128"/>
                <a:ea typeface="Meiryo UI" panose="020B0604030504040204" pitchFamily="50" charset="-128"/>
              </a:rPr>
              <a:t>主任</a:t>
            </a:r>
            <a:r>
              <a:rPr kumimoji="1" lang="ja-JP" altLang="en-US" b="1" dirty="0">
                <a:latin typeface="Meiryo UI" panose="020B0604030504040204" pitchFamily="50" charset="-128"/>
                <a:ea typeface="Meiryo UI" panose="020B0604030504040204" pitchFamily="50" charset="-128"/>
              </a:rPr>
              <a:t> </a:t>
            </a:r>
            <a:r>
              <a:rPr kumimoji="1" lang="ja-JP" altLang="en-US" sz="2300" b="1" dirty="0">
                <a:latin typeface="Meiryo UI" panose="020B0604030504040204" pitchFamily="50" charset="-128"/>
                <a:ea typeface="Meiryo UI" panose="020B0604030504040204" pitchFamily="50" charset="-128"/>
              </a:rPr>
              <a:t>島袋 朝太郎</a:t>
            </a:r>
            <a:r>
              <a:rPr kumimoji="1" lang="zh-CN" altLang="en-US" sz="2300" b="1" dirty="0">
                <a:latin typeface="Meiryo UI" panose="020B0604030504040204" pitchFamily="50" charset="-128"/>
                <a:ea typeface="Meiryo UI" panose="020B0604030504040204" pitchFamily="50" charset="-128"/>
              </a:rPr>
              <a:t> </a:t>
            </a:r>
            <a:r>
              <a:rPr kumimoji="1" lang="ja-JP" altLang="en-US" sz="1800" b="1" dirty="0">
                <a:latin typeface="Meiryo UI" panose="020B0604030504040204" pitchFamily="50" charset="-128"/>
                <a:ea typeface="Meiryo UI" panose="020B0604030504040204" pitchFamily="50" charset="-128"/>
              </a:rPr>
              <a:t>先生</a:t>
            </a:r>
            <a:endParaRPr kumimoji="1" lang="en-US" altLang="ja-JP" sz="1800" b="1"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6F499E6-0EB3-2AB6-BC4D-E2A178654B40}"/>
              </a:ext>
            </a:extLst>
          </p:cNvPr>
          <p:cNvSpPr txBox="1"/>
          <p:nvPr/>
        </p:nvSpPr>
        <p:spPr>
          <a:xfrm>
            <a:off x="225391" y="9163124"/>
            <a:ext cx="7102897" cy="784830"/>
          </a:xfrm>
          <a:prstGeom prst="rect">
            <a:avLst/>
          </a:prstGeom>
          <a:noFill/>
          <a:ln w="28575">
            <a:solidFill>
              <a:srgbClr val="0070C0"/>
            </a:solidFill>
          </a:ln>
        </p:spPr>
        <p:txBody>
          <a:bodyPr wrap="square" rtlCol="0">
            <a:spAutoFit/>
          </a:bodyPr>
          <a:lstStyle/>
          <a:p>
            <a:r>
              <a:rPr kumimoji="1" lang="ja-JP" altLang="en-US" sz="900" b="1" u="sng" dirty="0">
                <a:solidFill>
                  <a:srgbClr val="FF0000"/>
                </a:solidFill>
                <a:latin typeface="Meiryo UI" panose="020B0604030504040204" pitchFamily="50" charset="-128"/>
                <a:ea typeface="Meiryo UI" panose="020B0604030504040204" pitchFamily="50" charset="-128"/>
              </a:rPr>
              <a:t>・日本病院薬剤師会（日病薬）薬学認定単位</a:t>
            </a:r>
            <a:r>
              <a:rPr kumimoji="1" lang="en-US" altLang="ja-JP" sz="900" b="1" u="sng" dirty="0">
                <a:solidFill>
                  <a:srgbClr val="FF0000"/>
                </a:solidFill>
                <a:latin typeface="Meiryo UI" panose="020B0604030504040204" pitchFamily="50" charset="-128"/>
                <a:ea typeface="Meiryo UI" panose="020B0604030504040204" pitchFamily="50" charset="-128"/>
              </a:rPr>
              <a:t>0.5</a:t>
            </a:r>
            <a:r>
              <a:rPr lang="ja-JP" altLang="en-US" sz="900" b="1" u="sng" dirty="0">
                <a:solidFill>
                  <a:srgbClr val="FF0000"/>
                </a:solidFill>
                <a:latin typeface="Meiryo UI" panose="020B0604030504040204" pitchFamily="50" charset="-128"/>
                <a:ea typeface="Meiryo UI" panose="020B0604030504040204" pitchFamily="50" charset="-128"/>
              </a:rPr>
              <a:t>単位申請予定</a:t>
            </a:r>
            <a:endParaRPr kumimoji="1" lang="en-US" altLang="ja-JP" sz="900" b="1" u="sng" dirty="0">
              <a:solidFill>
                <a:srgbClr val="FF0000"/>
              </a:solidFill>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・日病薬単位希望者はログ情報（ログイン、ログアウト時間）から合計の視聴時間</a:t>
            </a:r>
            <a:r>
              <a:rPr lang="ja-JP" altLang="en-US" sz="900" b="1" dirty="0">
                <a:latin typeface="Meiryo UI" panose="020B0604030504040204" pitchFamily="50" charset="-128"/>
                <a:ea typeface="Meiryo UI" panose="020B0604030504040204" pitchFamily="50" charset="-128"/>
              </a:rPr>
              <a:t>を</a:t>
            </a:r>
            <a:r>
              <a:rPr kumimoji="1" lang="ja-JP" altLang="en-US" sz="900" b="1" dirty="0">
                <a:latin typeface="Meiryo UI" panose="020B0604030504040204" pitchFamily="50" charset="-128"/>
                <a:ea typeface="Meiryo UI" panose="020B0604030504040204" pitchFamily="50" charset="-128"/>
              </a:rPr>
              <a:t>算出します。開始～終了まで確実な視聴をお願いいたします。</a:t>
            </a:r>
          </a:p>
          <a:p>
            <a:r>
              <a:rPr kumimoji="1" lang="ja-JP" altLang="en-US" sz="900" b="1" dirty="0">
                <a:latin typeface="Meiryo UI" panose="020B0604030504040204" pitchFamily="50" charset="-128"/>
                <a:ea typeface="Meiryo UI" panose="020B0604030504040204" pitchFamily="50" charset="-128"/>
              </a:rPr>
              <a:t>・ログ情報に加えて本会にて提示されるキーワード確認（３つ）が必要となります。</a:t>
            </a:r>
          </a:p>
          <a:p>
            <a:r>
              <a:rPr kumimoji="1" lang="ja-JP" altLang="en-US" sz="900" b="1" dirty="0">
                <a:latin typeface="Meiryo UI" panose="020B0604030504040204" pitchFamily="50" charset="-128"/>
                <a:ea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rPr>
              <a:t>Web</a:t>
            </a:r>
            <a:r>
              <a:rPr kumimoji="1" lang="ja-JP" altLang="en-US" sz="900" b="1" dirty="0">
                <a:latin typeface="Meiryo UI" panose="020B0604030504040204" pitchFamily="50" charset="-128"/>
                <a:ea typeface="Meiryo UI" panose="020B0604030504040204" pitchFamily="50" charset="-128"/>
              </a:rPr>
              <a:t>セミナー終了後に</a:t>
            </a:r>
            <a:r>
              <a:rPr kumimoji="1" lang="en-US" altLang="ja-JP" sz="900" b="1" dirty="0">
                <a:latin typeface="Meiryo UI" panose="020B0604030504040204" pitchFamily="50" charset="-128"/>
                <a:ea typeface="Meiryo UI" panose="020B0604030504040204" pitchFamily="50" charset="-128"/>
              </a:rPr>
              <a:t>Zoom</a:t>
            </a:r>
            <a:r>
              <a:rPr kumimoji="1" lang="ja-JP" altLang="en-US" sz="900" b="1" dirty="0">
                <a:latin typeface="Meiryo UI" panose="020B0604030504040204" pitchFamily="50" charset="-128"/>
                <a:ea typeface="Meiryo UI" panose="020B0604030504040204" pitchFamily="50" charset="-128"/>
              </a:rPr>
              <a:t>チャット欄のアンケート</a:t>
            </a:r>
            <a:r>
              <a:rPr kumimoji="1" lang="en-US" altLang="ja-JP" sz="900" b="1" dirty="0">
                <a:latin typeface="Meiryo UI" panose="020B0604030504040204" pitchFamily="50" charset="-128"/>
                <a:ea typeface="Meiryo UI" panose="020B0604030504040204" pitchFamily="50" charset="-128"/>
              </a:rPr>
              <a:t>URL</a:t>
            </a:r>
            <a:r>
              <a:rPr kumimoji="1" lang="ja-JP" altLang="en-US" sz="900" b="1" dirty="0">
                <a:latin typeface="Meiryo UI" panose="020B0604030504040204" pitchFamily="50" charset="-128"/>
                <a:ea typeface="Meiryo UI" panose="020B0604030504040204" pitchFamily="50" charset="-128"/>
              </a:rPr>
              <a:t>より、ご所属、お名前、</a:t>
            </a:r>
            <a:r>
              <a:rPr kumimoji="1" lang="en-US" altLang="ja-JP" sz="900" b="1" dirty="0">
                <a:latin typeface="Meiryo UI" panose="020B0604030504040204" pitchFamily="50" charset="-128"/>
                <a:ea typeface="Meiryo UI" panose="020B0604030504040204" pitchFamily="50" charset="-128"/>
              </a:rPr>
              <a:t>3</a:t>
            </a:r>
            <a:r>
              <a:rPr kumimoji="1" lang="ja-JP" altLang="en-US" sz="900" b="1" dirty="0">
                <a:latin typeface="Meiryo UI" panose="020B0604030504040204" pitchFamily="50" charset="-128"/>
                <a:ea typeface="Meiryo UI" panose="020B0604030504040204" pitchFamily="50" charset="-128"/>
              </a:rPr>
              <a:t>つのキーワードをご回答いただきますようお願いいたします</a:t>
            </a:r>
            <a:endParaRPr kumimoji="1"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（期限：当日中）。</a:t>
            </a:r>
            <a:endParaRPr kumimoji="1" lang="en-US" altLang="ja-JP" sz="900" b="1"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CD360E5A-1C80-26A8-1719-EE6FBE4EA569}"/>
              </a:ext>
            </a:extLst>
          </p:cNvPr>
          <p:cNvSpPr txBox="1"/>
          <p:nvPr/>
        </p:nvSpPr>
        <p:spPr>
          <a:xfrm>
            <a:off x="225391" y="9987150"/>
            <a:ext cx="7043303" cy="400110"/>
          </a:xfrm>
          <a:prstGeom prst="rect">
            <a:avLst/>
          </a:prstGeom>
          <a:noFill/>
        </p:spPr>
        <p:txBody>
          <a:bodyPr wrap="square">
            <a:spAutoFit/>
          </a:bodyPr>
          <a:lstStyle/>
          <a:p>
            <a:r>
              <a:rPr lang="ja-JP" altLang="en-US" sz="1000" dirty="0">
                <a:latin typeface="Meiryo UI" panose="020B0604030504040204" pitchFamily="50" charset="-128"/>
                <a:ea typeface="Meiryo UI" panose="020B0604030504040204" pitchFamily="50" charset="-128"/>
              </a:rPr>
              <a:t>＊当日は、会場にて聴講される先生方にお弁当をご用意しております。なお、国公立等の施設のご所属の先生方におかれましては、事前にご所属施設の規則等をご確認の上ご対応いただきますようお願いします。</a:t>
            </a:r>
          </a:p>
        </p:txBody>
      </p:sp>
    </p:spTree>
    <p:extLst>
      <p:ext uri="{BB962C8B-B14F-4D97-AF65-F5344CB8AC3E}">
        <p14:creationId xmlns:p14="http://schemas.microsoft.com/office/powerpoint/2010/main" val="681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正方形/長方形 152"/>
          <p:cNvSpPr/>
          <p:nvPr/>
        </p:nvSpPr>
        <p:spPr>
          <a:xfrm>
            <a:off x="266711" y="162124"/>
            <a:ext cx="6975210" cy="7979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58637">
              <a:defRPr/>
            </a:pPr>
            <a:r>
              <a:rPr lang="ja-JP" altLang="en-US" sz="3023" b="1" dirty="0">
                <a:solidFill>
                  <a:prstClr val="white"/>
                </a:solidFill>
                <a:latin typeface="Meiryo UI" panose="020B0604030504040204" pitchFamily="50" charset="-128"/>
                <a:ea typeface="Meiryo UI" panose="020B0604030504040204" pitchFamily="50" charset="-128"/>
              </a:rPr>
              <a:t>視聴方法のご案内</a:t>
            </a:r>
          </a:p>
        </p:txBody>
      </p:sp>
      <p:sp>
        <p:nvSpPr>
          <p:cNvPr id="92" name="テキスト ボックス 91"/>
          <p:cNvSpPr txBox="1"/>
          <p:nvPr/>
        </p:nvSpPr>
        <p:spPr>
          <a:xfrm>
            <a:off x="1766525" y="9049397"/>
            <a:ext cx="4028210" cy="692497"/>
          </a:xfrm>
          <a:prstGeom prst="rect">
            <a:avLst/>
          </a:prstGeom>
          <a:ln>
            <a:solidFill>
              <a:srgbClr val="00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defTabSz="987095">
              <a:defRPr/>
            </a:pPr>
            <a:r>
              <a:rPr lang="ja-JP" altLang="en-US" sz="1300" b="1" dirty="0">
                <a:solidFill>
                  <a:prstClr val="black"/>
                </a:solidFill>
                <a:latin typeface="Meiryo UI" panose="020B0604030504040204" pitchFamily="50" charset="-128"/>
                <a:ea typeface="Meiryo UI" panose="020B0604030504040204" pitchFamily="50" charset="-128"/>
                <a:cs typeface="Arial" panose="020B0604020202020204" pitchFamily="34" charset="0"/>
              </a:rPr>
              <a:t>担当：エーザイ株式会社　安田　祐二</a:t>
            </a:r>
            <a:endParaRPr lang="en-US" altLang="ja-JP" sz="1300" b="1"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a:p>
            <a:pPr defTabSz="987095">
              <a:defRPr/>
            </a:pPr>
            <a:r>
              <a:rPr lang="ja-JP" altLang="en-US" sz="1300" b="1" dirty="0">
                <a:solidFill>
                  <a:prstClr val="black"/>
                </a:solidFill>
                <a:latin typeface="Meiryo UI" panose="020B0604030504040204" pitchFamily="50" charset="-128"/>
                <a:ea typeface="Meiryo UI" panose="020B0604030504040204" pitchFamily="50" charset="-128"/>
                <a:cs typeface="Arial" panose="020B0604020202020204" pitchFamily="34" charset="0"/>
              </a:rPr>
              <a:t>問い合わせ：</a:t>
            </a:r>
            <a:r>
              <a:rPr lang="en-US" altLang="ja-JP" sz="1300" b="1" dirty="0">
                <a:solidFill>
                  <a:prstClr val="black"/>
                </a:solidFill>
                <a:latin typeface="Meiryo UI" panose="020B0604030504040204" pitchFamily="50" charset="-128"/>
                <a:ea typeface="Meiryo UI" panose="020B0604030504040204" pitchFamily="50" charset="-128"/>
                <a:cs typeface="Arial" panose="020B0604020202020204" pitchFamily="34" charset="0"/>
              </a:rPr>
              <a:t>y-yasuda@hhc.eisai.co.jp</a:t>
            </a:r>
            <a:endParaRPr lang="en-US" altLang="ja-JP" sz="1300" b="1" dirty="0">
              <a:solidFill>
                <a:srgbClr val="0000FF"/>
              </a:solidFill>
              <a:latin typeface="Meiryo UI" panose="020B0604030504040204" pitchFamily="50" charset="-128"/>
              <a:ea typeface="Meiryo UI" panose="020B0604030504040204" pitchFamily="50" charset="-128"/>
              <a:cs typeface="Arial" panose="020B0604020202020204" pitchFamily="34" charset="0"/>
            </a:endParaRPr>
          </a:p>
          <a:p>
            <a:pPr defTabSz="987095">
              <a:defRPr/>
            </a:pPr>
            <a:r>
              <a:rPr lang="ja-JP" altLang="en-US" sz="1300" b="1" dirty="0">
                <a:solidFill>
                  <a:prstClr val="black"/>
                </a:solidFill>
                <a:latin typeface="Meiryo UI" panose="020B0604030504040204" pitchFamily="50" charset="-128"/>
                <a:ea typeface="Meiryo UI" panose="020B0604030504040204" pitchFamily="50" charset="-128"/>
                <a:cs typeface="Arial" panose="020B0604020202020204" pitchFamily="34" charset="0"/>
              </a:rPr>
              <a:t>緊急連絡先：</a:t>
            </a:r>
            <a:r>
              <a:rPr lang="en-US" altLang="ja-JP" sz="1300" b="1" dirty="0">
                <a:solidFill>
                  <a:prstClr val="black"/>
                </a:solidFill>
                <a:latin typeface="Meiryo UI" panose="020B0604030504040204" pitchFamily="50" charset="-128"/>
                <a:ea typeface="Meiryo UI" panose="020B0604030504040204" pitchFamily="50" charset="-128"/>
                <a:cs typeface="Arial" panose="020B0604020202020204" pitchFamily="34" charset="0"/>
              </a:rPr>
              <a:t>090-6790-7510</a:t>
            </a:r>
          </a:p>
        </p:txBody>
      </p:sp>
      <p:sp>
        <p:nvSpPr>
          <p:cNvPr id="44" name="角丸四角形 43"/>
          <p:cNvSpPr/>
          <p:nvPr/>
        </p:nvSpPr>
        <p:spPr>
          <a:xfrm>
            <a:off x="2419037" y="1749460"/>
            <a:ext cx="4919990" cy="1380776"/>
          </a:xfrm>
          <a:prstGeom prst="roundRect">
            <a:avLst>
              <a:gd name="adj" fmla="val 19925"/>
            </a:avLst>
          </a:prstGeom>
          <a:solidFill>
            <a:schemeClr val="accent2">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864" tIns="47931" rIns="95864" bIns="47931" numCol="1" spcCol="0" rtlCol="0" fromWordArt="0" anchor="ctr" anchorCtr="0" forceAA="0" compatLnSpc="1">
            <a:prstTxWarp prst="textNoShape">
              <a:avLst/>
            </a:prstTxWarp>
            <a:noAutofit/>
          </a:bodyPr>
          <a:lstStyle/>
          <a:p>
            <a:pPr defTabSz="493547"/>
            <a:r>
              <a:rPr kumimoji="0" lang="en-US" altLang="ja-JP" sz="1500" b="1" dirty="0">
                <a:solidFill>
                  <a:prstClr val="black"/>
                </a:solidFill>
                <a:latin typeface="Meiryo UI" panose="020B0604030504040204" pitchFamily="50" charset="-128"/>
                <a:ea typeface="Meiryo UI" panose="020B0604030504040204" pitchFamily="50" charset="-128"/>
              </a:rPr>
              <a:t>【</a:t>
            </a:r>
            <a:r>
              <a:rPr kumimoji="0" lang="ja-JP" altLang="en-US" sz="1500" b="1" dirty="0">
                <a:solidFill>
                  <a:prstClr val="black"/>
                </a:solidFill>
                <a:latin typeface="Meiryo UI" panose="020B0604030504040204" pitchFamily="50" charset="-128"/>
                <a:ea typeface="Meiryo UI" panose="020B0604030504040204" pitchFamily="50" charset="-128"/>
              </a:rPr>
              <a:t>登録</a:t>
            </a:r>
            <a:r>
              <a:rPr kumimoji="0" lang="en-US" altLang="ja-JP" sz="1500" b="1" dirty="0">
                <a:solidFill>
                  <a:prstClr val="black"/>
                </a:solidFill>
                <a:latin typeface="Meiryo UI" panose="020B0604030504040204" pitchFamily="50" charset="-128"/>
                <a:ea typeface="Meiryo UI" panose="020B0604030504040204" pitchFamily="50" charset="-128"/>
              </a:rPr>
              <a:t>URL</a:t>
            </a:r>
            <a:r>
              <a:rPr kumimoji="0" lang="en-US" altLang="ja-JP" sz="1500" b="1"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p>
          <a:p>
            <a:pPr defTabSz="493547"/>
            <a:r>
              <a:rPr kumimoji="0" lang="en-US" altLang="ja-JP" sz="1500" b="1" dirty="0">
                <a:solidFill>
                  <a:prstClr val="black"/>
                </a:solidFill>
                <a:latin typeface="Meiryo UI" panose="020B0604030504040204" pitchFamily="50" charset="-128"/>
                <a:ea typeface="Meiryo UI" panose="020B0604030504040204" pitchFamily="50" charset="-128"/>
                <a:hlinkClick r:id="rId2"/>
              </a:rPr>
              <a:t>https://x.gd/MzVpA</a:t>
            </a:r>
            <a:endParaRPr kumimoji="0" lang="en-US" altLang="ja-JP" sz="1500" b="1" dirty="0">
              <a:solidFill>
                <a:prstClr val="black"/>
              </a:solidFill>
              <a:latin typeface="Meiryo UI" panose="020B0604030504040204" pitchFamily="50" charset="-128"/>
              <a:ea typeface="Meiryo UI" panose="020B0604030504040204" pitchFamily="50" charset="-128"/>
            </a:endParaRPr>
          </a:p>
          <a:p>
            <a:pPr defTabSz="493547"/>
            <a:r>
              <a:rPr kumimoji="0" lang="en-US" altLang="ja-JP" sz="1500" b="1" dirty="0">
                <a:solidFill>
                  <a:prstClr val="black"/>
                </a:solidFill>
                <a:latin typeface="Meiryo UI" panose="020B0604030504040204" pitchFamily="50" charset="-128"/>
                <a:ea typeface="Meiryo UI" panose="020B0604030504040204" pitchFamily="50" charset="-128"/>
              </a:rPr>
              <a:t>(</a:t>
            </a:r>
            <a:r>
              <a:rPr kumimoji="0" lang="ja-JP" altLang="en-US" sz="1500" b="1" dirty="0">
                <a:solidFill>
                  <a:prstClr val="black"/>
                </a:solidFill>
                <a:latin typeface="Meiryo UI" panose="020B0604030504040204" pitchFamily="50" charset="-128"/>
                <a:ea typeface="Meiryo UI" panose="020B0604030504040204" pitchFamily="50" charset="-128"/>
              </a:rPr>
              <a:t>上記で開けない場合はこちらから登録お願いします</a:t>
            </a:r>
            <a:r>
              <a:rPr kumimoji="0" lang="en-US" altLang="ja-JP" sz="1500" b="1" dirty="0">
                <a:solidFill>
                  <a:prstClr val="black"/>
                </a:solidFill>
                <a:latin typeface="Meiryo UI" panose="020B0604030504040204" pitchFamily="50" charset="-128"/>
                <a:ea typeface="Meiryo UI" panose="020B0604030504040204" pitchFamily="50" charset="-128"/>
              </a:rPr>
              <a:t>)</a:t>
            </a:r>
          </a:p>
          <a:p>
            <a:pPr defTabSz="493547"/>
            <a:r>
              <a:rPr kumimoji="0" lang="en-US" altLang="ja-JP" sz="1500" b="1" dirty="0">
                <a:solidFill>
                  <a:prstClr val="black"/>
                </a:solidFill>
                <a:latin typeface="Meiryo UI" panose="020B0604030504040204" pitchFamily="50" charset="-128"/>
                <a:ea typeface="Meiryo UI" panose="020B0604030504040204" pitchFamily="50" charset="-128"/>
                <a:hlinkClick r:id="rId3"/>
              </a:rPr>
              <a:t>https://us06web.zoom.us/webinar/register/WN_rHoxsAz9TzCDr3iiJ3f_7w</a:t>
            </a:r>
            <a:endParaRPr kumimoji="0" lang="en-US" altLang="ja-JP" sz="1500" b="1" dirty="0">
              <a:solidFill>
                <a:prstClr val="black"/>
              </a:solidFill>
              <a:latin typeface="Meiryo UI" panose="020B0604030504040204" pitchFamily="50" charset="-128"/>
              <a:ea typeface="Meiryo UI" panose="020B0604030504040204" pitchFamily="50" charset="-128"/>
            </a:endParaRPr>
          </a:p>
        </p:txBody>
      </p:sp>
      <p:sp>
        <p:nvSpPr>
          <p:cNvPr id="48" name="角丸四角形 47"/>
          <p:cNvSpPr/>
          <p:nvPr/>
        </p:nvSpPr>
        <p:spPr>
          <a:xfrm>
            <a:off x="2449430" y="3186460"/>
            <a:ext cx="2267305" cy="1031633"/>
          </a:xfrm>
          <a:prstGeom prst="roundRect">
            <a:avLst>
              <a:gd name="adj" fmla="val 19925"/>
            </a:avLst>
          </a:prstGeom>
          <a:solidFill>
            <a:srgbClr val="F8F5DA"/>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864" tIns="47931" rIns="95864" bIns="47931" numCol="1" spcCol="0" rtlCol="0" fromWordArt="0" anchor="ctr" anchorCtr="0" forceAA="0" compatLnSpc="1">
            <a:prstTxWarp prst="textNoShape">
              <a:avLst/>
            </a:prstTxWarp>
            <a:noAutofit/>
          </a:bodyPr>
          <a:lstStyle/>
          <a:p>
            <a:pPr defTabSz="987095">
              <a:defRPr/>
            </a:pPr>
            <a:r>
              <a:rPr lang="ja-JP" altLang="en-US" sz="1500" b="1" dirty="0">
                <a:solidFill>
                  <a:prstClr val="black"/>
                </a:solidFill>
                <a:latin typeface="Meiryo UI" panose="020B0604030504040204" pitchFamily="50" charset="-128"/>
                <a:ea typeface="Meiryo UI" panose="020B0604030504040204" pitchFamily="50" charset="-128"/>
                <a:cs typeface="Arial" panose="020B0604020202020204" pitchFamily="34" charset="0"/>
              </a:rPr>
              <a:t>ウェビナー</a:t>
            </a:r>
            <a:r>
              <a:rPr lang="en-US" altLang="ja-JP" sz="1500" b="1" dirty="0">
                <a:solidFill>
                  <a:prstClr val="black"/>
                </a:solidFill>
                <a:latin typeface="Meiryo UI" panose="020B0604030504040204" pitchFamily="50" charset="-128"/>
                <a:ea typeface="Meiryo UI" panose="020B0604030504040204" pitchFamily="50" charset="-128"/>
                <a:cs typeface="Arial" panose="020B0604020202020204" pitchFamily="34" charset="0"/>
              </a:rPr>
              <a:t>ID</a:t>
            </a:r>
          </a:p>
          <a:p>
            <a:pPr defTabSz="987095">
              <a:defRPr/>
            </a:pPr>
            <a:r>
              <a:rPr kumimoji="0" lang="en-US" altLang="ja-JP" sz="1500" b="1" dirty="0">
                <a:solidFill>
                  <a:srgbClr val="0070C0"/>
                </a:solidFill>
                <a:latin typeface="Meiryo UI" panose="020B0604030504040204" pitchFamily="50" charset="-128"/>
                <a:ea typeface="Meiryo UI" panose="020B0604030504040204" pitchFamily="50" charset="-128"/>
              </a:rPr>
              <a:t>858 9109 8908</a:t>
            </a:r>
            <a:br>
              <a:rPr kumimoji="0" lang="ja-JP" altLang="en-US" sz="1500" b="1" dirty="0">
                <a:solidFill>
                  <a:srgbClr val="0070C0"/>
                </a:solidFill>
                <a:latin typeface="Meiryo UI" panose="020B0604030504040204" pitchFamily="50" charset="-128"/>
                <a:ea typeface="Meiryo UI" panose="020B0604030504040204" pitchFamily="50" charset="-128"/>
              </a:rPr>
            </a:br>
            <a:r>
              <a:rPr lang="ja-JP" altLang="en-US" sz="1500" b="1" dirty="0">
                <a:solidFill>
                  <a:prstClr val="black"/>
                </a:solidFill>
                <a:latin typeface="Meiryo UI" panose="020B0604030504040204" pitchFamily="50" charset="-128"/>
                <a:ea typeface="Meiryo UI" panose="020B0604030504040204" pitchFamily="50" charset="-128"/>
                <a:cs typeface="Arial" panose="020B0604020202020204" pitchFamily="34" charset="0"/>
              </a:rPr>
              <a:t>パスコード</a:t>
            </a:r>
            <a:endParaRPr lang="en-US" altLang="ja-JP" sz="1500" b="1"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a:p>
            <a:pPr defTabSz="987095">
              <a:defRPr/>
            </a:pPr>
            <a:r>
              <a:rPr lang="en-US" altLang="ja-JP" sz="1500" b="1" dirty="0">
                <a:solidFill>
                  <a:srgbClr val="0070C0"/>
                </a:solidFill>
                <a:latin typeface="Meiryo UI" panose="020B0604030504040204" pitchFamily="50" charset="-128"/>
                <a:ea typeface="Meiryo UI" panose="020B0604030504040204" pitchFamily="50" charset="-128"/>
                <a:cs typeface="Arial" panose="020B0604020202020204" pitchFamily="34" charset="0"/>
              </a:rPr>
              <a:t>Eisai0305</a:t>
            </a:r>
          </a:p>
        </p:txBody>
      </p:sp>
      <p:sp>
        <p:nvSpPr>
          <p:cNvPr id="43" name="テキスト ボックス 42">
            <a:extLst>
              <a:ext uri="{FF2B5EF4-FFF2-40B4-BE49-F238E27FC236}">
                <a16:creationId xmlns:a16="http://schemas.microsoft.com/office/drawing/2014/main" id="{6C282462-557E-48CA-AD52-AAEBD37EE220}"/>
              </a:ext>
            </a:extLst>
          </p:cNvPr>
          <p:cNvSpPr txBox="1">
            <a:spLocks noChangeArrowheads="1"/>
          </p:cNvSpPr>
          <p:nvPr/>
        </p:nvSpPr>
        <p:spPr bwMode="auto">
          <a:xfrm>
            <a:off x="912638" y="9867999"/>
            <a:ext cx="5735985" cy="690189"/>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740321" eaLnBrk="0" fontAlgn="base" hangingPunct="0">
              <a:spcBef>
                <a:spcPct val="0"/>
              </a:spcBef>
              <a:spcAft>
                <a:spcPct val="0"/>
              </a:spcAft>
              <a:buNone/>
              <a:defRPr/>
            </a:pPr>
            <a:r>
              <a:rPr lang="ja-JP" altLang="en-US" sz="1295" dirty="0">
                <a:solidFill>
                  <a:srgbClr val="000000"/>
                </a:solidFill>
                <a:latin typeface="Meiryo UI" panose="020B0604030504040204" pitchFamily="50" charset="-128"/>
                <a:ea typeface="Meiryo UI" panose="020B0604030504040204" pitchFamily="50" charset="-128"/>
              </a:rPr>
              <a:t>　▶本講演会は医療関係者の皆さまに限りご参加いただくことが可能です。</a:t>
            </a:r>
          </a:p>
          <a:p>
            <a:pPr defTabSz="740321" eaLnBrk="0" fontAlgn="base" hangingPunct="0">
              <a:spcBef>
                <a:spcPct val="0"/>
              </a:spcBef>
              <a:spcAft>
                <a:spcPct val="0"/>
              </a:spcAft>
              <a:buNone/>
              <a:defRPr/>
            </a:pPr>
            <a:r>
              <a:rPr lang="ja-JP" altLang="en-US" sz="1295" dirty="0">
                <a:solidFill>
                  <a:srgbClr val="000000"/>
                </a:solidFill>
                <a:latin typeface="Meiryo UI" panose="020B0604030504040204" pitchFamily="50" charset="-128"/>
                <a:ea typeface="Meiryo UI" panose="020B0604030504040204" pitchFamily="50" charset="-128"/>
              </a:rPr>
              <a:t>　▶本講演会の内容</a:t>
            </a:r>
            <a:r>
              <a:rPr lang="en-US" altLang="ja-JP" sz="1295" dirty="0">
                <a:solidFill>
                  <a:srgbClr val="000000"/>
                </a:solidFill>
                <a:latin typeface="Meiryo UI" panose="020B0604030504040204" pitchFamily="50" charset="-128"/>
                <a:ea typeface="Meiryo UI" panose="020B0604030504040204" pitchFamily="50" charset="-128"/>
              </a:rPr>
              <a:t>(</a:t>
            </a:r>
            <a:r>
              <a:rPr lang="ja-JP" altLang="en-US" sz="1295" dirty="0">
                <a:solidFill>
                  <a:srgbClr val="000000"/>
                </a:solidFill>
                <a:latin typeface="Meiryo UI" panose="020B0604030504040204" pitchFamily="50" charset="-128"/>
                <a:ea typeface="Meiryo UI" panose="020B0604030504040204" pitchFamily="50" charset="-128"/>
              </a:rPr>
              <a:t>話される内容や投影される文字</a:t>
            </a:r>
            <a:r>
              <a:rPr lang="en-US" altLang="ja-JP" sz="1295" dirty="0">
                <a:solidFill>
                  <a:srgbClr val="000000"/>
                </a:solidFill>
                <a:latin typeface="Meiryo UI" panose="020B0604030504040204" pitchFamily="50" charset="-128"/>
                <a:ea typeface="Meiryo UI" panose="020B0604030504040204" pitchFamily="50" charset="-128"/>
              </a:rPr>
              <a:t>､</a:t>
            </a:r>
            <a:r>
              <a:rPr lang="ja-JP" altLang="en-US" sz="1295" dirty="0">
                <a:solidFill>
                  <a:srgbClr val="000000"/>
                </a:solidFill>
                <a:latin typeface="Meiryo UI" panose="020B0604030504040204" pitchFamily="50" charset="-128"/>
                <a:ea typeface="Meiryo UI" panose="020B0604030504040204" pitchFamily="50" charset="-128"/>
              </a:rPr>
              <a:t>写真</a:t>
            </a:r>
            <a:r>
              <a:rPr lang="en-US" altLang="ja-JP" sz="1295" dirty="0">
                <a:solidFill>
                  <a:srgbClr val="000000"/>
                </a:solidFill>
                <a:latin typeface="Meiryo UI" panose="020B0604030504040204" pitchFamily="50" charset="-128"/>
                <a:ea typeface="Meiryo UI" panose="020B0604030504040204" pitchFamily="50" charset="-128"/>
              </a:rPr>
              <a:t>､</a:t>
            </a:r>
            <a:r>
              <a:rPr lang="ja-JP" altLang="en-US" sz="1295" dirty="0">
                <a:solidFill>
                  <a:srgbClr val="000000"/>
                </a:solidFill>
                <a:latin typeface="Meiryo UI" panose="020B0604030504040204" pitchFamily="50" charset="-128"/>
                <a:ea typeface="Meiryo UI" panose="020B0604030504040204" pitchFamily="50" charset="-128"/>
              </a:rPr>
              <a:t>図</a:t>
            </a:r>
            <a:r>
              <a:rPr lang="en-US" altLang="ja-JP" sz="1295" dirty="0">
                <a:solidFill>
                  <a:srgbClr val="000000"/>
                </a:solidFill>
                <a:latin typeface="Meiryo UI" panose="020B0604030504040204" pitchFamily="50" charset="-128"/>
                <a:ea typeface="Meiryo UI" panose="020B0604030504040204" pitchFamily="50" charset="-128"/>
              </a:rPr>
              <a:t>､</a:t>
            </a:r>
            <a:r>
              <a:rPr lang="ja-JP" altLang="en-US" sz="1295" dirty="0">
                <a:solidFill>
                  <a:srgbClr val="000000"/>
                </a:solidFill>
                <a:latin typeface="Meiryo UI" panose="020B0604030504040204" pitchFamily="50" charset="-128"/>
                <a:ea typeface="Meiryo UI" panose="020B0604030504040204" pitchFamily="50" charset="-128"/>
              </a:rPr>
              <a:t>イラストなど</a:t>
            </a:r>
            <a:r>
              <a:rPr lang="en-US" altLang="ja-JP" sz="1295" dirty="0">
                <a:solidFill>
                  <a:srgbClr val="000000"/>
                </a:solidFill>
                <a:latin typeface="Meiryo UI" panose="020B0604030504040204" pitchFamily="50" charset="-128"/>
                <a:ea typeface="Meiryo UI" panose="020B0604030504040204" pitchFamily="50" charset="-128"/>
              </a:rPr>
              <a:t>)</a:t>
            </a:r>
            <a:r>
              <a:rPr lang="ja-JP" altLang="en-US" sz="1295" dirty="0">
                <a:solidFill>
                  <a:srgbClr val="000000"/>
                </a:solidFill>
                <a:latin typeface="Meiryo UI" panose="020B0604030504040204" pitchFamily="50" charset="-128"/>
                <a:ea typeface="Meiryo UI" panose="020B0604030504040204" pitchFamily="50" charset="-128"/>
              </a:rPr>
              <a:t>の</a:t>
            </a:r>
            <a:endParaRPr lang="en-US" altLang="ja-JP" sz="1295" dirty="0">
              <a:solidFill>
                <a:srgbClr val="000000"/>
              </a:solidFill>
              <a:latin typeface="Meiryo UI" panose="020B0604030504040204" pitchFamily="50" charset="-128"/>
              <a:ea typeface="Meiryo UI" panose="020B0604030504040204" pitchFamily="50" charset="-128"/>
            </a:endParaRPr>
          </a:p>
          <a:p>
            <a:pPr defTabSz="740321" eaLnBrk="0" fontAlgn="base" hangingPunct="0">
              <a:spcBef>
                <a:spcPct val="0"/>
              </a:spcBef>
              <a:spcAft>
                <a:spcPct val="0"/>
              </a:spcAft>
              <a:buNone/>
              <a:defRPr/>
            </a:pPr>
            <a:r>
              <a:rPr lang="ja-JP" altLang="en-US" sz="1295" dirty="0">
                <a:solidFill>
                  <a:srgbClr val="000000"/>
                </a:solidFill>
                <a:latin typeface="Meiryo UI" panose="020B0604030504040204" pitchFamily="50" charset="-128"/>
                <a:ea typeface="Meiryo UI" panose="020B0604030504040204" pitchFamily="50" charset="-128"/>
              </a:rPr>
              <a:t>　　 無断での複製、転載、改変その他の二次利用はお控えください。</a:t>
            </a:r>
          </a:p>
        </p:txBody>
      </p:sp>
      <p:graphicFrame>
        <p:nvGraphicFramePr>
          <p:cNvPr id="4" name="表 3">
            <a:extLst>
              <a:ext uri="{FF2B5EF4-FFF2-40B4-BE49-F238E27FC236}">
                <a16:creationId xmlns:a16="http://schemas.microsoft.com/office/drawing/2014/main" id="{64AC1C54-0F81-897A-1E5C-E4B80880EB9F}"/>
              </a:ext>
            </a:extLst>
          </p:cNvPr>
          <p:cNvGraphicFramePr>
            <a:graphicFrameLocks noGrp="1"/>
          </p:cNvGraphicFramePr>
          <p:nvPr>
            <p:extLst>
              <p:ext uri="{D42A27DB-BD31-4B8C-83A1-F6EECF244321}">
                <p14:modId xmlns:p14="http://schemas.microsoft.com/office/powerpoint/2010/main" val="4073648999"/>
              </p:ext>
            </p:extLst>
          </p:nvPr>
        </p:nvGraphicFramePr>
        <p:xfrm>
          <a:off x="450187" y="1071953"/>
          <a:ext cx="2318649" cy="744567"/>
        </p:xfrm>
        <a:graphic>
          <a:graphicData uri="http://schemas.openxmlformats.org/drawingml/2006/table">
            <a:tbl>
              <a:tblPr/>
              <a:tblGrid>
                <a:gridCol w="2318649">
                  <a:extLst>
                    <a:ext uri="{9D8B030D-6E8A-4147-A177-3AD203B41FA5}">
                      <a16:colId xmlns:a16="http://schemas.microsoft.com/office/drawing/2014/main" val="1714304523"/>
                    </a:ext>
                  </a:extLst>
                </a:gridCol>
              </a:tblGrid>
              <a:tr h="744567">
                <a:tc>
                  <a:txBody>
                    <a:bodyPr/>
                    <a:lstStyle/>
                    <a:p>
                      <a:pPr algn="l" fontAlgn="ctr"/>
                      <a:r>
                        <a:rPr kumimoji="1" lang="ja-JP" altLang="en-US" sz="2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事前登録申込</a:t>
                      </a:r>
                      <a:endParaRPr lang="en-US" sz="1900" b="0" i="0" dirty="0">
                        <a:solidFill>
                          <a:srgbClr val="65ACE4"/>
                        </a:solidFill>
                        <a:effectLst/>
                      </a:endParaRPr>
                    </a:p>
                  </a:txBody>
                  <a:tcPr marL="98708" marR="102821" marT="49354" marB="49354" anchor="ctr">
                    <a:lnL>
                      <a:noFill/>
                    </a:lnL>
                    <a:lnR>
                      <a:noFill/>
                    </a:lnR>
                    <a:lnT>
                      <a:noFill/>
                    </a:lnT>
                    <a:lnB>
                      <a:noFill/>
                    </a:lnB>
                  </a:tcPr>
                </a:tc>
                <a:extLst>
                  <a:ext uri="{0D108BD9-81ED-4DB2-BD59-A6C34878D82A}">
                    <a16:rowId xmlns:a16="http://schemas.microsoft.com/office/drawing/2014/main" val="3201630009"/>
                  </a:ext>
                </a:extLst>
              </a:tr>
            </a:tbl>
          </a:graphicData>
        </a:graphic>
      </p:graphicFrame>
      <p:graphicFrame>
        <p:nvGraphicFramePr>
          <p:cNvPr id="6" name="表 5">
            <a:extLst>
              <a:ext uri="{FF2B5EF4-FFF2-40B4-BE49-F238E27FC236}">
                <a16:creationId xmlns:a16="http://schemas.microsoft.com/office/drawing/2014/main" id="{4E07D321-5A4E-3A2D-EFF8-A7648FAC73D1}"/>
              </a:ext>
            </a:extLst>
          </p:cNvPr>
          <p:cNvGraphicFramePr>
            <a:graphicFrameLocks noGrp="1"/>
          </p:cNvGraphicFramePr>
          <p:nvPr>
            <p:extLst>
              <p:ext uri="{D42A27DB-BD31-4B8C-83A1-F6EECF244321}">
                <p14:modId xmlns:p14="http://schemas.microsoft.com/office/powerpoint/2010/main" val="975846509"/>
              </p:ext>
            </p:extLst>
          </p:nvPr>
        </p:nvGraphicFramePr>
        <p:xfrm>
          <a:off x="2222110" y="1040709"/>
          <a:ext cx="5674129" cy="820258"/>
        </p:xfrm>
        <a:graphic>
          <a:graphicData uri="http://schemas.openxmlformats.org/drawingml/2006/table">
            <a:tbl>
              <a:tblPr/>
              <a:tblGrid>
                <a:gridCol w="5674129">
                  <a:extLst>
                    <a:ext uri="{9D8B030D-6E8A-4147-A177-3AD203B41FA5}">
                      <a16:colId xmlns:a16="http://schemas.microsoft.com/office/drawing/2014/main" val="1714304523"/>
                    </a:ext>
                  </a:extLst>
                </a:gridCol>
              </a:tblGrid>
              <a:tr h="820258">
                <a:tc>
                  <a:txBody>
                    <a:bodyPr/>
                    <a:lstStyle/>
                    <a:p>
                      <a:pPr algn="l" fontAlgn="ct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本セミナーには</a:t>
                      </a:r>
                      <a:r>
                        <a:rPr kumimoji="1" lang="ja-JP" altLang="en-US" sz="1900" b="1"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Arial" panose="020B0604020202020204" pitchFamily="34" charset="0"/>
                        </a:rPr>
                        <a:t>事前登録が必要です</a:t>
                      </a:r>
                      <a:endParaRPr kumimoji="1" lang="en-US" altLang="ja-JP" sz="1700" b="1"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Arial" panose="020B0604020202020204" pitchFamily="34" charset="0"/>
                      </a:endParaRPr>
                    </a:p>
                    <a:p>
                      <a:pPr algn="l" fontAlgn="ct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下記</a:t>
                      </a: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URL</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もしくは二次元コードから事前登録をお願いいたします</a:t>
                      </a:r>
                      <a:endParaRPr lang="en-US" sz="1300" b="0" i="0" dirty="0">
                        <a:solidFill>
                          <a:srgbClr val="65ACE4"/>
                        </a:solidFill>
                        <a:effectLst/>
                      </a:endParaRPr>
                    </a:p>
                  </a:txBody>
                  <a:tcPr marL="98708" marR="102821" marT="49354" marB="49354" anchor="ctr">
                    <a:lnL>
                      <a:noFill/>
                    </a:lnL>
                    <a:lnR>
                      <a:noFill/>
                    </a:lnR>
                    <a:lnT>
                      <a:noFill/>
                    </a:lnT>
                    <a:lnB>
                      <a:noFill/>
                    </a:lnB>
                  </a:tcPr>
                </a:tc>
                <a:extLst>
                  <a:ext uri="{0D108BD9-81ED-4DB2-BD59-A6C34878D82A}">
                    <a16:rowId xmlns:a16="http://schemas.microsoft.com/office/drawing/2014/main" val="3201630009"/>
                  </a:ext>
                </a:extLst>
              </a:tr>
            </a:tbl>
          </a:graphicData>
        </a:graphic>
      </p:graphicFrame>
      <p:sp>
        <p:nvSpPr>
          <p:cNvPr id="28" name="正方形/長方形 27">
            <a:extLst>
              <a:ext uri="{FF2B5EF4-FFF2-40B4-BE49-F238E27FC236}">
                <a16:creationId xmlns:a16="http://schemas.microsoft.com/office/drawing/2014/main" id="{AC1036BF-57D1-267B-F9C2-3A9E9033479D}"/>
              </a:ext>
            </a:extLst>
          </p:cNvPr>
          <p:cNvSpPr/>
          <p:nvPr/>
        </p:nvSpPr>
        <p:spPr>
          <a:xfrm>
            <a:off x="566748" y="6434460"/>
            <a:ext cx="6070992" cy="443839"/>
          </a:xfrm>
          <a:prstGeom prst="rect">
            <a:avLst/>
          </a:prstGeom>
        </p:spPr>
        <p:txBody>
          <a:bodyPr wrap="square">
            <a:spAutoFit/>
          </a:bodyPr>
          <a:lstStyle/>
          <a:p>
            <a:pPr defTabSz="884918">
              <a:defRPr/>
            </a:pPr>
            <a:r>
              <a:rPr lang="ja-JP" altLang="en-US" sz="1142" b="1" dirty="0">
                <a:solidFill>
                  <a:prstClr val="black"/>
                </a:solidFill>
                <a:latin typeface="Meiryo UI" panose="020B0604030504040204" pitchFamily="50" charset="-128"/>
                <a:ea typeface="Meiryo UI" panose="020B0604030504040204" pitchFamily="50" charset="-128"/>
              </a:rPr>
              <a:t>事前登録完了後、表示された視聴用</a:t>
            </a:r>
            <a:r>
              <a:rPr lang="en-US" altLang="ja-JP" sz="1142" b="1" dirty="0">
                <a:solidFill>
                  <a:prstClr val="black"/>
                </a:solidFill>
                <a:latin typeface="Meiryo UI" panose="020B0604030504040204" pitchFamily="50" charset="-128"/>
                <a:ea typeface="Meiryo UI" panose="020B0604030504040204" pitchFamily="50" charset="-128"/>
              </a:rPr>
              <a:t>URL</a:t>
            </a:r>
            <a:r>
              <a:rPr lang="ja-JP" altLang="en-US" sz="1142" b="1" dirty="0">
                <a:solidFill>
                  <a:prstClr val="black"/>
                </a:solidFill>
                <a:latin typeface="Meiryo UI" panose="020B0604030504040204" pitchFamily="50" charset="-128"/>
                <a:ea typeface="Meiryo UI" panose="020B0604030504040204" pitchFamily="50" charset="-128"/>
              </a:rPr>
              <a:t>または登録いただいたメールアドレスに自動配信されるメール内の「</a:t>
            </a:r>
            <a:r>
              <a:rPr lang="ja-JP" altLang="en-US" sz="1142" b="1" u="sng" dirty="0">
                <a:solidFill>
                  <a:srgbClr val="0070C0"/>
                </a:solidFill>
                <a:latin typeface="Meiryo UI" panose="020B0604030504040204" pitchFamily="50" charset="-128"/>
                <a:ea typeface="Meiryo UI" panose="020B0604030504040204" pitchFamily="50" charset="-128"/>
              </a:rPr>
              <a:t>ここをクリックして参加</a:t>
            </a:r>
            <a:r>
              <a:rPr lang="ja-JP" altLang="en-US" sz="1142" b="1" dirty="0">
                <a:solidFill>
                  <a:prstClr val="black"/>
                </a:solidFill>
                <a:latin typeface="Meiryo UI" panose="020B0604030504040204" pitchFamily="50" charset="-128"/>
                <a:ea typeface="Meiryo UI" panose="020B0604030504040204" pitchFamily="50" charset="-128"/>
              </a:rPr>
              <a:t>」をご選択ください。</a:t>
            </a:r>
            <a:endParaRPr lang="en-US" altLang="ja-JP" sz="1142" b="1" dirty="0">
              <a:solidFill>
                <a:prstClr val="black"/>
              </a:solidFill>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70FFD0F3-0B5D-5814-C572-7B9F9EF263BA}"/>
              </a:ext>
            </a:extLst>
          </p:cNvPr>
          <p:cNvSpPr/>
          <p:nvPr/>
        </p:nvSpPr>
        <p:spPr>
          <a:xfrm>
            <a:off x="312747" y="6443150"/>
            <a:ext cx="274878" cy="274878"/>
          </a:xfrm>
          <a:prstGeom prst="ellipse">
            <a:avLst/>
          </a:prstGeom>
          <a:solidFill>
            <a:srgbClr val="E9470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58637">
              <a:defRPr/>
            </a:pPr>
            <a:r>
              <a:rPr lang="ja-JP" altLang="en-US" sz="1468" b="1" dirty="0">
                <a:solidFill>
                  <a:prstClr val="white"/>
                </a:solidFill>
                <a:latin typeface="OCRB" panose="020B0609020202020204" pitchFamily="49" charset="0"/>
                <a:ea typeface="游ゴシック"/>
              </a:rPr>
              <a:t>２</a:t>
            </a:r>
          </a:p>
        </p:txBody>
      </p:sp>
      <p:sp>
        <p:nvSpPr>
          <p:cNvPr id="33" name="正方形/長方形 32">
            <a:extLst>
              <a:ext uri="{FF2B5EF4-FFF2-40B4-BE49-F238E27FC236}">
                <a16:creationId xmlns:a16="http://schemas.microsoft.com/office/drawing/2014/main" id="{926815F4-371E-21F8-0B3E-0280EA3B137B}"/>
              </a:ext>
            </a:extLst>
          </p:cNvPr>
          <p:cNvSpPr/>
          <p:nvPr/>
        </p:nvSpPr>
        <p:spPr>
          <a:xfrm>
            <a:off x="4090057" y="10214014"/>
            <a:ext cx="1893740" cy="2180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0216">
              <a:defRPr/>
            </a:pPr>
            <a:endParaRPr lang="ja-JP" altLang="en-US" sz="1910">
              <a:solidFill>
                <a:prstClr val="white"/>
              </a:solidFill>
              <a:latin typeface="游ゴシック"/>
              <a:ea typeface="游ゴシック"/>
            </a:endParaRPr>
          </a:p>
        </p:txBody>
      </p:sp>
      <p:pic>
        <p:nvPicPr>
          <p:cNvPr id="63" name="図 62">
            <a:extLst>
              <a:ext uri="{FF2B5EF4-FFF2-40B4-BE49-F238E27FC236}">
                <a16:creationId xmlns:a16="http://schemas.microsoft.com/office/drawing/2014/main" id="{4A7BA297-DB2C-D458-8E60-9E902712C9F7}"/>
              </a:ext>
            </a:extLst>
          </p:cNvPr>
          <p:cNvPicPr>
            <a:picLocks noChangeAspect="1"/>
          </p:cNvPicPr>
          <p:nvPr/>
        </p:nvPicPr>
        <p:blipFill rotWithShape="1">
          <a:blip r:embed="rId4"/>
          <a:srcRect l="39369" t="57700" r="39763" b="35300"/>
          <a:stretch/>
        </p:blipFill>
        <p:spPr>
          <a:xfrm>
            <a:off x="3262452" y="6903137"/>
            <a:ext cx="3802875" cy="717523"/>
          </a:xfrm>
          <a:prstGeom prst="rect">
            <a:avLst/>
          </a:prstGeom>
          <a:ln>
            <a:solidFill>
              <a:schemeClr val="bg1">
                <a:lumMod val="50000"/>
              </a:schemeClr>
            </a:solidFill>
          </a:ln>
        </p:spPr>
      </p:pic>
      <p:sp>
        <p:nvSpPr>
          <p:cNvPr id="65" name="下矢印 82">
            <a:extLst>
              <a:ext uri="{FF2B5EF4-FFF2-40B4-BE49-F238E27FC236}">
                <a16:creationId xmlns:a16="http://schemas.microsoft.com/office/drawing/2014/main" id="{88B3F6D8-EE5B-4BBA-728E-580AC37DC318}"/>
              </a:ext>
            </a:extLst>
          </p:cNvPr>
          <p:cNvSpPr/>
          <p:nvPr/>
        </p:nvSpPr>
        <p:spPr>
          <a:xfrm rot="8100000">
            <a:off x="4593366" y="7446045"/>
            <a:ext cx="272314" cy="296202"/>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58637">
              <a:defRPr/>
            </a:pPr>
            <a:endParaRPr lang="ja-JP" altLang="en-US" sz="1887" dirty="0">
              <a:solidFill>
                <a:prstClr val="white"/>
              </a:solidFill>
              <a:latin typeface="游ゴシック"/>
              <a:ea typeface="游ゴシック"/>
            </a:endParaRPr>
          </a:p>
        </p:txBody>
      </p:sp>
      <p:sp>
        <p:nvSpPr>
          <p:cNvPr id="66" name="正方形/長方形 65">
            <a:extLst>
              <a:ext uri="{FF2B5EF4-FFF2-40B4-BE49-F238E27FC236}">
                <a16:creationId xmlns:a16="http://schemas.microsoft.com/office/drawing/2014/main" id="{BDC08F88-AD4E-DEBF-4479-6348989EEA73}"/>
              </a:ext>
            </a:extLst>
          </p:cNvPr>
          <p:cNvSpPr/>
          <p:nvPr/>
        </p:nvSpPr>
        <p:spPr>
          <a:xfrm>
            <a:off x="4903246" y="7734053"/>
            <a:ext cx="2312729" cy="293331"/>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107">
              <a:defRPr/>
            </a:pPr>
            <a:r>
              <a:rPr lang="ja-JP" altLang="en-US" sz="1194" dirty="0">
                <a:solidFill>
                  <a:prstClr val="white"/>
                </a:solidFill>
                <a:latin typeface="Meiryo UI" panose="020B0604030504040204" pitchFamily="50" charset="-128"/>
                <a:ea typeface="Meiryo UI" panose="020B0604030504040204" pitchFamily="50" charset="-128"/>
              </a:rPr>
              <a:t>青字をクリックしてください。</a:t>
            </a:r>
          </a:p>
        </p:txBody>
      </p:sp>
      <p:sp>
        <p:nvSpPr>
          <p:cNvPr id="67" name="楕円 66">
            <a:extLst>
              <a:ext uri="{FF2B5EF4-FFF2-40B4-BE49-F238E27FC236}">
                <a16:creationId xmlns:a16="http://schemas.microsoft.com/office/drawing/2014/main" id="{5108595E-04CB-7E4E-8593-E18954B0009D}"/>
              </a:ext>
            </a:extLst>
          </p:cNvPr>
          <p:cNvSpPr/>
          <p:nvPr/>
        </p:nvSpPr>
        <p:spPr>
          <a:xfrm>
            <a:off x="252422" y="1306797"/>
            <a:ext cx="274878" cy="274878"/>
          </a:xfrm>
          <a:prstGeom prst="ellipse">
            <a:avLst/>
          </a:prstGeom>
          <a:solidFill>
            <a:srgbClr val="E9470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58637">
              <a:defRPr/>
            </a:pPr>
            <a:r>
              <a:rPr lang="en-US" altLang="ja-JP" sz="1468" b="1" dirty="0">
                <a:solidFill>
                  <a:prstClr val="white"/>
                </a:solidFill>
                <a:latin typeface="OCRB" panose="020B0609020202020204" pitchFamily="49" charset="0"/>
                <a:ea typeface="游ゴシック"/>
              </a:rPr>
              <a:t>1</a:t>
            </a:r>
            <a:endParaRPr lang="ja-JP" altLang="en-US" sz="1468" b="1" dirty="0">
              <a:solidFill>
                <a:prstClr val="white"/>
              </a:solidFill>
              <a:latin typeface="OCRB" panose="020B0609020202020204" pitchFamily="49" charset="0"/>
              <a:ea typeface="游ゴシック"/>
            </a:endParaRPr>
          </a:p>
        </p:txBody>
      </p:sp>
      <p:pic>
        <p:nvPicPr>
          <p:cNvPr id="1026" name="図 3">
            <a:extLst>
              <a:ext uri="{FF2B5EF4-FFF2-40B4-BE49-F238E27FC236}">
                <a16:creationId xmlns:a16="http://schemas.microsoft.com/office/drawing/2014/main" id="{48375842-25FA-85E8-BAA8-46E233747C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721" y="6894305"/>
            <a:ext cx="2918739" cy="205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a:extLst>
              <a:ext uri="{FF2B5EF4-FFF2-40B4-BE49-F238E27FC236}">
                <a16:creationId xmlns:a16="http://schemas.microsoft.com/office/drawing/2014/main" id="{D411DDA1-CDC2-63D7-BDC0-A1FFD6397D16}"/>
              </a:ext>
            </a:extLst>
          </p:cNvPr>
          <p:cNvPicPr>
            <a:picLocks noChangeAspect="1"/>
          </p:cNvPicPr>
          <p:nvPr/>
        </p:nvPicPr>
        <p:blipFill>
          <a:blip r:embed="rId6"/>
          <a:stretch>
            <a:fillRect/>
          </a:stretch>
        </p:blipFill>
        <p:spPr>
          <a:xfrm>
            <a:off x="345514" y="2080911"/>
            <a:ext cx="1759995" cy="1742712"/>
          </a:xfrm>
          <a:prstGeom prst="rect">
            <a:avLst/>
          </a:prstGeom>
        </p:spPr>
      </p:pic>
      <p:sp>
        <p:nvSpPr>
          <p:cNvPr id="2" name="テキスト ボックス 1">
            <a:extLst>
              <a:ext uri="{FF2B5EF4-FFF2-40B4-BE49-F238E27FC236}">
                <a16:creationId xmlns:a16="http://schemas.microsoft.com/office/drawing/2014/main" id="{3E025C27-1545-24FD-E464-379CAB581C94}"/>
              </a:ext>
            </a:extLst>
          </p:cNvPr>
          <p:cNvSpPr txBox="1"/>
          <p:nvPr/>
        </p:nvSpPr>
        <p:spPr>
          <a:xfrm>
            <a:off x="263141" y="4314006"/>
            <a:ext cx="6975210" cy="2092881"/>
          </a:xfrm>
          <a:prstGeom prst="rect">
            <a:avLst/>
          </a:prstGeom>
          <a:noFill/>
          <a:ln w="31750">
            <a:solidFill>
              <a:schemeClr val="tx1"/>
            </a:solidFill>
          </a:ln>
        </p:spPr>
        <p:txBody>
          <a:bodyPr wrap="square" rtlCol="0">
            <a:spAutoFit/>
          </a:bodyPr>
          <a:lstStyle/>
          <a:p>
            <a:pPr algn="l" fontAlgn="ctr"/>
            <a:r>
              <a:rPr lang="ja-JP" altLang="en-US" sz="1300" b="1" i="0">
                <a:solidFill>
                  <a:schemeClr val="tx1"/>
                </a:solidFill>
                <a:effectLst/>
                <a:latin typeface="Meiryo UI" panose="020B0604030504040204" pitchFamily="50" charset="-128"/>
                <a:ea typeface="Meiryo UI" panose="020B0604030504040204" pitchFamily="50" charset="-128"/>
              </a:rPr>
              <a:t>⚠事前登録に際してのご注意⚠</a:t>
            </a: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u="sng">
                <a:solidFill>
                  <a:schemeClr val="tx1"/>
                </a:solidFill>
                <a:effectLst/>
                <a:latin typeface="Meiryo UI" panose="020B0604030504040204" pitchFamily="50" charset="-128"/>
                <a:ea typeface="Meiryo UI" panose="020B0604030504040204" pitchFamily="50" charset="-128"/>
              </a:rPr>
              <a:t>ご登録に際しまして、下記項目の登録をお願いいたします</a:t>
            </a:r>
            <a:endParaRPr lang="en-US" altLang="ja-JP" sz="1300" b="1" i="0" u="sng">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a:solidFill>
                  <a:schemeClr val="tx1"/>
                </a:solidFill>
                <a:effectLst/>
                <a:latin typeface="Meiryo UI" panose="020B0604030504040204" pitchFamily="50" charset="-128"/>
                <a:ea typeface="Meiryo UI" panose="020B0604030504040204" pitchFamily="50" charset="-128"/>
              </a:rPr>
              <a:t>・氏名　・メールアドレス　・ご施設名　・職種（医師</a:t>
            </a:r>
            <a:r>
              <a:rPr lang="en-US" altLang="ja-JP" sz="1300" b="1" i="0">
                <a:solidFill>
                  <a:schemeClr val="tx1"/>
                </a:solidFill>
                <a:effectLst/>
                <a:latin typeface="Meiryo UI" panose="020B0604030504040204" pitchFamily="50" charset="-128"/>
                <a:ea typeface="Meiryo UI" panose="020B0604030504040204" pitchFamily="50" charset="-128"/>
              </a:rPr>
              <a:t>/</a:t>
            </a:r>
            <a:r>
              <a:rPr lang="ja-JP" altLang="en-US" sz="1300" b="1" i="0">
                <a:solidFill>
                  <a:schemeClr val="tx1"/>
                </a:solidFill>
                <a:effectLst/>
                <a:latin typeface="Meiryo UI" panose="020B0604030504040204" pitchFamily="50" charset="-128"/>
                <a:ea typeface="Meiryo UI" panose="020B0604030504040204" pitchFamily="50" charset="-128"/>
              </a:rPr>
              <a:t>薬剤師</a:t>
            </a:r>
            <a:r>
              <a:rPr lang="en-US" altLang="ja-JP" sz="1300" b="1" i="0">
                <a:solidFill>
                  <a:schemeClr val="tx1"/>
                </a:solidFill>
                <a:effectLst/>
                <a:latin typeface="Meiryo UI" panose="020B0604030504040204" pitchFamily="50" charset="-128"/>
                <a:ea typeface="Meiryo UI" panose="020B0604030504040204" pitchFamily="50" charset="-128"/>
              </a:rPr>
              <a:t>/</a:t>
            </a:r>
            <a:r>
              <a:rPr lang="ja-JP" altLang="en-US" sz="1300" b="1" i="0">
                <a:solidFill>
                  <a:schemeClr val="tx1"/>
                </a:solidFill>
                <a:effectLst/>
                <a:latin typeface="Meiryo UI" panose="020B0604030504040204" pitchFamily="50" charset="-128"/>
                <a:ea typeface="Meiryo UI" panose="020B0604030504040204" pitchFamily="50" charset="-128"/>
              </a:rPr>
              <a:t>その他）</a:t>
            </a: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u="sng">
                <a:solidFill>
                  <a:schemeClr val="tx1"/>
                </a:solidFill>
                <a:effectLst/>
                <a:latin typeface="Meiryo UI" panose="020B0604030504040204" pitchFamily="50" charset="-128"/>
                <a:ea typeface="Meiryo UI" panose="020B0604030504040204" pitchFamily="50" charset="-128"/>
              </a:rPr>
              <a:t>日病薬病院薬学認定単位取得希望の方は以下もご登録お願いいたします</a:t>
            </a:r>
            <a:endParaRPr lang="en-US" altLang="ja-JP" sz="1300" b="1" i="0" u="sng">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a:solidFill>
                  <a:schemeClr val="tx1"/>
                </a:solidFill>
                <a:effectLst/>
                <a:latin typeface="Meiryo UI" panose="020B0604030504040204" pitchFamily="50" charset="-128"/>
                <a:ea typeface="Meiryo UI" panose="020B0604030504040204" pitchFamily="50" charset="-128"/>
              </a:rPr>
              <a:t>・生年月日　・薬剤師名簿登録番号（薬剤師免許番号）　</a:t>
            </a: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a:solidFill>
                  <a:schemeClr val="tx1"/>
                </a:solidFill>
                <a:effectLst/>
                <a:latin typeface="Meiryo UI" panose="020B0604030504040204" pitchFamily="50" charset="-128"/>
                <a:ea typeface="Meiryo UI" panose="020B0604030504040204" pitchFamily="50" charset="-128"/>
              </a:rPr>
              <a:t>・日病薬会員番号（非会員は不要）　・会員種別（正会員</a:t>
            </a:r>
            <a:r>
              <a:rPr lang="en-US" altLang="ja-JP" sz="1300" b="1" i="0">
                <a:solidFill>
                  <a:schemeClr val="tx1"/>
                </a:solidFill>
                <a:effectLst/>
                <a:latin typeface="Meiryo UI" panose="020B0604030504040204" pitchFamily="50" charset="-128"/>
                <a:ea typeface="Meiryo UI" panose="020B0604030504040204" pitchFamily="50" charset="-128"/>
              </a:rPr>
              <a:t>/</a:t>
            </a:r>
            <a:r>
              <a:rPr lang="ja-JP" altLang="en-US" sz="1300" b="1" i="0">
                <a:solidFill>
                  <a:schemeClr val="tx1"/>
                </a:solidFill>
                <a:effectLst/>
                <a:latin typeface="Meiryo UI" panose="020B0604030504040204" pitchFamily="50" charset="-128"/>
                <a:ea typeface="Meiryo UI" panose="020B0604030504040204" pitchFamily="50" charset="-128"/>
              </a:rPr>
              <a:t>特別会員</a:t>
            </a:r>
            <a:r>
              <a:rPr lang="en-US" altLang="ja-JP" sz="1300" b="1" i="0">
                <a:solidFill>
                  <a:schemeClr val="tx1"/>
                </a:solidFill>
                <a:effectLst/>
                <a:latin typeface="Meiryo UI" panose="020B0604030504040204" pitchFamily="50" charset="-128"/>
                <a:ea typeface="Meiryo UI" panose="020B0604030504040204" pitchFamily="50" charset="-128"/>
              </a:rPr>
              <a:t>/</a:t>
            </a:r>
            <a:r>
              <a:rPr lang="ja-JP" altLang="en-US" sz="1300" b="1" i="0">
                <a:solidFill>
                  <a:schemeClr val="tx1"/>
                </a:solidFill>
                <a:effectLst/>
                <a:latin typeface="Meiryo UI" panose="020B0604030504040204" pitchFamily="50" charset="-128"/>
                <a:ea typeface="Meiryo UI" panose="020B0604030504040204" pitchFamily="50" charset="-128"/>
              </a:rPr>
              <a:t>非会員）</a:t>
            </a: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a:solidFill>
                  <a:schemeClr val="tx1"/>
                </a:solidFill>
                <a:effectLst/>
                <a:latin typeface="Meiryo UI" panose="020B0604030504040204" pitchFamily="50" charset="-128"/>
                <a:ea typeface="Meiryo UI" panose="020B0604030504040204" pitchFamily="50" charset="-128"/>
              </a:rPr>
              <a:t>＊単位取得反映のため、日病薬のクラウド型会員管理システムへ登録する必要があります。</a:t>
            </a:r>
            <a:endParaRPr lang="en-US" altLang="ja-JP" sz="1300" b="1" i="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1" i="0">
                <a:solidFill>
                  <a:schemeClr val="tx1"/>
                </a:solidFill>
                <a:effectLst/>
                <a:latin typeface="Meiryo UI" panose="020B0604030504040204" pitchFamily="50" charset="-128"/>
                <a:ea typeface="Meiryo UI" panose="020B0604030504040204" pitchFamily="50" charset="-128"/>
              </a:rPr>
              <a:t>　 詳細は日病薬のホームページの案内などをご参照ください。</a:t>
            </a:r>
            <a:endParaRPr lang="en-US" altLang="ja-JP" sz="1300" b="1" i="0" dirty="0">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525544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d3905741-29f2-47c8-9f81-18d5f7612723" local="false">
  <p:Name>有効期限ポリシー</p:Name>
  <p:Description/>
  <p:Statement/>
  <p:PolicyItems>
    <p:PolicyItem featureId="Microsoft.Office.RecordsManagement.PolicyFeatures.Expiration" staticId="0x010100004572BEBFA703479EE240E9124D9CC5|-1366636739" UniqueId="bad82484-4ce7-4d30-a6bc-662bc9ec0078">
      <p:Name>保持</p:Name>
      <p:Description>処理対象コンテンツのスケジュールを自動的に設定し、期限に達したコンテンツに対して保持処理を実行します。</p:Description>
      <p:CustomData>
        <Schedules nextStageId="2">
          <Schedule type="Default">
            <stages>
              <data stageId="1">
                <formula id="Microsoft.Office.RecordsManagement.PolicyFeatures.Expiration.Formula.BuiltIn">
                  <number>10</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04572BEBFA703479EE240E9124D9CC5" ma:contentTypeVersion="15" ma:contentTypeDescription="新しいドキュメントを作成します。" ma:contentTypeScope="" ma:versionID="530ea086ef5134e09048fcf707fada5e">
  <xsd:schema xmlns:xsd="http://www.w3.org/2001/XMLSchema" xmlns:xs="http://www.w3.org/2001/XMLSchema" xmlns:p="http://schemas.microsoft.com/office/2006/metadata/properties" xmlns:ns2="818587af-a97e-45f6-98dd-0bf4ab33c058" targetNamespace="http://schemas.microsoft.com/office/2006/metadata/properties" ma:root="true" ma:fieldsID="c841dbda69ec3c6a3f1b095bbc1b63a0" ns2:_="">
    <xsd:import namespace="818587af-a97e-45f6-98dd-0bf4ab33c058"/>
    <xsd:element name="properties">
      <xsd:complexType>
        <xsd:sequence>
          <xsd:element name="documentManagement">
            <xsd:complexType>
              <xsd:all>
                <xsd:element ref="ns2:_dlc_Exempt" minOccurs="0"/>
                <xsd:element ref="ns2:_dlc_ExpireDateSaved" minOccurs="0"/>
                <xsd:element ref="ns2: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587af-a97e-45f6-98dd-0bf4ab33c058"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element name="_dlc_ExpireDateSaved" ma:index="9" nillable="true" ma:displayName="元の有効期限" ma:description="" ma:hidden="true" ma:internalName="_dlc_ExpireDateSaved" ma:readOnly="true">
      <xsd:simpleType>
        <xsd:restriction base="dms:DateTime"/>
      </xsd:simpleType>
    </xsd:element>
    <xsd:element name="_dlc_ExpireDate" ma:index="10" nillable="true" ma:displayName="有効期限"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ExpireDateSaved xmlns="818587af-a97e-45f6-98dd-0bf4ab33c058" xsi:nil="true"/>
    <_dlc_ExpireDate xmlns="818587af-a97e-45f6-98dd-0bf4ab33c058">2030-12-07T02:36:48+00:00</_dlc_ExpireDate>
  </documentManagement>
</p:properties>
</file>

<file path=customXml/itemProps1.xml><?xml version="1.0" encoding="utf-8"?>
<ds:datastoreItem xmlns:ds="http://schemas.openxmlformats.org/officeDocument/2006/customXml" ds:itemID="{52F74649-414A-41A6-A915-EFB3BCC93EAF}">
  <ds:schemaRefs>
    <ds:schemaRef ds:uri="http://schemas.microsoft.com/sharepoint/v3/contenttype/forms"/>
  </ds:schemaRefs>
</ds:datastoreItem>
</file>

<file path=customXml/itemProps2.xml><?xml version="1.0" encoding="utf-8"?>
<ds:datastoreItem xmlns:ds="http://schemas.openxmlformats.org/officeDocument/2006/customXml" ds:itemID="{6A170F24-0AE3-42AD-A362-CE2F7EEC3744}">
  <ds:schemaRefs>
    <ds:schemaRef ds:uri="office.server.policy"/>
  </ds:schemaRefs>
</ds:datastoreItem>
</file>

<file path=customXml/itemProps3.xml><?xml version="1.0" encoding="utf-8"?>
<ds:datastoreItem xmlns:ds="http://schemas.openxmlformats.org/officeDocument/2006/customXml" ds:itemID="{09AE9BEA-0112-4B9C-AAE8-07CB1FBF98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8587af-a97e-45f6-98dd-0bf4ab33c0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2A42E28-736E-4D25-96EE-3F66A7BE2757}">
  <ds:schemaRefs>
    <ds:schemaRef ds:uri="http://schemas.microsoft.com/office/infopath/2007/PartnerControls"/>
    <ds:schemaRef ds:uri="http://purl.org/dc/dcmitype/"/>
    <ds:schemaRef ds:uri="http://schemas.microsoft.com/office/2006/documentManagement/types"/>
    <ds:schemaRef ds:uri="http://schemas.microsoft.com/office/2006/metadata/properties"/>
    <ds:schemaRef ds:uri="818587af-a97e-45f6-98dd-0bf4ab33c058"/>
    <ds:schemaRef ds:uri="http://schemas.openxmlformats.org/package/2006/metadata/core-properties"/>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11066</TotalTime>
  <Words>666</Words>
  <Application>Microsoft Office PowerPoint</Application>
  <PresentationFormat>ユーザー設定</PresentationFormat>
  <Paragraphs>70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vt:i4>
      </vt:variant>
    </vt:vector>
  </HeadingPairs>
  <TitlesOfParts>
    <vt:vector size="10" baseType="lpstr">
      <vt:lpstr>Meiryo UI</vt:lpstr>
      <vt:lpstr>メイリオ</vt:lpstr>
      <vt:lpstr>游ゴシック</vt:lpstr>
      <vt:lpstr>Arial</vt:lpstr>
      <vt:lpstr>Calibri</vt:lpstr>
      <vt:lpstr>OCRB</vt:lpstr>
      <vt:lpstr>Office ​​テーマ</vt:lpstr>
      <vt:lpstr>2_Office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Makiko Izumikawa</dc:creator>
  <cp:lastModifiedBy>Yuji Yasuda (安田 祐二) / 沖縄</cp:lastModifiedBy>
  <cp:revision>293</cp:revision>
  <cp:lastPrinted>2024-12-05T03:59:16Z</cp:lastPrinted>
  <dcterms:created xsi:type="dcterms:W3CDTF">2011-10-25T07:51:37Z</dcterms:created>
  <dcterms:modified xsi:type="dcterms:W3CDTF">2025-01-22T08:37:15Z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0x010100004572BEBFA703479EE240E9124D9CC5</vt:lpwstr>
  </property>
  <property fmtid="{D5CDD505-2E9C-101B-9397-08002B2CF9AE}" pid="3" name="_dlc_policyId">
    <vt:lpwstr>0x010100004572BEBFA703479EE240E9124D9CC5|-1366636739</vt:lpwstr>
  </property>
  <property fmtid="{D5CDD505-2E9C-101B-9397-08002B2CF9AE}" pid="4" name="ItemRetentionFormula">
    <vt:lpwstr>&lt;formula id="Microsoft.Office.RecordsManagement.PolicyFeatures.Expiration.Formula.BuiltIn"&gt;&lt;number&gt;10&lt;/number&gt;&lt;property&gt;Modified&lt;/property&gt;&lt;propertyId&gt;28cf69c5-fa48-462a-b5cd-27b6f9d2bd5f&lt;/propertyId&gt;&lt;period&gt;years&lt;/period&gt;&lt;/formula&gt;</vt:lpwstr>
  </property>
</Properties>
</file>