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691" r:id="rId2"/>
  </p:sldMasterIdLst>
  <p:sldIdLst>
    <p:sldId id="275" r:id="rId3"/>
    <p:sldId id="273" r:id="rId4"/>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92"/>
    <a:srgbClr val="0037A4"/>
    <a:srgbClr val="00339A"/>
    <a:srgbClr val="003FBC"/>
    <a:srgbClr val="FF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2" autoAdjust="0"/>
    <p:restoredTop sz="94660"/>
  </p:normalViewPr>
  <p:slideViewPr>
    <p:cSldViewPr snapToGrid="0">
      <p:cViewPr varScale="1">
        <p:scale>
          <a:sx n="88" d="100"/>
          <a:sy n="88" d="100"/>
        </p:scale>
        <p:origin x="19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6858000" cy="5539154"/>
          </a:xfrm>
          <a:prstGeom prst="rect">
            <a:avLst/>
          </a:prstGeom>
        </p:spPr>
      </p:pic>
    </p:spTree>
    <p:extLst>
      <p:ext uri="{BB962C8B-B14F-4D97-AF65-F5344CB8AC3E}">
        <p14:creationId xmlns:p14="http://schemas.microsoft.com/office/powerpoint/2010/main" val="443080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419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6858000" cy="5539154"/>
          </a:xfrm>
          <a:prstGeom prst="rect">
            <a:avLst/>
          </a:prstGeom>
        </p:spPr>
      </p:pic>
    </p:spTree>
    <p:extLst>
      <p:ext uri="{BB962C8B-B14F-4D97-AF65-F5344CB8AC3E}">
        <p14:creationId xmlns:p14="http://schemas.microsoft.com/office/powerpoint/2010/main" val="2885212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717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59B438-621F-4696-BDCA-EEDEBB09536E}" type="datetimeFigureOut">
              <a:rPr kumimoji="1" lang="ja-JP" altLang="en-US" smtClean="0"/>
              <a:t>2026/6/23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BE7F87-A241-4044-9F99-35A9114387DD}" type="slidenum">
              <a:rPr kumimoji="1" lang="ja-JP" altLang="en-US" smtClean="0"/>
              <a:t>‹#›</a:t>
            </a:fld>
            <a:endParaRPr kumimoji="1" lang="ja-JP" altLang="en-US"/>
          </a:p>
        </p:txBody>
      </p:sp>
    </p:spTree>
    <p:extLst>
      <p:ext uri="{BB962C8B-B14F-4D97-AF65-F5344CB8AC3E}">
        <p14:creationId xmlns:p14="http://schemas.microsoft.com/office/powerpoint/2010/main" val="3777601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8998601"/>
      </p:ext>
    </p:extLst>
  </p:cSld>
  <p:clrMap bg1="lt1" tx1="dk1" bg2="lt2" tx2="dk2" accent1="accent1" accent2="accent2" accent3="accent3" accent4="accent4" accent5="accent5" accent6="accent6" hlink="hlink" folHlink="folHlink"/>
  <p:sldLayoutIdLst>
    <p:sldLayoutId id="2147483689" r:id="rId1"/>
    <p:sldLayoutId id="2147483690" r:id="rId2"/>
  </p:sldLayoutIdLst>
  <p:txStyles>
    <p:titleStyle>
      <a:lvl1pPr algn="ctr" defTabSz="844083" rtl="0" eaLnBrk="1" latinLnBrk="0" hangingPunct="1">
        <a:spcBef>
          <a:spcPct val="0"/>
        </a:spcBef>
        <a:buNone/>
        <a:defRPr kumimoji="1" sz="4062" kern="1200">
          <a:solidFill>
            <a:schemeClr val="tx1"/>
          </a:solidFill>
          <a:latin typeface="+mj-lt"/>
          <a:ea typeface="+mj-ea"/>
          <a:cs typeface="+mj-cs"/>
        </a:defRPr>
      </a:lvl1pPr>
    </p:titleStyle>
    <p:bodyStyle>
      <a:lvl1pPr marL="316531" indent="-316531" algn="l" defTabSz="844083" rtl="0" eaLnBrk="1" latinLnBrk="0" hangingPunct="1">
        <a:spcBef>
          <a:spcPct val="20000"/>
        </a:spcBef>
        <a:buFont typeface="Arial" panose="020B0604020202020204" pitchFamily="34" charset="0"/>
        <a:buChar char="•"/>
        <a:defRPr kumimoji="1" sz="2954" kern="1200">
          <a:solidFill>
            <a:schemeClr val="tx1"/>
          </a:solidFill>
          <a:latin typeface="+mn-lt"/>
          <a:ea typeface="+mn-ea"/>
          <a:cs typeface="+mn-cs"/>
        </a:defRPr>
      </a:lvl1pPr>
      <a:lvl2pPr marL="685817" indent="-263776" algn="l" defTabSz="844083" rtl="0" eaLnBrk="1" latinLnBrk="0" hangingPunct="1">
        <a:spcBef>
          <a:spcPct val="20000"/>
        </a:spcBef>
        <a:buFont typeface="Arial" panose="020B0604020202020204" pitchFamily="34" charset="0"/>
        <a:buChar char="–"/>
        <a:defRPr kumimoji="1" sz="2585" kern="1200">
          <a:solidFill>
            <a:schemeClr val="tx1"/>
          </a:solidFill>
          <a:latin typeface="+mn-lt"/>
          <a:ea typeface="+mn-ea"/>
          <a:cs typeface="+mn-cs"/>
        </a:defRPr>
      </a:lvl2pPr>
      <a:lvl3pPr marL="1055103" indent="-211021" algn="l" defTabSz="844083"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3pPr>
      <a:lvl4pPr marL="1477145"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4pPr>
      <a:lvl5pPr marL="1899186"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5pPr>
      <a:lvl6pPr marL="2321227"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377669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xStyles>
    <p:titleStyle>
      <a:lvl1pPr algn="ctr" defTabSz="779157" rtl="0" eaLnBrk="1" latinLnBrk="0" hangingPunct="1">
        <a:spcBef>
          <a:spcPct val="0"/>
        </a:spcBef>
        <a:buNone/>
        <a:defRPr kumimoji="1" sz="3750" kern="1200">
          <a:solidFill>
            <a:schemeClr val="tx1"/>
          </a:solidFill>
          <a:latin typeface="+mj-lt"/>
          <a:ea typeface="+mj-ea"/>
          <a:cs typeface="+mj-cs"/>
        </a:defRPr>
      </a:lvl1pPr>
    </p:titleStyle>
    <p:bodyStyle>
      <a:lvl1pPr marL="292183" indent="-292183" algn="l" defTabSz="779157" rtl="0" eaLnBrk="1" latinLnBrk="0" hangingPunct="1">
        <a:spcBef>
          <a:spcPct val="20000"/>
        </a:spcBef>
        <a:buFont typeface="Arial" panose="020B0604020202020204" pitchFamily="34" charset="0"/>
        <a:buChar char="•"/>
        <a:defRPr kumimoji="1" sz="2727" kern="1200">
          <a:solidFill>
            <a:schemeClr val="tx1"/>
          </a:solidFill>
          <a:latin typeface="+mn-lt"/>
          <a:ea typeface="+mn-ea"/>
          <a:cs typeface="+mn-cs"/>
        </a:defRPr>
      </a:lvl1pPr>
      <a:lvl2pPr marL="633064" indent="-243486" algn="l" defTabSz="779157" rtl="0" eaLnBrk="1" latinLnBrk="0" hangingPunct="1">
        <a:spcBef>
          <a:spcPct val="20000"/>
        </a:spcBef>
        <a:buFont typeface="Arial" panose="020B0604020202020204" pitchFamily="34" charset="0"/>
        <a:buChar char="–"/>
        <a:defRPr kumimoji="1" sz="2387" kern="1200">
          <a:solidFill>
            <a:schemeClr val="tx1"/>
          </a:solidFill>
          <a:latin typeface="+mn-lt"/>
          <a:ea typeface="+mn-ea"/>
          <a:cs typeface="+mn-cs"/>
        </a:defRPr>
      </a:lvl2pPr>
      <a:lvl3pPr marL="973945" indent="-194789" algn="l" defTabSz="779157" rtl="0" eaLnBrk="1" latinLnBrk="0" hangingPunct="1">
        <a:spcBef>
          <a:spcPct val="20000"/>
        </a:spcBef>
        <a:buFont typeface="Arial" panose="020B0604020202020204" pitchFamily="34" charset="0"/>
        <a:buChar char="•"/>
        <a:defRPr kumimoji="1" sz="2045" kern="1200">
          <a:solidFill>
            <a:schemeClr val="tx1"/>
          </a:solidFill>
          <a:latin typeface="+mn-lt"/>
          <a:ea typeface="+mn-ea"/>
          <a:cs typeface="+mn-cs"/>
        </a:defRPr>
      </a:lvl3pPr>
      <a:lvl4pPr marL="1363524"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4pPr>
      <a:lvl5pPr marL="1753101"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5pPr>
      <a:lvl6pPr marL="2142680"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6pPr>
      <a:lvl7pPr marL="2532258"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7pPr>
      <a:lvl8pPr marL="2921836"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8pPr>
      <a:lvl9pPr marL="3311413" indent="-194789" algn="l" defTabSz="779157" rtl="0" eaLnBrk="1" latinLnBrk="0" hangingPunct="1">
        <a:spcBef>
          <a:spcPct val="20000"/>
        </a:spcBef>
        <a:buFont typeface="Arial" panose="020B0604020202020204" pitchFamily="34" charset="0"/>
        <a:buChar char="•"/>
        <a:defRPr kumimoji="1" sz="1704" kern="1200">
          <a:solidFill>
            <a:schemeClr val="tx1"/>
          </a:solidFill>
          <a:latin typeface="+mn-lt"/>
          <a:ea typeface="+mn-ea"/>
          <a:cs typeface="+mn-cs"/>
        </a:defRPr>
      </a:lvl9pPr>
    </p:bodyStyle>
    <p:otherStyle>
      <a:defPPr>
        <a:defRPr lang="ja-JP"/>
      </a:defPPr>
      <a:lvl1pPr marL="0" algn="l" defTabSz="779157" rtl="0" eaLnBrk="1" latinLnBrk="0" hangingPunct="1">
        <a:defRPr kumimoji="1" sz="1534" kern="1200">
          <a:solidFill>
            <a:schemeClr val="tx1"/>
          </a:solidFill>
          <a:latin typeface="+mn-lt"/>
          <a:ea typeface="+mn-ea"/>
          <a:cs typeface="+mn-cs"/>
        </a:defRPr>
      </a:lvl1pPr>
      <a:lvl2pPr marL="389578" algn="l" defTabSz="779157" rtl="0" eaLnBrk="1" latinLnBrk="0" hangingPunct="1">
        <a:defRPr kumimoji="1" sz="1534" kern="1200">
          <a:solidFill>
            <a:schemeClr val="tx1"/>
          </a:solidFill>
          <a:latin typeface="+mn-lt"/>
          <a:ea typeface="+mn-ea"/>
          <a:cs typeface="+mn-cs"/>
        </a:defRPr>
      </a:lvl2pPr>
      <a:lvl3pPr marL="779157" algn="l" defTabSz="779157" rtl="0" eaLnBrk="1" latinLnBrk="0" hangingPunct="1">
        <a:defRPr kumimoji="1" sz="1534" kern="1200">
          <a:solidFill>
            <a:schemeClr val="tx1"/>
          </a:solidFill>
          <a:latin typeface="+mn-lt"/>
          <a:ea typeface="+mn-ea"/>
          <a:cs typeface="+mn-cs"/>
        </a:defRPr>
      </a:lvl3pPr>
      <a:lvl4pPr marL="1168734" algn="l" defTabSz="779157" rtl="0" eaLnBrk="1" latinLnBrk="0" hangingPunct="1">
        <a:defRPr kumimoji="1" sz="1534" kern="1200">
          <a:solidFill>
            <a:schemeClr val="tx1"/>
          </a:solidFill>
          <a:latin typeface="+mn-lt"/>
          <a:ea typeface="+mn-ea"/>
          <a:cs typeface="+mn-cs"/>
        </a:defRPr>
      </a:lvl4pPr>
      <a:lvl5pPr marL="1558312" algn="l" defTabSz="779157" rtl="0" eaLnBrk="1" latinLnBrk="0" hangingPunct="1">
        <a:defRPr kumimoji="1" sz="1534" kern="1200">
          <a:solidFill>
            <a:schemeClr val="tx1"/>
          </a:solidFill>
          <a:latin typeface="+mn-lt"/>
          <a:ea typeface="+mn-ea"/>
          <a:cs typeface="+mn-cs"/>
        </a:defRPr>
      </a:lvl5pPr>
      <a:lvl6pPr marL="1947890" algn="l" defTabSz="779157" rtl="0" eaLnBrk="1" latinLnBrk="0" hangingPunct="1">
        <a:defRPr kumimoji="1" sz="1534" kern="1200">
          <a:solidFill>
            <a:schemeClr val="tx1"/>
          </a:solidFill>
          <a:latin typeface="+mn-lt"/>
          <a:ea typeface="+mn-ea"/>
          <a:cs typeface="+mn-cs"/>
        </a:defRPr>
      </a:lvl6pPr>
      <a:lvl7pPr marL="2337469" algn="l" defTabSz="779157" rtl="0" eaLnBrk="1" latinLnBrk="0" hangingPunct="1">
        <a:defRPr kumimoji="1" sz="1534" kern="1200">
          <a:solidFill>
            <a:schemeClr val="tx1"/>
          </a:solidFill>
          <a:latin typeface="+mn-lt"/>
          <a:ea typeface="+mn-ea"/>
          <a:cs typeface="+mn-cs"/>
        </a:defRPr>
      </a:lvl7pPr>
      <a:lvl8pPr marL="2727046" algn="l" defTabSz="779157" rtl="0" eaLnBrk="1" latinLnBrk="0" hangingPunct="1">
        <a:defRPr kumimoji="1" sz="1534" kern="1200">
          <a:solidFill>
            <a:schemeClr val="tx1"/>
          </a:solidFill>
          <a:latin typeface="+mn-lt"/>
          <a:ea typeface="+mn-ea"/>
          <a:cs typeface="+mn-cs"/>
        </a:defRPr>
      </a:lvl8pPr>
      <a:lvl9pPr marL="3116625" algn="l" defTabSz="779157" rtl="0" eaLnBrk="1" latinLnBrk="0" hangingPunct="1">
        <a:defRPr kumimoji="1" sz="153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x.gd/8ejiD"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us06web.zoom.us/webinar/register/WN_Osl3LTt6QBOkHbTpPLf3Kw" TargetMode="External"/><Relationship Id="rId2" Type="http://schemas.openxmlformats.org/officeDocument/2006/relationships/hyperlink" Target="https://x.gd/8ejiD" TargetMode="Externa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71009" y="1253626"/>
            <a:ext cx="1382233" cy="29238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a:t>
            </a:r>
            <a:r>
              <a:rPr kumimoji="0" lang="ja-JP" altLang="en-US"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日時</a:t>
            </a:r>
            <a:r>
              <a:rPr kumimoji="0" lang="en-US" altLang="ja-JP"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a:t>
            </a:r>
            <a:endParaRPr kumimoji="0" lang="ja-JP" altLang="en-US"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endParaRPr>
          </a:p>
        </p:txBody>
      </p:sp>
      <p:sp>
        <p:nvSpPr>
          <p:cNvPr id="8" name="テキスト ボックス 7"/>
          <p:cNvSpPr txBox="1"/>
          <p:nvPr/>
        </p:nvSpPr>
        <p:spPr>
          <a:xfrm>
            <a:off x="-243625" y="1256766"/>
            <a:ext cx="1706200" cy="29238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日時</a:t>
            </a:r>
            <a:r>
              <a:rPr kumimoji="0" lang="en-US" altLang="ja-JP"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0" lang="ja-JP" altLang="en-US"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p:cNvSpPr txBox="1"/>
          <p:nvPr/>
        </p:nvSpPr>
        <p:spPr>
          <a:xfrm>
            <a:off x="1524006" y="3773727"/>
            <a:ext cx="1974108" cy="222369"/>
          </a:xfrm>
          <a:prstGeom prst="rect">
            <a:avLst/>
          </a:prstGeom>
          <a:noFill/>
        </p:spPr>
        <p:txBody>
          <a:bodyPr wrap="square" lIns="0" tIns="0" rIns="0" bIns="0" rtlCol="0" anchor="t" anchorCtr="0">
            <a:spAutoFit/>
          </a:bodyPr>
          <a:lstStyle/>
          <a:p>
            <a:pPr marL="0" marR="0" lvl="0" indent="0" algn="l" defTabSz="844083" rtl="0" eaLnBrk="1" fontAlgn="auto" latinLnBrk="0" hangingPunct="1">
              <a:lnSpc>
                <a:spcPct val="85000"/>
              </a:lnSpc>
              <a:spcBef>
                <a:spcPts val="0"/>
              </a:spcBef>
              <a:spcAft>
                <a:spcPts val="0"/>
              </a:spcAft>
              <a:buClrTx/>
              <a:buSzTx/>
              <a:buFontTx/>
              <a:buNone/>
              <a:tabLst/>
              <a:defRPr/>
            </a:pPr>
            <a:r>
              <a:rPr kumimoji="1" lang="en-US" altLang="ja-JP"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18:30</a:t>
            </a:r>
            <a:r>
              <a:rPr kumimoji="1" lang="ja-JP" altLang="en-US"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a:t>
            </a:r>
            <a:r>
              <a:rPr kumimoji="1" lang="en-US" altLang="ja-JP" sz="1700" b="1" dirty="0">
                <a:solidFill>
                  <a:schemeClr val="tx2"/>
                </a:solidFill>
                <a:latin typeface="Meiryo UI" panose="020B0604030504040204" pitchFamily="50" charset="-128"/>
                <a:ea typeface="Meiryo UI" panose="020B0604030504040204" pitchFamily="50" charset="-128"/>
              </a:rPr>
              <a:t>19</a:t>
            </a:r>
            <a:r>
              <a:rPr kumimoji="1" lang="en-US" altLang="ja-JP"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:00</a:t>
            </a:r>
          </a:p>
        </p:txBody>
      </p:sp>
      <p:sp>
        <p:nvSpPr>
          <p:cNvPr id="15" name="Line 9">
            <a:extLst>
              <a:ext uri="{FF2B5EF4-FFF2-40B4-BE49-F238E27FC236}">
                <a16:creationId xmlns:a16="http://schemas.microsoft.com/office/drawing/2014/main" id="{1FB3BDDA-1D79-462E-82FA-97852652A54A}"/>
              </a:ext>
            </a:extLst>
          </p:cNvPr>
          <p:cNvSpPr>
            <a:spLocks noChangeShapeType="1"/>
          </p:cNvSpPr>
          <p:nvPr/>
        </p:nvSpPr>
        <p:spPr bwMode="auto">
          <a:xfrm flipV="1">
            <a:off x="-6936" y="4012457"/>
            <a:ext cx="5541136" cy="0"/>
          </a:xfrm>
          <a:prstGeom prst="line">
            <a:avLst/>
          </a:prstGeom>
          <a:noFill/>
          <a:ln w="28575" cap="flat">
            <a:gradFill flip="none" rotWithShape="1">
              <a:gsLst>
                <a:gs pos="60000">
                  <a:srgbClr val="5354A2"/>
                </a:gs>
                <a:gs pos="100000">
                  <a:srgbClr val="FFFFFF">
                    <a:alpha val="0"/>
                  </a:srgbClr>
                </a:gs>
              </a:gsLst>
              <a:lin ang="5400000" scaled="1"/>
              <a:tileRect/>
            </a:gradFill>
            <a:prstDash val="solid"/>
            <a:miter lim="800000"/>
            <a:headEnd/>
            <a:tailEnd/>
          </a:ln>
          <a:extLst>
            <a:ext uri="{909E8E84-426E-40DD-AFC4-6F175D3DCCD1}">
              <a14:hiddenFill xmlns:a14="http://schemas.microsoft.com/office/drawing/2010/main">
                <a:noFill/>
              </a14:hiddenFill>
            </a:ext>
          </a:extLst>
        </p:spPr>
        <p:txBody>
          <a:bodyPr vert="horz" wrap="square" lIns="84406" tIns="42203" rIns="84406" bIns="42203" numCol="1" anchor="t" anchorCtr="0" compatLnSpc="1">
            <a:prstTxWarp prst="textNoShape">
              <a:avLst/>
            </a:prstTxWarp>
          </a:bodyPr>
          <a:lstStyle/>
          <a:p>
            <a:pPr marL="0" marR="0" lvl="0" indent="0" algn="l" defTabSz="753587" rtl="0" eaLnBrk="1" fontAlgn="auto" latinLnBrk="0" hangingPunct="1">
              <a:lnSpc>
                <a:spcPct val="100000"/>
              </a:lnSpc>
              <a:spcBef>
                <a:spcPts val="0"/>
              </a:spcBef>
              <a:spcAft>
                <a:spcPts val="0"/>
              </a:spcAft>
              <a:buClrTx/>
              <a:buSzTx/>
              <a:buFontTx/>
              <a:buNone/>
              <a:tabLst/>
              <a:defRPr/>
            </a:pPr>
            <a:endParaRPr kumimoji="1" lang="ja-JP" altLang="en-US" sz="831" b="0" i="0" u="none" strike="noStrike" kern="120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p:cNvSpPr txBox="1"/>
          <p:nvPr/>
        </p:nvSpPr>
        <p:spPr>
          <a:xfrm>
            <a:off x="2923922" y="7450470"/>
            <a:ext cx="4028855" cy="235449"/>
          </a:xfrm>
          <a:prstGeom prst="rect">
            <a:avLst/>
          </a:prstGeom>
          <a:noFill/>
        </p:spPr>
        <p:txBody>
          <a:bodyPr wrap="square" lIns="0" tIns="0" rIns="0" bIns="0" rtlCol="0" anchor="t" anchorCtr="0">
            <a:spAutoFit/>
          </a:bodyPr>
          <a:lstStyle/>
          <a:p>
            <a:pPr marL="0" marR="0" lvl="0" indent="0" algn="l" defTabSz="844083" rtl="0" eaLnBrk="1" fontAlgn="auto" latinLnBrk="0" hangingPunct="1">
              <a:lnSpc>
                <a:spcPct val="85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稲田クリニック　院長　稲田　泰之　先生</a:t>
            </a:r>
            <a:endParaRPr kumimoji="1" lang="en-US" altLang="ja-JP"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p:cNvSpPr txBox="1"/>
          <p:nvPr/>
        </p:nvSpPr>
        <p:spPr>
          <a:xfrm>
            <a:off x="1501263" y="5741943"/>
            <a:ext cx="1974108" cy="222369"/>
          </a:xfrm>
          <a:prstGeom prst="rect">
            <a:avLst/>
          </a:prstGeom>
          <a:noFill/>
        </p:spPr>
        <p:txBody>
          <a:bodyPr wrap="square" lIns="0" tIns="0" rIns="0" bIns="0" rtlCol="0" anchor="t" anchorCtr="0">
            <a:spAutoFit/>
          </a:bodyPr>
          <a:lstStyle/>
          <a:p>
            <a:pPr marL="0" marR="0" lvl="0" indent="0" algn="l" defTabSz="844083" rtl="0" eaLnBrk="1" fontAlgn="auto" latinLnBrk="0" hangingPunct="1">
              <a:lnSpc>
                <a:spcPct val="85000"/>
              </a:lnSpc>
              <a:spcBef>
                <a:spcPts val="0"/>
              </a:spcBef>
              <a:spcAft>
                <a:spcPts val="0"/>
              </a:spcAft>
              <a:buClrTx/>
              <a:buSzTx/>
              <a:buFontTx/>
              <a:buNone/>
              <a:tabLst/>
              <a:defRPr/>
            </a:pPr>
            <a:r>
              <a:rPr kumimoji="1" lang="en-US" altLang="ja-JP"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19:00</a:t>
            </a:r>
            <a:r>
              <a:rPr kumimoji="1" lang="ja-JP" altLang="en-US"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a:t>
            </a:r>
            <a:r>
              <a:rPr kumimoji="1" lang="en-US" altLang="ja-JP" sz="17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19:40</a:t>
            </a:r>
          </a:p>
        </p:txBody>
      </p:sp>
      <p:sp>
        <p:nvSpPr>
          <p:cNvPr id="18" name="テキスト ボックス 17"/>
          <p:cNvSpPr txBox="1"/>
          <p:nvPr/>
        </p:nvSpPr>
        <p:spPr>
          <a:xfrm>
            <a:off x="-12031" y="5712970"/>
            <a:ext cx="1392865" cy="287771"/>
          </a:xfrm>
          <a:prstGeom prst="rect">
            <a:avLst/>
          </a:prstGeom>
          <a:solidFill>
            <a:srgbClr val="002060"/>
          </a:solidFill>
        </p:spPr>
        <p:txBody>
          <a:bodyPr wrap="square" lIns="0" tIns="0" rIns="0" bIns="0" rtlCol="0" anchor="t" anchorCtr="0">
            <a:spAutoFit/>
          </a:bodyPr>
          <a:lstStyle/>
          <a:p>
            <a:pPr marL="0" marR="0" lvl="0" indent="0" algn="ctr" defTabSz="844083" rtl="0" eaLnBrk="1" fontAlgn="auto" latinLnBrk="0" hangingPunct="1">
              <a:lnSpc>
                <a:spcPct val="85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schemeClr val="tx2"/>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85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schemeClr val="bg1"/>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rPr>
              <a:t>講演②</a:t>
            </a:r>
            <a:endParaRPr kumimoji="1" lang="en-US" altLang="ja-JP" sz="500" b="1" i="0" u="none" strike="noStrike" kern="1200" cap="none" spc="0" normalizeH="0" baseline="0" noProof="0" dirty="0">
              <a:ln>
                <a:noFill/>
              </a:ln>
              <a:solidFill>
                <a:schemeClr val="bg1"/>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p:cNvSpPr txBox="1"/>
          <p:nvPr/>
        </p:nvSpPr>
        <p:spPr>
          <a:xfrm>
            <a:off x="0" y="6650863"/>
            <a:ext cx="6845597" cy="80021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300" b="1" dirty="0">
                <a:solidFill>
                  <a:schemeClr val="tx2"/>
                </a:solidFill>
                <a:latin typeface="Meiryo UI" panose="020B0604030504040204" pitchFamily="50" charset="-128"/>
                <a:ea typeface="Meiryo UI" panose="020B0604030504040204" pitchFamily="50" charset="-128"/>
              </a:rPr>
              <a:t> </a:t>
            </a:r>
            <a:r>
              <a:rPr kumimoji="1" lang="ja-JP" altLang="en-US" sz="23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眠れない不安へのアプローチ</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ja-JP" altLang="en-US"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ベンゾジアゼピンの役割整理とオレキシン受容体拮抗薬の活用～ </a:t>
            </a:r>
            <a:r>
              <a:rPr kumimoji="1" lang="ja-JP" altLang="en-US" sz="23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a:t>
            </a:r>
            <a:endParaRPr kumimoji="1" lang="en-US" altLang="ja-JP" sz="2000" b="0"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20" name="Line 9">
            <a:extLst>
              <a:ext uri="{FF2B5EF4-FFF2-40B4-BE49-F238E27FC236}">
                <a16:creationId xmlns:a16="http://schemas.microsoft.com/office/drawing/2014/main" id="{1FB3BDDA-1D79-462E-82FA-97852652A54A}"/>
              </a:ext>
            </a:extLst>
          </p:cNvPr>
          <p:cNvSpPr>
            <a:spLocks noChangeShapeType="1"/>
          </p:cNvSpPr>
          <p:nvPr/>
        </p:nvSpPr>
        <p:spPr bwMode="auto">
          <a:xfrm flipV="1">
            <a:off x="-6936" y="6000741"/>
            <a:ext cx="5541136" cy="0"/>
          </a:xfrm>
          <a:prstGeom prst="line">
            <a:avLst/>
          </a:prstGeom>
          <a:noFill/>
          <a:ln w="28575" cap="flat">
            <a:gradFill flip="none" rotWithShape="1">
              <a:gsLst>
                <a:gs pos="60000">
                  <a:srgbClr val="5354A2"/>
                </a:gs>
                <a:gs pos="100000">
                  <a:srgbClr val="FFFFFF">
                    <a:alpha val="0"/>
                  </a:srgbClr>
                </a:gs>
              </a:gsLst>
              <a:lin ang="5400000" scaled="1"/>
              <a:tileRect/>
            </a:gradFill>
            <a:prstDash val="solid"/>
            <a:miter lim="800000"/>
            <a:headEnd/>
            <a:tailEnd/>
          </a:ln>
          <a:extLst>
            <a:ext uri="{909E8E84-426E-40DD-AFC4-6F175D3DCCD1}">
              <a14:hiddenFill xmlns:a14="http://schemas.microsoft.com/office/drawing/2010/main">
                <a:noFill/>
              </a14:hiddenFill>
            </a:ext>
          </a:extLst>
        </p:spPr>
        <p:txBody>
          <a:bodyPr vert="horz" wrap="square" lIns="84406" tIns="42203" rIns="84406" bIns="42203" numCol="1" anchor="t" anchorCtr="0" compatLnSpc="1">
            <a:prstTxWarp prst="textNoShape">
              <a:avLst/>
            </a:prstTxWarp>
          </a:bodyPr>
          <a:lstStyle/>
          <a:p>
            <a:pPr marL="0" marR="0" lvl="0" indent="0" algn="l" defTabSz="753587" rtl="0" eaLnBrk="1" fontAlgn="auto" latinLnBrk="0" hangingPunct="1">
              <a:lnSpc>
                <a:spcPct val="100000"/>
              </a:lnSpc>
              <a:spcBef>
                <a:spcPts val="0"/>
              </a:spcBef>
              <a:spcAft>
                <a:spcPts val="0"/>
              </a:spcAft>
              <a:buClrTx/>
              <a:buSzTx/>
              <a:buFontTx/>
              <a:buNone/>
              <a:tabLst/>
              <a:defRPr/>
            </a:pPr>
            <a:endParaRPr kumimoji="1" lang="ja-JP" altLang="en-US" sz="831" b="0" i="0" u="none" strike="noStrike" kern="1200" cap="none" spc="0" normalizeH="0" baseline="0" noProof="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p:cNvSpPr txBox="1"/>
          <p:nvPr/>
        </p:nvSpPr>
        <p:spPr>
          <a:xfrm>
            <a:off x="89647" y="8778835"/>
            <a:ext cx="6496424" cy="235846"/>
          </a:xfrm>
          <a:prstGeom prst="rect">
            <a:avLst/>
          </a:prstGeom>
          <a:noFill/>
        </p:spPr>
        <p:txBody>
          <a:bodyPr wrap="square" lIns="0" tIns="0" rIns="0" bIns="0" rtlCol="0" anchor="t" anchorCtr="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500" b="1" i="0" u="none" strike="noStrike" kern="1200" cap="none" spc="0" normalizeH="0" baseline="0" noProof="0" dirty="0">
                <a:ln>
                  <a:noFill/>
                </a:ln>
                <a:solidFill>
                  <a:srgbClr val="000000"/>
                </a:solidFill>
                <a:effectLst/>
                <a:uLnTx/>
                <a:uFillTx/>
                <a:latin typeface="HGP明朝E" panose="02020900000000000000" pitchFamily="18" charset="-128"/>
                <a:ea typeface="HGP明朝E" panose="02020900000000000000" pitchFamily="18" charset="-128"/>
                <a:cs typeface="+mn-cs"/>
              </a:rPr>
              <a:t>共催：沖縄県病院薬剤師会／エーザイ株式会社</a:t>
            </a:r>
          </a:p>
        </p:txBody>
      </p:sp>
      <p:sp>
        <p:nvSpPr>
          <p:cNvPr id="27" name="テキスト ボックス 26"/>
          <p:cNvSpPr txBox="1"/>
          <p:nvPr/>
        </p:nvSpPr>
        <p:spPr>
          <a:xfrm>
            <a:off x="0" y="3719385"/>
            <a:ext cx="1392865" cy="287771"/>
          </a:xfrm>
          <a:prstGeom prst="rect">
            <a:avLst/>
          </a:prstGeom>
          <a:solidFill>
            <a:srgbClr val="002060"/>
          </a:solidFill>
        </p:spPr>
        <p:txBody>
          <a:bodyPr wrap="square" lIns="0" tIns="0" rIns="0" bIns="0" rtlCol="0" anchor="t" anchorCtr="0">
            <a:spAutoFit/>
          </a:bodyPr>
          <a:lstStyle/>
          <a:p>
            <a:pPr marL="0" marR="0" lvl="0" indent="0" algn="ctr" defTabSz="844083" rtl="0" eaLnBrk="1" fontAlgn="auto" latinLnBrk="0" hangingPunct="1">
              <a:lnSpc>
                <a:spcPct val="85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schemeClr val="tx2"/>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endParaRPr>
          </a:p>
          <a:p>
            <a:pPr marL="0" marR="0" lvl="0" indent="0" algn="ctr" defTabSz="844083" rtl="0" eaLnBrk="1" fontAlgn="auto" latinLnBrk="0" hangingPunct="1">
              <a:lnSpc>
                <a:spcPct val="85000"/>
              </a:lnSpc>
              <a:spcBef>
                <a:spcPts val="0"/>
              </a:spcBef>
              <a:spcAft>
                <a:spcPts val="0"/>
              </a:spcAft>
              <a:buClrTx/>
              <a:buSzTx/>
              <a:buFontTx/>
              <a:buNone/>
              <a:tabLst/>
              <a:defRPr/>
            </a:pPr>
            <a:r>
              <a:rPr kumimoji="1" lang="ja-JP" altLang="en-US" sz="1700" b="1" i="0" u="none" strike="noStrike" kern="1200" cap="none" spc="0" normalizeH="0" baseline="0" noProof="0" dirty="0">
                <a:ln>
                  <a:noFill/>
                </a:ln>
                <a:solidFill>
                  <a:schemeClr val="bg1"/>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rPr>
              <a:t>講演①</a:t>
            </a:r>
            <a:endParaRPr kumimoji="1" lang="en-US" altLang="ja-JP" sz="500" b="1" i="0" u="none" strike="noStrike" kern="1200" cap="none" spc="0" normalizeH="0" baseline="0" noProof="0" dirty="0">
              <a:ln>
                <a:noFill/>
              </a:ln>
              <a:solidFill>
                <a:schemeClr val="bg1"/>
              </a:solidFill>
              <a:effectLst>
                <a:outerShdw blurRad="101600" dist="12700" dir="2700000" algn="tl" rotWithShape="0">
                  <a:prstClr val="black">
                    <a:alpha val="35000"/>
                  </a:prstClr>
                </a:outerShdw>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p:cNvSpPr txBox="1"/>
          <p:nvPr/>
        </p:nvSpPr>
        <p:spPr>
          <a:xfrm>
            <a:off x="-67372" y="1700702"/>
            <a:ext cx="1382233" cy="29238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a:t>
            </a:r>
            <a:r>
              <a:rPr kumimoji="0" lang="ja-JP" altLang="en-US"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日時</a:t>
            </a:r>
            <a:r>
              <a:rPr kumimoji="0" lang="en-US" altLang="ja-JP"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rPr>
              <a:t>】</a:t>
            </a:r>
            <a:endParaRPr kumimoji="0" lang="ja-JP" altLang="en-US" sz="19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endParaRPr>
          </a:p>
        </p:txBody>
      </p:sp>
      <p:sp>
        <p:nvSpPr>
          <p:cNvPr id="28" name="テキスト ボックス 27"/>
          <p:cNvSpPr txBox="1"/>
          <p:nvPr/>
        </p:nvSpPr>
        <p:spPr>
          <a:xfrm>
            <a:off x="-239988" y="1703842"/>
            <a:ext cx="1706200" cy="29238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0" lang="ja-JP" altLang="en-US"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会場</a:t>
            </a:r>
            <a:r>
              <a:rPr kumimoji="0" lang="en-US" altLang="ja-JP"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0" lang="ja-JP" altLang="en-US" sz="19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4" name="テキスト ボックス 33">
            <a:extLst>
              <a:ext uri="{FF2B5EF4-FFF2-40B4-BE49-F238E27FC236}">
                <a16:creationId xmlns:a16="http://schemas.microsoft.com/office/drawing/2014/main" id="{0E758CB2-D97B-4615-9A55-19AB5C0B1313}"/>
              </a:ext>
            </a:extLst>
          </p:cNvPr>
          <p:cNvSpPr txBox="1"/>
          <p:nvPr/>
        </p:nvSpPr>
        <p:spPr>
          <a:xfrm>
            <a:off x="55687" y="229746"/>
            <a:ext cx="6985592" cy="461665"/>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3000" b="1" kern="0" spc="100" dirty="0">
                <a:ln w="88900" cap="rnd">
                  <a:solidFill>
                    <a:srgbClr val="043B7E"/>
                  </a:solidFill>
                </a:ln>
                <a:solidFill>
                  <a:srgbClr val="043B7E"/>
                </a:solidFill>
                <a:effectLst>
                  <a:outerShdw blurRad="203200" dist="152400" dir="2700000" algn="tl" rotWithShape="0">
                    <a:prstClr val="black">
                      <a:alpha val="40000"/>
                    </a:prstClr>
                  </a:outerShdw>
                </a:effectLst>
                <a:latin typeface="Meiryo UI" panose="020B0604030504040204" pitchFamily="50" charset="-128"/>
                <a:ea typeface="Meiryo UI" panose="020B0604030504040204" pitchFamily="50" charset="-128"/>
              </a:rPr>
              <a:t>睡眠薬の適正使用を考える会（</a:t>
            </a:r>
            <a:r>
              <a:rPr lang="en-US" altLang="ja-JP" sz="3000" b="1" kern="0" spc="100" dirty="0">
                <a:ln w="88900" cap="rnd">
                  <a:solidFill>
                    <a:srgbClr val="043B7E"/>
                  </a:solidFill>
                </a:ln>
                <a:solidFill>
                  <a:srgbClr val="043B7E"/>
                </a:solidFill>
                <a:effectLst>
                  <a:outerShdw blurRad="203200" dist="152400" dir="2700000" algn="tl" rotWithShape="0">
                    <a:prstClr val="black">
                      <a:alpha val="40000"/>
                    </a:prstClr>
                  </a:outerShdw>
                </a:effectLst>
                <a:latin typeface="Meiryo UI" panose="020B0604030504040204" pitchFamily="50" charset="-128"/>
                <a:ea typeface="Meiryo UI" panose="020B0604030504040204" pitchFamily="50" charset="-128"/>
              </a:rPr>
              <a:t>WEB</a:t>
            </a:r>
            <a:r>
              <a:rPr lang="ja-JP" altLang="en-US" sz="3000" b="1" kern="0" spc="100" dirty="0">
                <a:ln w="88900" cap="rnd">
                  <a:solidFill>
                    <a:srgbClr val="043B7E"/>
                  </a:solidFill>
                </a:ln>
                <a:solidFill>
                  <a:srgbClr val="043B7E"/>
                </a:solidFill>
                <a:effectLst>
                  <a:outerShdw blurRad="203200" dist="152400" dir="2700000" algn="tl" rotWithShape="0">
                    <a:prstClr val="black">
                      <a:alpha val="40000"/>
                    </a:prstClr>
                  </a:outerShdw>
                </a:effectLst>
                <a:latin typeface="Meiryo UI" panose="020B0604030504040204" pitchFamily="50" charset="-128"/>
                <a:ea typeface="Meiryo UI" panose="020B0604030504040204" pitchFamily="50" charset="-128"/>
              </a:rPr>
              <a:t>）</a:t>
            </a:r>
            <a:endParaRPr kumimoji="0" lang="ja-JP" altLang="en-US" sz="3000" b="1" i="0" u="none" strike="noStrike" kern="0" cap="none" spc="100" normalizeH="0" baseline="0" noProof="0" dirty="0">
              <a:ln w="88900" cap="rnd">
                <a:solidFill>
                  <a:srgbClr val="043B7E"/>
                </a:solidFill>
              </a:ln>
              <a:solidFill>
                <a:srgbClr val="043B7E"/>
              </a:solidFill>
              <a:effectLst>
                <a:outerShdw blurRad="203200" dist="152400" dir="2700000" algn="tl" rotWithShape="0">
                  <a:prstClr val="black">
                    <a:alpha val="40000"/>
                  </a:prstClr>
                </a:outerShdw>
              </a:effectLst>
              <a:uLnTx/>
              <a:uFillTx/>
              <a:latin typeface="Meiryo UI" panose="020B0604030504040204" pitchFamily="50" charset="-128"/>
              <a:ea typeface="Meiryo UI" panose="020B0604030504040204" pitchFamily="50" charset="-128"/>
              <a:cs typeface="+mn-cs"/>
            </a:endParaRPr>
          </a:p>
        </p:txBody>
      </p:sp>
      <p:sp>
        <p:nvSpPr>
          <p:cNvPr id="35" name="テキスト ボックス 34">
            <a:extLst>
              <a:ext uri="{FF2B5EF4-FFF2-40B4-BE49-F238E27FC236}">
                <a16:creationId xmlns:a16="http://schemas.microsoft.com/office/drawing/2014/main" id="{E05A1F1D-9FED-42DA-8D54-B6D3D12B5615}"/>
              </a:ext>
            </a:extLst>
          </p:cNvPr>
          <p:cNvSpPr txBox="1"/>
          <p:nvPr/>
        </p:nvSpPr>
        <p:spPr>
          <a:xfrm>
            <a:off x="-302250" y="215402"/>
            <a:ext cx="7649413" cy="461665"/>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3000" b="1" kern="0" spc="100" dirty="0">
                <a:solidFill>
                  <a:prstClr val="white"/>
                </a:solidFill>
                <a:latin typeface="Meiryo UI" panose="020B0604030504040204" pitchFamily="50" charset="-128"/>
                <a:ea typeface="Meiryo UI" panose="020B0604030504040204" pitchFamily="50" charset="-128"/>
              </a:rPr>
              <a:t>睡眠薬の適正使用を考える会（</a:t>
            </a:r>
            <a:r>
              <a:rPr lang="en-US" altLang="ja-JP" sz="3000" b="1" kern="0" spc="100" dirty="0">
                <a:solidFill>
                  <a:prstClr val="white"/>
                </a:solidFill>
                <a:latin typeface="Meiryo UI" panose="020B0604030504040204" pitchFamily="50" charset="-128"/>
                <a:ea typeface="Meiryo UI" panose="020B0604030504040204" pitchFamily="50" charset="-128"/>
              </a:rPr>
              <a:t>WEB</a:t>
            </a:r>
            <a:r>
              <a:rPr lang="ja-JP" altLang="en-US" sz="3000" b="1" kern="0" spc="100" dirty="0">
                <a:solidFill>
                  <a:prstClr val="white"/>
                </a:solidFill>
                <a:latin typeface="Meiryo UI" panose="020B0604030504040204" pitchFamily="50" charset="-128"/>
                <a:ea typeface="Meiryo UI" panose="020B0604030504040204" pitchFamily="50" charset="-128"/>
              </a:rPr>
              <a:t>）</a:t>
            </a:r>
            <a:endParaRPr kumimoji="0" lang="ja-JP" altLang="en-US" sz="3000" b="1" i="0" u="none" strike="noStrike" kern="0" cap="none" spc="10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a:extLst>
              <a:ext uri="{FF2B5EF4-FFF2-40B4-BE49-F238E27FC236}">
                <a16:creationId xmlns:a16="http://schemas.microsoft.com/office/drawing/2014/main" id="{F9E905FE-4A1E-43F4-9B20-D8A8A8F434F7}"/>
              </a:ext>
            </a:extLst>
          </p:cNvPr>
          <p:cNvSpPr txBox="1"/>
          <p:nvPr/>
        </p:nvSpPr>
        <p:spPr>
          <a:xfrm>
            <a:off x="-95621" y="4077456"/>
            <a:ext cx="6858000" cy="470898"/>
          </a:xfrm>
          <a:prstGeom prst="rect">
            <a:avLst/>
          </a:prstGeom>
          <a:noFill/>
        </p:spPr>
        <p:txBody>
          <a:bodyPr wrap="square" lIns="0" tIns="0" rIns="0" bIns="0" rtlCol="0" anchor="t" anchorCtr="0">
            <a:spAutoFit/>
          </a:bodyPr>
          <a:lstStyle/>
          <a:p>
            <a:pPr marL="0" marR="0" lvl="0" indent="0" defTabSz="844083" rtl="0" eaLnBrk="1" fontAlgn="auto" latinLnBrk="0" hangingPunct="1">
              <a:lnSpc>
                <a:spcPct val="85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ja-JP" altLang="en-US" b="1" dirty="0">
                <a:solidFill>
                  <a:schemeClr val="tx2"/>
                </a:solidFill>
                <a:latin typeface="Meiryo UI" panose="020B0604030504040204" pitchFamily="50" charset="-128"/>
                <a:ea typeface="Meiryo UI" panose="020B0604030504040204" pitchFamily="50" charset="-128"/>
              </a:rPr>
              <a:t>琉球大学病院　薬剤部長／沖縄県病院薬剤師会　会長　</a:t>
            </a:r>
            <a:endParaRPr kumimoji="1" lang="en-US" altLang="ja-JP" b="1" dirty="0">
              <a:solidFill>
                <a:schemeClr val="tx2"/>
              </a:solidFill>
              <a:latin typeface="Meiryo UI" panose="020B0604030504040204" pitchFamily="50" charset="-128"/>
              <a:ea typeface="Meiryo UI" panose="020B0604030504040204" pitchFamily="50" charset="-128"/>
            </a:endParaRPr>
          </a:p>
          <a:p>
            <a:pPr marL="0" marR="0" lvl="0" indent="0" defTabSz="844083" rtl="0" eaLnBrk="1" fontAlgn="auto" latinLnBrk="0" hangingPunct="1">
              <a:lnSpc>
                <a:spcPct val="85000"/>
              </a:lnSpc>
              <a:spcBef>
                <a:spcPts val="0"/>
              </a:spcBef>
              <a:spcAft>
                <a:spcPts val="0"/>
              </a:spcAft>
              <a:buClrTx/>
              <a:buSzTx/>
              <a:buFontTx/>
              <a:buNone/>
              <a:tabLst/>
              <a:defRPr/>
            </a:pPr>
            <a:r>
              <a:rPr kumimoji="1" lang="ja-JP" altLang="en-US" b="1" dirty="0">
                <a:solidFill>
                  <a:schemeClr val="tx2"/>
                </a:solidFill>
                <a:latin typeface="Meiryo UI" panose="020B0604030504040204" pitchFamily="50" charset="-128"/>
                <a:ea typeface="Meiryo UI" panose="020B0604030504040204" pitchFamily="50" charset="-128"/>
              </a:rPr>
              <a:t>　　　　　　　　　　　　　　　　　　　　　　　　　　　　　　　　　 中村　克徳　先生</a:t>
            </a:r>
            <a:endParaRPr kumimoji="1" lang="en-US" altLang="ja-JP"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a:extLst>
              <a:ext uri="{FF2B5EF4-FFF2-40B4-BE49-F238E27FC236}">
                <a16:creationId xmlns:a16="http://schemas.microsoft.com/office/drawing/2014/main" id="{31DF64DD-C035-42DE-11B9-075E5D21678F}"/>
              </a:ext>
            </a:extLst>
          </p:cNvPr>
          <p:cNvSpPr txBox="1"/>
          <p:nvPr/>
        </p:nvSpPr>
        <p:spPr>
          <a:xfrm>
            <a:off x="-12031" y="4628170"/>
            <a:ext cx="6857628" cy="694036"/>
          </a:xfrm>
          <a:prstGeom prst="rect">
            <a:avLst/>
          </a:prstGeom>
          <a:noFill/>
        </p:spPr>
        <p:txBody>
          <a:bodyPr wrap="square">
            <a:spAutoFit/>
          </a:bodyPr>
          <a:lstStyle/>
          <a:p>
            <a:pPr marL="0" marR="0" lvl="0" indent="0" algn="l" defTabSz="844083" rtl="0" eaLnBrk="1" fontAlgn="auto" latinLnBrk="0" hangingPunct="1">
              <a:lnSpc>
                <a:spcPct val="85000"/>
              </a:lnSpc>
              <a:spcBef>
                <a:spcPts val="0"/>
              </a:spcBef>
              <a:spcAft>
                <a:spcPts val="0"/>
              </a:spcAft>
              <a:buClrTx/>
              <a:buSzTx/>
              <a:buFontTx/>
              <a:buNone/>
              <a:tabLst/>
              <a:defRPr/>
            </a:pPr>
            <a:r>
              <a:rPr kumimoji="1" lang="ja-JP" altLang="en-US" sz="23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ja-JP" altLang="en-US" sz="2300" b="1" dirty="0">
                <a:solidFill>
                  <a:schemeClr val="tx2"/>
                </a:solidFill>
                <a:latin typeface="Meiryo UI" panose="020B0604030504040204" pitchFamily="50" charset="-128"/>
                <a:ea typeface="Meiryo UI" panose="020B0604030504040204" pitchFamily="50" charset="-128"/>
              </a:rPr>
              <a:t> </a:t>
            </a:r>
            <a:r>
              <a:rPr kumimoji="1" lang="ja-JP" altLang="en-US" sz="23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フォーミュラリによる医薬品の適正使用</a:t>
            </a:r>
          </a:p>
          <a:p>
            <a:pPr marL="0" marR="0" lvl="0" indent="0" algn="l" defTabSz="844083" rtl="0" eaLnBrk="1" fontAlgn="auto" latinLnBrk="0" hangingPunct="1">
              <a:lnSpc>
                <a:spcPct val="85000"/>
              </a:lnSpc>
              <a:spcBef>
                <a:spcPts val="0"/>
              </a:spcBef>
              <a:spcAft>
                <a:spcPts val="0"/>
              </a:spcAft>
              <a:buClrTx/>
              <a:buSzTx/>
              <a:buFontTx/>
              <a:buNone/>
              <a:tabLst/>
              <a:defRPr/>
            </a:pPr>
            <a:r>
              <a:rPr kumimoji="1" lang="ja-JP" altLang="en-US" sz="2300" b="1" dirty="0">
                <a:solidFill>
                  <a:schemeClr val="tx2"/>
                </a:solidFill>
                <a:latin typeface="Meiryo UI" panose="020B0604030504040204" pitchFamily="50" charset="-128"/>
                <a:ea typeface="Meiryo UI" panose="020B0604030504040204" pitchFamily="50" charset="-128"/>
              </a:rPr>
              <a:t>            </a:t>
            </a:r>
            <a:r>
              <a:rPr kumimoji="1" lang="ja-JP" altLang="en-US" sz="20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～昭和医科大学の睡眠薬における実践</a:t>
            </a:r>
            <a:r>
              <a:rPr kumimoji="1" lang="ja-JP" altLang="en-US" sz="2000" b="1" dirty="0">
                <a:solidFill>
                  <a:schemeClr val="tx2"/>
                </a:solidFill>
                <a:latin typeface="Meiryo UI" panose="020B0604030504040204" pitchFamily="50" charset="-128"/>
                <a:ea typeface="Meiryo UI" panose="020B0604030504040204" pitchFamily="50" charset="-128"/>
              </a:rPr>
              <a:t>を含めて</a:t>
            </a:r>
            <a:r>
              <a:rPr kumimoji="1" lang="ja-JP" altLang="en-US" sz="20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ja-JP" altLang="en-US" sz="23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endParaRPr kumimoji="0" lang="ja-JP" altLang="en-US" sz="2300" b="0" i="0" u="none" strike="noStrike" kern="1200" cap="none" spc="0" normalizeH="0" baseline="0" noProof="0" dirty="0">
              <a:ln>
                <a:noFill/>
              </a:ln>
              <a:solidFill>
                <a:schemeClr val="tx2"/>
              </a:solidFill>
              <a:effectLst/>
              <a:uLnTx/>
              <a:uFillTx/>
              <a:latin typeface="Calibri"/>
              <a:ea typeface="ＭＳ Ｐゴシック" panose="020B0600070205080204" pitchFamily="50" charset="-128"/>
              <a:cs typeface="+mn-cs"/>
            </a:endParaRPr>
          </a:p>
        </p:txBody>
      </p:sp>
      <p:sp>
        <p:nvSpPr>
          <p:cNvPr id="37" name="テキスト ボックス 36">
            <a:extLst>
              <a:ext uri="{FF2B5EF4-FFF2-40B4-BE49-F238E27FC236}">
                <a16:creationId xmlns:a16="http://schemas.microsoft.com/office/drawing/2014/main" id="{15315A88-AE17-3041-C853-39976815B4A3}"/>
              </a:ext>
            </a:extLst>
          </p:cNvPr>
          <p:cNvSpPr txBox="1"/>
          <p:nvPr/>
        </p:nvSpPr>
        <p:spPr>
          <a:xfrm>
            <a:off x="158765" y="6053176"/>
            <a:ext cx="6876967" cy="646331"/>
          </a:xfrm>
          <a:prstGeom prst="rect">
            <a:avLst/>
          </a:prstGeom>
          <a:noFill/>
        </p:spPr>
        <p:txBody>
          <a:bodyPr wrap="square">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琉球大学大学院医学研究科</a:t>
            </a:r>
            <a:r>
              <a:rPr kumimoji="1" lang="ja-JP" altLang="en-US" b="1" dirty="0">
                <a:solidFill>
                  <a:schemeClr val="tx2"/>
                </a:solidFill>
                <a:latin typeface="Meiryo UI" panose="020B0604030504040204" pitchFamily="50" charset="-128"/>
                <a:ea typeface="Meiryo UI" panose="020B0604030504040204" pitchFamily="50" charset="-128"/>
              </a:rPr>
              <a:t>　精神病態医学講座　</a:t>
            </a:r>
            <a:endParaRPr kumimoji="1" lang="en-US" altLang="zh-CN"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教授　高江洲　義和　先生</a:t>
            </a:r>
            <a:endParaRPr kumimoji="1" lang="en-US" altLang="ja-JP"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91B071ED-4F8E-26CD-F369-6421D00F4099}"/>
              </a:ext>
            </a:extLst>
          </p:cNvPr>
          <p:cNvSpPr txBox="1"/>
          <p:nvPr/>
        </p:nvSpPr>
        <p:spPr>
          <a:xfrm>
            <a:off x="1024469" y="5280939"/>
            <a:ext cx="61722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昭和医科大学病院</a:t>
            </a: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薬剤部</a:t>
            </a: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薬剤部長</a:t>
            </a: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嶋村</a:t>
            </a: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弘史</a:t>
            </a:r>
            <a:r>
              <a:rPr kumimoji="1" lang="ja-JP"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　</a:t>
            </a:r>
            <a:r>
              <a:rPr kumimoji="1" lang="zh-CN" altLang="en-US" sz="1800" b="1" i="0" u="none" strike="noStrike" kern="1200" cap="none" spc="0" normalizeH="0" baseline="0" noProof="0" dirty="0">
                <a:ln>
                  <a:noFill/>
                </a:ln>
                <a:solidFill>
                  <a:schemeClr val="tx2"/>
                </a:solidFill>
                <a:effectLst/>
                <a:uLnTx/>
                <a:uFillTx/>
                <a:latin typeface="Meiryo UI" panose="020B0604030504040204" pitchFamily="50" charset="-128"/>
                <a:ea typeface="Meiryo UI" panose="020B0604030504040204" pitchFamily="50" charset="-128"/>
                <a:cs typeface="+mn-cs"/>
              </a:rPr>
              <a:t>先生</a:t>
            </a:r>
            <a:endParaRPr kumimoji="0" lang="ja-JP" altLang="en-US" sz="1800" b="0" i="0" u="none" strike="noStrike" kern="1200" cap="none" spc="0" normalizeH="0" baseline="0" noProof="0" dirty="0">
              <a:ln>
                <a:noFill/>
              </a:ln>
              <a:solidFill>
                <a:schemeClr val="tx2"/>
              </a:solidFill>
              <a:effectLst/>
              <a:uLnTx/>
              <a:uFillTx/>
              <a:latin typeface="Calibri"/>
              <a:ea typeface="ＭＳ Ｐゴシック" panose="020B0600070205080204" pitchFamily="50" charset="-128"/>
              <a:cs typeface="+mn-cs"/>
            </a:endParaRPr>
          </a:p>
        </p:txBody>
      </p:sp>
      <p:pic>
        <p:nvPicPr>
          <p:cNvPr id="9" name="Picture 46" descr="basic_covercentercover_grap">
            <a:extLst>
              <a:ext uri="{FF2B5EF4-FFF2-40B4-BE49-F238E27FC236}">
                <a16:creationId xmlns:a16="http://schemas.microsoft.com/office/drawing/2014/main" id="{E5303516-4749-D2AB-BBE4-8216F48E74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567" y="773211"/>
            <a:ext cx="6465688" cy="326061"/>
          </a:xfrm>
          <a:prstGeom prst="rect">
            <a:avLst/>
          </a:prstGeom>
          <a:noFill/>
          <a:extLst>
            <a:ext uri="{909E8E84-426E-40DD-AFC4-6F175D3DCCD1}">
              <a14:hiddenFill xmlns:a14="http://schemas.microsoft.com/office/drawing/2010/main">
                <a:solidFill>
                  <a:srgbClr val="FFFFFF"/>
                </a:solidFill>
              </a14:hiddenFill>
            </a:ext>
          </a:extLst>
        </p:spPr>
      </p:pic>
      <p:grpSp>
        <p:nvGrpSpPr>
          <p:cNvPr id="23" name="Group 45">
            <a:extLst>
              <a:ext uri="{FF2B5EF4-FFF2-40B4-BE49-F238E27FC236}">
                <a16:creationId xmlns:a16="http://schemas.microsoft.com/office/drawing/2014/main" id="{BDBA233A-3BF7-E94C-0F54-C5D34141524D}"/>
              </a:ext>
            </a:extLst>
          </p:cNvPr>
          <p:cNvGrpSpPr>
            <a:grpSpLocks/>
          </p:cNvGrpSpPr>
          <p:nvPr/>
        </p:nvGrpSpPr>
        <p:grpSpPr bwMode="auto">
          <a:xfrm>
            <a:off x="185546" y="8595091"/>
            <a:ext cx="6491505" cy="0"/>
            <a:chOff x="0" y="-501703"/>
            <a:chExt cx="5760" cy="0"/>
          </a:xfrm>
        </p:grpSpPr>
        <p:sp>
          <p:nvSpPr>
            <p:cNvPr id="25" name="Line 40">
              <a:extLst>
                <a:ext uri="{FF2B5EF4-FFF2-40B4-BE49-F238E27FC236}">
                  <a16:creationId xmlns:a16="http://schemas.microsoft.com/office/drawing/2014/main" id="{85B683C4-5B3C-F7A8-D283-7F23A53F4C41}"/>
                </a:ext>
              </a:extLst>
            </p:cNvPr>
            <p:cNvSpPr>
              <a:spLocks noChangeShapeType="1"/>
            </p:cNvSpPr>
            <p:nvPr/>
          </p:nvSpPr>
          <p:spPr bwMode="auto">
            <a:xfrm>
              <a:off x="0" y="-501703"/>
              <a:ext cx="2880" cy="0"/>
            </a:xfrm>
            <a:prstGeom prst="line">
              <a:avLst/>
            </a:prstGeom>
            <a:noFill/>
            <a:ln w="25400">
              <a:solidFill>
                <a:srgbClr val="B5007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891917" rtl="0" eaLnBrk="1" fontAlgn="auto" latinLnBrk="0" hangingPunct="1">
                <a:lnSpc>
                  <a:spcPct val="100000"/>
                </a:lnSpc>
                <a:spcBef>
                  <a:spcPts val="0"/>
                </a:spcBef>
                <a:spcAft>
                  <a:spcPts val="0"/>
                </a:spcAft>
                <a:buClrTx/>
                <a:buSzTx/>
                <a:buFontTx/>
                <a:buNone/>
                <a:tabLst/>
                <a:defRPr/>
              </a:pPr>
              <a:endParaRPr kumimoji="1" lang="ja-JP" altLang="en-US" sz="1796"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9" name="Line 41">
              <a:extLst>
                <a:ext uri="{FF2B5EF4-FFF2-40B4-BE49-F238E27FC236}">
                  <a16:creationId xmlns:a16="http://schemas.microsoft.com/office/drawing/2014/main" id="{04716EF7-D63C-6C60-DBC8-E3FCB9A8ECE6}"/>
                </a:ext>
              </a:extLst>
            </p:cNvPr>
            <p:cNvSpPr>
              <a:spLocks noChangeShapeType="1"/>
            </p:cNvSpPr>
            <p:nvPr/>
          </p:nvSpPr>
          <p:spPr bwMode="auto">
            <a:xfrm>
              <a:off x="2880" y="-501703"/>
              <a:ext cx="2880" cy="0"/>
            </a:xfrm>
            <a:prstGeom prst="line">
              <a:avLst/>
            </a:prstGeom>
            <a:noFill/>
            <a:ln w="25400">
              <a:solidFill>
                <a:srgbClr val="008AB4"/>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891917" rtl="0" eaLnBrk="1" fontAlgn="auto" latinLnBrk="0" hangingPunct="1">
                <a:lnSpc>
                  <a:spcPct val="100000"/>
                </a:lnSpc>
                <a:spcBef>
                  <a:spcPts val="0"/>
                </a:spcBef>
                <a:spcAft>
                  <a:spcPts val="0"/>
                </a:spcAft>
                <a:buClrTx/>
                <a:buSzTx/>
                <a:buFontTx/>
                <a:buNone/>
                <a:tabLst/>
                <a:defRPr/>
              </a:pPr>
              <a:endParaRPr kumimoji="1" lang="ja-JP" altLang="en-US" sz="1796"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33" name="テキスト ボックス 32">
            <a:extLst>
              <a:ext uri="{FF2B5EF4-FFF2-40B4-BE49-F238E27FC236}">
                <a16:creationId xmlns:a16="http://schemas.microsoft.com/office/drawing/2014/main" id="{A636544F-AED7-FD0A-D04A-65FC8152B8F5}"/>
              </a:ext>
            </a:extLst>
          </p:cNvPr>
          <p:cNvSpPr txBox="1"/>
          <p:nvPr/>
        </p:nvSpPr>
        <p:spPr>
          <a:xfrm>
            <a:off x="150749" y="7871518"/>
            <a:ext cx="6491506" cy="553998"/>
          </a:xfrm>
          <a:prstGeom prst="rect">
            <a:avLst/>
          </a:prstGeom>
          <a:noFill/>
          <a:ln w="28575">
            <a:solidFill>
              <a:srgbClr val="0070C0"/>
            </a:solidFill>
          </a:ln>
        </p:spPr>
        <p:txBody>
          <a:bodyPr wrap="square" rtlCol="0">
            <a:spAutoFit/>
          </a:bodyPr>
          <a:lstStyle/>
          <a:p>
            <a:pPr marL="0" marR="0" lvl="0" indent="0" algn="l" defTabSz="891917" rtl="0" eaLnBrk="1" fontAlgn="auto" latinLnBrk="0" hangingPunct="1">
              <a:lnSpc>
                <a:spcPct val="100000"/>
              </a:lnSpc>
              <a:spcBef>
                <a:spcPts val="0"/>
              </a:spcBef>
              <a:spcAft>
                <a:spcPts val="0"/>
              </a:spcAft>
              <a:buClrTx/>
              <a:buSzTx/>
              <a:buFontTx/>
              <a:buNone/>
              <a:tabLst/>
              <a:defRPr/>
            </a:pPr>
            <a:r>
              <a:rPr kumimoji="1" lang="ja-JP" altLang="en-US"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・日本病院薬剤師会　病院薬学認定</a:t>
            </a:r>
            <a:r>
              <a:rPr kumimoji="1" lang="ja-JP" altLang="en-US" sz="1000" b="1" u="sng" dirty="0">
                <a:solidFill>
                  <a:srgbClr val="FF0000"/>
                </a:solidFill>
                <a:latin typeface="Meiryo UI" panose="020B0604030504040204" pitchFamily="50" charset="-128"/>
                <a:ea typeface="Meiryo UI" panose="020B0604030504040204" pitchFamily="50" charset="-128"/>
              </a:rPr>
              <a:t>単位 </a:t>
            </a:r>
            <a:r>
              <a:rPr kumimoji="1" lang="en-US" altLang="ja-JP" sz="1000" b="1" u="sng" dirty="0">
                <a:solidFill>
                  <a:srgbClr val="FF0000"/>
                </a:solidFill>
                <a:latin typeface="Meiryo UI" panose="020B0604030504040204" pitchFamily="50" charset="-128"/>
                <a:ea typeface="Meiryo UI" panose="020B0604030504040204" pitchFamily="50" charset="-128"/>
              </a:rPr>
              <a:t>Ⅱ-3</a:t>
            </a:r>
            <a:r>
              <a:rPr kumimoji="1" lang="ja-JP" altLang="en-US" sz="1000" b="1" u="sng" dirty="0">
                <a:solidFill>
                  <a:srgbClr val="FF0000"/>
                </a:solidFill>
                <a:latin typeface="Meiryo UI" panose="020B0604030504040204" pitchFamily="50" charset="-128"/>
                <a:ea typeface="Meiryo UI" panose="020B0604030504040204" pitchFamily="50" charset="-128"/>
              </a:rPr>
              <a:t>（医薬品情報）</a:t>
            </a:r>
            <a:r>
              <a:rPr kumimoji="1" lang="en-US" altLang="ja-JP" sz="1000" b="1" u="sng" dirty="0">
                <a:solidFill>
                  <a:srgbClr val="FF0000"/>
                </a:solidFill>
                <a:latin typeface="Meiryo UI" panose="020B0604030504040204" pitchFamily="50" charset="-128"/>
                <a:ea typeface="Meiryo UI" panose="020B0604030504040204" pitchFamily="50" charset="-128"/>
              </a:rPr>
              <a:t>0.5</a:t>
            </a:r>
            <a:r>
              <a:rPr kumimoji="1" lang="ja-JP" altLang="en-US" sz="1000" b="1" u="sng" dirty="0">
                <a:solidFill>
                  <a:srgbClr val="FF0000"/>
                </a:solidFill>
                <a:latin typeface="Meiryo UI" panose="020B0604030504040204" pitchFamily="50" charset="-128"/>
                <a:ea typeface="Meiryo UI" panose="020B0604030504040204" pitchFamily="50" charset="-128"/>
              </a:rPr>
              <a:t>単位認定</a:t>
            </a:r>
            <a:endParaRPr kumimoji="1" lang="en-US" altLang="ja-JP" sz="10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・日病薬単位希望者は本会にて提示されるキーワード確認（３つ）が必要となります。　</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Web</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セミナー終了後に</a:t>
            </a:r>
            <a:r>
              <a:rPr kumimoji="1" lang="ja-JP" altLang="en-US" sz="1000" b="1" dirty="0">
                <a:solidFill>
                  <a:prstClr val="black"/>
                </a:solidFill>
                <a:latin typeface="Meiryo UI" panose="020B0604030504040204" pitchFamily="50" charset="-128"/>
                <a:ea typeface="Meiryo UI" panose="020B0604030504040204" pitchFamily="50" charset="-128"/>
              </a:rPr>
              <a:t>回答用の二次元コードを提示させていただきますので、</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つのキーワードをご回答いただきますようお願いいたします。（翌日中）</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p>
        </p:txBody>
      </p:sp>
      <p:sp>
        <p:nvSpPr>
          <p:cNvPr id="2" name="テキスト ボックス 4">
            <a:extLst>
              <a:ext uri="{FF2B5EF4-FFF2-40B4-BE49-F238E27FC236}">
                <a16:creationId xmlns:a16="http://schemas.microsoft.com/office/drawing/2014/main" id="{75B2E821-D844-8FFA-DF1B-2B69F9890BD4}"/>
              </a:ext>
            </a:extLst>
          </p:cNvPr>
          <p:cNvSpPr txBox="1">
            <a:spLocks noChangeArrowheads="1"/>
          </p:cNvSpPr>
          <p:nvPr/>
        </p:nvSpPr>
        <p:spPr bwMode="auto">
          <a:xfrm>
            <a:off x="1065981" y="1716256"/>
            <a:ext cx="464656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marL="0" marR="0" lvl="0" indent="0" algn="l" defTabSz="1043056" rtl="0" eaLnBrk="0" fontAlgn="auto" latinLnBrk="0" hangingPunct="0">
              <a:lnSpc>
                <a:spcPct val="100000"/>
              </a:lnSpc>
              <a:spcBef>
                <a:spcPts val="0"/>
              </a:spcBef>
              <a:spcAft>
                <a:spcPts val="0"/>
              </a:spcAft>
              <a:buClrTx/>
              <a:buSzTx/>
              <a:buFontTx/>
              <a:buNone/>
              <a:tabLst/>
              <a:defRPr/>
            </a:pPr>
            <a:r>
              <a:rPr kumimoji="1" lang="en-US" altLang="ja-JP" sz="1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WEB</a:t>
            </a:r>
            <a:r>
              <a:rPr lang="ja-JP" altLang="en-US" sz="1900" b="1" dirty="0">
                <a:solidFill>
                  <a:prstClr val="black"/>
                </a:solidFill>
                <a:latin typeface="メイリオ" panose="020B0604030504040204" pitchFamily="50" charset="-128"/>
                <a:ea typeface="メイリオ" panose="020B0604030504040204" pitchFamily="50" charset="-128"/>
              </a:rPr>
              <a:t>形式</a:t>
            </a:r>
            <a:r>
              <a:rPr kumimoji="1" lang="ja-JP" altLang="en-US" sz="19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9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Zoom</a:t>
            </a:r>
            <a:r>
              <a:rPr kumimoji="1" lang="ja-JP" altLang="en-US" sz="1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配信</a:t>
            </a:r>
            <a:endParaRPr kumimoji="1" lang="ja-JP" altLang="en-US" sz="1900" b="1" i="0" u="none" strike="noStrike" kern="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a:extLst>
              <a:ext uri="{FF2B5EF4-FFF2-40B4-BE49-F238E27FC236}">
                <a16:creationId xmlns:a16="http://schemas.microsoft.com/office/drawing/2014/main" id="{A0AF128E-E549-5F5D-03CF-AD82AF598662}"/>
              </a:ext>
            </a:extLst>
          </p:cNvPr>
          <p:cNvSpPr txBox="1"/>
          <p:nvPr/>
        </p:nvSpPr>
        <p:spPr>
          <a:xfrm>
            <a:off x="1001727" y="1224782"/>
            <a:ext cx="5760652"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2026</a:t>
            </a:r>
            <a:r>
              <a:rPr kumimoji="1" lang="ja-JP" altLang="en-US"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年</a:t>
            </a:r>
            <a:r>
              <a:rPr kumimoji="1" lang="en-US" altLang="ja-JP" sz="2200" b="1" dirty="0">
                <a:solidFill>
                  <a:prstClr val="black"/>
                </a:solidFill>
                <a:latin typeface="Meiryo UI" panose="020B0604030504040204" pitchFamily="50" charset="-128"/>
                <a:ea typeface="Meiryo UI" panose="020B0604030504040204" pitchFamily="50" charset="-128"/>
              </a:rPr>
              <a:t>7</a:t>
            </a:r>
            <a:r>
              <a:rPr kumimoji="1" lang="ja-JP" altLang="en-US" sz="2200" b="1" dirty="0">
                <a:solidFill>
                  <a:prstClr val="black"/>
                </a:solidFill>
                <a:latin typeface="Meiryo UI" panose="020B0604030504040204" pitchFamily="50" charset="-128"/>
                <a:ea typeface="Meiryo UI" panose="020B0604030504040204" pitchFamily="50" charset="-128"/>
              </a:rPr>
              <a:t>月</a:t>
            </a:r>
            <a:r>
              <a:rPr kumimoji="1" lang="en-US" altLang="ja-JP" sz="2200" b="1" dirty="0">
                <a:solidFill>
                  <a:prstClr val="black"/>
                </a:solidFill>
                <a:latin typeface="Meiryo UI" panose="020B0604030504040204" pitchFamily="50" charset="-128"/>
                <a:ea typeface="Meiryo UI" panose="020B0604030504040204" pitchFamily="50" charset="-128"/>
              </a:rPr>
              <a:t>30</a:t>
            </a:r>
            <a:r>
              <a:rPr kumimoji="1" lang="ja-JP" altLang="en-US" sz="2200" b="1" dirty="0">
                <a:solidFill>
                  <a:prstClr val="black"/>
                </a:solidFill>
                <a:latin typeface="Meiryo UI" panose="020B0604030504040204" pitchFamily="50" charset="-128"/>
                <a:ea typeface="Meiryo UI" panose="020B0604030504040204" pitchFamily="50" charset="-128"/>
              </a:rPr>
              <a:t>日（木）</a:t>
            </a:r>
            <a:r>
              <a:rPr kumimoji="1" lang="en-US" altLang="ja-JP" sz="2200" b="1" dirty="0">
                <a:solidFill>
                  <a:prstClr val="black"/>
                </a:solidFill>
                <a:latin typeface="Meiryo UI" panose="020B0604030504040204" pitchFamily="50" charset="-128"/>
                <a:ea typeface="Meiryo UI" panose="020B0604030504040204" pitchFamily="50" charset="-128"/>
              </a:rPr>
              <a:t>18:30</a:t>
            </a:r>
            <a:r>
              <a:rPr kumimoji="1" lang="ja-JP" altLang="en-US" sz="2200" b="1" dirty="0">
                <a:solidFill>
                  <a:prstClr val="black"/>
                </a:solidFill>
                <a:latin typeface="Meiryo UI" panose="020B0604030504040204" pitchFamily="50" charset="-128"/>
                <a:ea typeface="Meiryo UI" panose="020B0604030504040204" pitchFamily="50" charset="-128"/>
              </a:rPr>
              <a:t>～</a:t>
            </a:r>
            <a:r>
              <a:rPr kumimoji="1" lang="en-US" altLang="ja-JP" sz="2200" b="1" dirty="0">
                <a:solidFill>
                  <a:prstClr val="black"/>
                </a:solidFill>
                <a:latin typeface="Meiryo UI" panose="020B0604030504040204" pitchFamily="50" charset="-128"/>
                <a:ea typeface="Meiryo UI" panose="020B0604030504040204" pitchFamily="50" charset="-128"/>
              </a:rPr>
              <a:t>19:40</a:t>
            </a:r>
          </a:p>
        </p:txBody>
      </p:sp>
      <p:sp>
        <p:nvSpPr>
          <p:cNvPr id="4" name="テキスト ボックス 3">
            <a:extLst>
              <a:ext uri="{FF2B5EF4-FFF2-40B4-BE49-F238E27FC236}">
                <a16:creationId xmlns:a16="http://schemas.microsoft.com/office/drawing/2014/main" id="{EB7C824A-113B-31B3-BE50-C4549AAA3695}"/>
              </a:ext>
            </a:extLst>
          </p:cNvPr>
          <p:cNvSpPr txBox="1"/>
          <p:nvPr/>
        </p:nvSpPr>
        <p:spPr>
          <a:xfrm>
            <a:off x="1001728" y="1949270"/>
            <a:ext cx="4229033" cy="1477328"/>
          </a:xfrm>
          <a:prstGeom prst="rect">
            <a:avLst/>
          </a:prstGeom>
          <a:noFill/>
        </p:spPr>
        <p:txBody>
          <a:bodyPr wrap="square">
            <a:spAutoFit/>
          </a:bodyPr>
          <a:lstStyle/>
          <a:p>
            <a:pPr defTabSz="1043056">
              <a:defRPr/>
            </a:pPr>
            <a:r>
              <a:rPr kumimoji="1" lang="ja-JP" altLang="en-US" b="1" dirty="0">
                <a:solidFill>
                  <a:prstClr val="black"/>
                </a:solidFill>
                <a:latin typeface="Meiryo UI" panose="020B0604030504040204" pitchFamily="50" charset="-128"/>
                <a:ea typeface="Meiryo UI" panose="020B0604030504040204" pitchFamily="50" charset="-128"/>
              </a:rPr>
              <a:t>参加登録</a:t>
            </a:r>
            <a:r>
              <a:rPr kumimoji="1" lang="en-US" altLang="ja-JP" b="1" dirty="0">
                <a:solidFill>
                  <a:prstClr val="black"/>
                </a:solidFill>
                <a:latin typeface="Meiryo UI" panose="020B0604030504040204" pitchFamily="50" charset="-128"/>
                <a:ea typeface="Meiryo UI" panose="020B0604030504040204" pitchFamily="50" charset="-128"/>
              </a:rPr>
              <a:t>URL</a:t>
            </a:r>
            <a:r>
              <a:rPr kumimoji="1" lang="ja-JP" altLang="en-US" b="1" dirty="0">
                <a:solidFill>
                  <a:prstClr val="black"/>
                </a:solidFill>
                <a:latin typeface="Meiryo UI" panose="020B0604030504040204" pitchFamily="50" charset="-128"/>
                <a:ea typeface="Meiryo UI" panose="020B0604030504040204" pitchFamily="50" charset="-128"/>
              </a:rPr>
              <a:t>：</a:t>
            </a:r>
            <a:r>
              <a:rPr kumimoji="1" lang="en-US" altLang="ja-JP" b="1" dirty="0">
                <a:solidFill>
                  <a:prstClr val="black"/>
                </a:solidFill>
                <a:latin typeface="Meiryo UI" panose="020B0604030504040204" pitchFamily="50" charset="-128"/>
                <a:ea typeface="Meiryo UI" panose="020B0604030504040204" pitchFamily="50" charset="-128"/>
                <a:hlinkClick r:id="rId3"/>
              </a:rPr>
              <a:t>https://x.gd/8ejiD</a:t>
            </a:r>
            <a:endParaRPr kumimoji="1" lang="en-US" altLang="ja-JP" b="1" dirty="0">
              <a:solidFill>
                <a:prstClr val="black"/>
              </a:solidFill>
              <a:latin typeface="Meiryo UI" panose="020B0604030504040204" pitchFamily="50" charset="-128"/>
              <a:ea typeface="Meiryo UI" panose="020B0604030504040204" pitchFamily="50" charset="-128"/>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ウエビナー</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ID</a:t>
            </a: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858 8692 4592</a:t>
            </a:r>
            <a:b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パスコード：</a:t>
            </a:r>
            <a:r>
              <a:rPr kumimoji="1" lang="en-US" altLang="ja-JP"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Eisai0730</a:t>
            </a: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＊事前の参加登録をお願いします。</a:t>
            </a:r>
            <a:endParaRPr kumimoji="1" lang="en-US" altLang="ja-JP"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　 詳細は裏面を参照ください。</a:t>
            </a:r>
            <a:endParaRPr kumimoji="1" lang="en-US" altLang="ja-JP"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p:txBody>
      </p:sp>
      <p:cxnSp>
        <p:nvCxnSpPr>
          <p:cNvPr id="11" name="直線コネクタ 10">
            <a:extLst>
              <a:ext uri="{FF2B5EF4-FFF2-40B4-BE49-F238E27FC236}">
                <a16:creationId xmlns:a16="http://schemas.microsoft.com/office/drawing/2014/main" id="{1EF7431C-443B-5498-4A24-46DC8E8A5680}"/>
              </a:ext>
            </a:extLst>
          </p:cNvPr>
          <p:cNvCxnSpPr>
            <a:cxnSpLocks/>
          </p:cNvCxnSpPr>
          <p:nvPr/>
        </p:nvCxnSpPr>
        <p:spPr>
          <a:xfrm flipV="1">
            <a:off x="-12031" y="3552251"/>
            <a:ext cx="6870031" cy="1"/>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 name="図 5">
            <a:extLst>
              <a:ext uri="{FF2B5EF4-FFF2-40B4-BE49-F238E27FC236}">
                <a16:creationId xmlns:a16="http://schemas.microsoft.com/office/drawing/2014/main" id="{17015011-7380-13E1-D560-8F62B2016B37}"/>
              </a:ext>
            </a:extLst>
          </p:cNvPr>
          <p:cNvPicPr>
            <a:picLocks noChangeAspect="1"/>
          </p:cNvPicPr>
          <p:nvPr/>
        </p:nvPicPr>
        <p:blipFill>
          <a:blip r:embed="rId4"/>
          <a:stretch>
            <a:fillRect/>
          </a:stretch>
        </p:blipFill>
        <p:spPr>
          <a:xfrm>
            <a:off x="5295014" y="1894842"/>
            <a:ext cx="1384097" cy="1310975"/>
          </a:xfrm>
          <a:prstGeom prst="rect">
            <a:avLst/>
          </a:prstGeom>
        </p:spPr>
      </p:pic>
      <p:sp>
        <p:nvSpPr>
          <p:cNvPr id="10" name="テキスト ボックス 9">
            <a:extLst>
              <a:ext uri="{FF2B5EF4-FFF2-40B4-BE49-F238E27FC236}">
                <a16:creationId xmlns:a16="http://schemas.microsoft.com/office/drawing/2014/main" id="{A6E33716-33C9-97CE-9318-955EB42C9F2F}"/>
              </a:ext>
            </a:extLst>
          </p:cNvPr>
          <p:cNvSpPr txBox="1"/>
          <p:nvPr/>
        </p:nvSpPr>
        <p:spPr>
          <a:xfrm>
            <a:off x="5230761" y="3205815"/>
            <a:ext cx="1722016" cy="246221"/>
          </a:xfrm>
          <a:prstGeom prst="rect">
            <a:avLst/>
          </a:prstGeom>
          <a:noFill/>
        </p:spPr>
        <p:txBody>
          <a:bodyPr wrap="square" rtlCol="0">
            <a:spAutoFit/>
          </a:bodyPr>
          <a:lstStyle/>
          <a:p>
            <a:r>
              <a:rPr kumimoji="1" lang="ja-JP" altLang="en-US" sz="1000" b="1" dirty="0">
                <a:latin typeface="Meiryo UI" panose="020B0604030504040204" pitchFamily="50" charset="-128"/>
                <a:ea typeface="Meiryo UI" panose="020B0604030504040204" pitchFamily="50" charset="-128"/>
              </a:rPr>
              <a:t>（登録用二次元コード）</a:t>
            </a:r>
          </a:p>
        </p:txBody>
      </p:sp>
    </p:spTree>
    <p:extLst>
      <p:ext uri="{BB962C8B-B14F-4D97-AF65-F5344CB8AC3E}">
        <p14:creationId xmlns:p14="http://schemas.microsoft.com/office/powerpoint/2010/main" val="75668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正方形/長方形 152"/>
          <p:cNvSpPr/>
          <p:nvPr/>
        </p:nvSpPr>
        <p:spPr>
          <a:xfrm>
            <a:off x="424223" y="138634"/>
            <a:ext cx="5964550" cy="68234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19730" rtl="0" eaLnBrk="1" fontAlgn="auto" latinLnBrk="0" hangingPunct="1">
              <a:lnSpc>
                <a:spcPct val="100000"/>
              </a:lnSpc>
              <a:spcBef>
                <a:spcPts val="0"/>
              </a:spcBef>
              <a:spcAft>
                <a:spcPts val="0"/>
              </a:spcAft>
              <a:buClrTx/>
              <a:buSzTx/>
              <a:buFontTx/>
              <a:buNone/>
              <a:tabLst/>
              <a:defRPr/>
            </a:pPr>
            <a:r>
              <a:rPr kumimoji="1" lang="ja-JP" altLang="en-US" sz="2585"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視聴方法のご案内</a:t>
            </a:r>
          </a:p>
        </p:txBody>
      </p:sp>
      <p:sp>
        <p:nvSpPr>
          <p:cNvPr id="92" name="テキスト ボックス 91"/>
          <p:cNvSpPr txBox="1"/>
          <p:nvPr/>
        </p:nvSpPr>
        <p:spPr>
          <a:xfrm>
            <a:off x="1706724" y="7394073"/>
            <a:ext cx="3444550" cy="605743"/>
          </a:xfrm>
          <a:prstGeom prst="rect">
            <a:avLst/>
          </a:prstGeom>
          <a:ln>
            <a:solidFill>
              <a:srgbClr val="00000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l" defTabSz="844065" rtl="0" eaLnBrk="1" fontAlgn="auto"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担当：エーザイ株式会社　安田　祐二</a:t>
            </a: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844065" rtl="0" eaLnBrk="1" fontAlgn="auto"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問い合わせ：</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y-yasuda@hhc.eisai.co.jp</a:t>
            </a:r>
            <a:endParaRPr kumimoji="1" lang="en-US" altLang="ja-JP" sz="1112"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844065" rtl="0" eaLnBrk="1" fontAlgn="auto"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緊急連絡先：</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090-6790-7510</a:t>
            </a:r>
          </a:p>
        </p:txBody>
      </p:sp>
      <p:sp>
        <p:nvSpPr>
          <p:cNvPr id="44" name="角丸四角形 43"/>
          <p:cNvSpPr/>
          <p:nvPr/>
        </p:nvSpPr>
        <p:spPr>
          <a:xfrm>
            <a:off x="2264692" y="1427151"/>
            <a:ext cx="4207117" cy="1180711"/>
          </a:xfrm>
          <a:prstGeom prst="roundRect">
            <a:avLst>
              <a:gd name="adj" fmla="val 19925"/>
            </a:avLst>
          </a:prstGeom>
          <a:solidFill>
            <a:schemeClr val="accent2">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1974" tIns="40986" rIns="81974" bIns="40986" numCol="1" spcCol="0" rtlCol="0" fromWordArt="0" anchor="ctr" anchorCtr="0" forceAA="0" compatLnSpc="1">
            <a:prstTxWarp prst="textNoShape">
              <a:avLst/>
            </a:prstTxWarp>
            <a:noAutofit/>
          </a:bodyPr>
          <a:lstStyle/>
          <a:p>
            <a:pPr marL="0" marR="0" lvl="0" indent="0" algn="l" defTabSz="422032" rtl="0" eaLnBrk="1" fontAlgn="auto" latinLnBrk="0" hangingPunct="1">
              <a:lnSpc>
                <a:spcPct val="100000"/>
              </a:lnSpc>
              <a:spcBef>
                <a:spcPts val="0"/>
              </a:spcBef>
              <a:spcAft>
                <a:spcPts val="0"/>
              </a:spcAft>
              <a:buClrTx/>
              <a:buSzTx/>
              <a:buFontTx/>
              <a:buNone/>
              <a:tabLst/>
              <a:defRPr/>
            </a:pP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登録</a:t>
            </a: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URL</a:t>
            </a: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a:t>
            </a:r>
          </a:p>
          <a:p>
            <a:pPr marL="0" marR="0" lvl="0" indent="0" algn="l" defTabSz="422032" rtl="0" eaLnBrk="1" fontAlgn="auto" latinLnBrk="0" hangingPunct="1">
              <a:lnSpc>
                <a:spcPct val="100000"/>
              </a:lnSpc>
              <a:spcBef>
                <a:spcPts val="0"/>
              </a:spcBef>
              <a:spcAft>
                <a:spcPts val="0"/>
              </a:spcAft>
              <a:buClrTx/>
              <a:buSzTx/>
              <a:buFontTx/>
              <a:buNone/>
              <a:tabLst/>
              <a:defRPr/>
            </a:pP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hlinkClick r:id="rId2"/>
              </a:rPr>
              <a:t>https://x.gd/8ejiD</a:t>
            </a:r>
            <a:endPar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22032" rtl="0" eaLnBrk="1" fontAlgn="auto" latinLnBrk="0" hangingPunct="1">
              <a:lnSpc>
                <a:spcPct val="100000"/>
              </a:lnSpc>
              <a:spcBef>
                <a:spcPts val="0"/>
              </a:spcBef>
              <a:spcAft>
                <a:spcPts val="0"/>
              </a:spcAft>
              <a:buClrTx/>
              <a:buSzTx/>
              <a:buFontTx/>
              <a:buNone/>
              <a:tabLst/>
              <a:defRPr/>
            </a:pP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上記で開けない場合はこちらから登録お願いします</a:t>
            </a: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22032" rtl="0" eaLnBrk="1" fontAlgn="auto" latinLnBrk="0" hangingPunct="1">
              <a:lnSpc>
                <a:spcPct val="100000"/>
              </a:lnSpc>
              <a:spcBef>
                <a:spcPts val="0"/>
              </a:spcBef>
              <a:spcAft>
                <a:spcPts val="0"/>
              </a:spcAft>
              <a:buClrTx/>
              <a:buSzTx/>
              <a:buFontTx/>
              <a:buNone/>
              <a:tabLst/>
              <a:defRPr/>
            </a:pPr>
            <a:r>
              <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hlinkClick r:id="rId3"/>
              </a:rPr>
              <a:t>https://us06web.zoom.us/webinar/register/WN_Osl3LTt6QBOkHbTpPLf3Kw</a:t>
            </a:r>
            <a:endParaRPr kumimoji="0"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角丸四角形 47"/>
          <p:cNvSpPr/>
          <p:nvPr/>
        </p:nvSpPr>
        <p:spPr>
          <a:xfrm>
            <a:off x="2290681" y="2655941"/>
            <a:ext cx="1938788" cy="882156"/>
          </a:xfrm>
          <a:prstGeom prst="roundRect">
            <a:avLst>
              <a:gd name="adj" fmla="val 19925"/>
            </a:avLst>
          </a:prstGeom>
          <a:solidFill>
            <a:srgbClr val="F8F5DA"/>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1974" tIns="40986" rIns="81974" bIns="40986" numCol="1" spcCol="0" rtlCol="0" fromWordArt="0" anchor="ctr" anchorCtr="0" forceAA="0" compatLnSpc="1">
            <a:prstTxWarp prst="textNoShape">
              <a:avLst/>
            </a:prstTxWarp>
            <a:noAutofit/>
          </a:bodyPr>
          <a:lstStyle/>
          <a:p>
            <a:pPr marL="0" marR="0" lvl="0" indent="0" algn="l" defTabSz="844065" rtl="0" eaLnBrk="1" fontAlgn="auto" latinLnBrk="0" hangingPunct="1">
              <a:lnSpc>
                <a:spcPct val="100000"/>
              </a:lnSpc>
              <a:spcBef>
                <a:spcPts val="0"/>
              </a:spcBef>
              <a:spcAft>
                <a:spcPts val="0"/>
              </a:spcAft>
              <a:buClrTx/>
              <a:buSzTx/>
              <a:buFontTx/>
              <a:buNone/>
              <a:tabLst/>
              <a:defRPr/>
            </a:pPr>
            <a:r>
              <a:rPr kumimoji="1" lang="ja-JP" altLang="en-US"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ウェビナー</a:t>
            </a:r>
            <a:r>
              <a:rPr kumimoji="1"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ID</a:t>
            </a:r>
          </a:p>
          <a:p>
            <a:pPr marL="0" marR="0" lvl="0" indent="0" algn="l" defTabSz="844065" rtl="0" eaLnBrk="1" fontAlgn="auto" latinLnBrk="0" hangingPunct="1">
              <a:lnSpc>
                <a:spcPct val="100000"/>
              </a:lnSpc>
              <a:spcBef>
                <a:spcPts val="0"/>
              </a:spcBef>
              <a:spcAft>
                <a:spcPts val="0"/>
              </a:spcAft>
              <a:buClrTx/>
              <a:buSzTx/>
              <a:buFontTx/>
              <a:buNone/>
              <a:tabLst/>
              <a:defRPr/>
            </a:pPr>
            <a:r>
              <a:rPr kumimoji="0" lang="en-US" altLang="ja-JP" sz="1283"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858 8692 4592</a:t>
            </a:r>
            <a:br>
              <a:rPr kumimoji="0" lang="ja-JP" altLang="en-US" sz="1283"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br>
            <a:r>
              <a:rPr kumimoji="1" lang="ja-JP" altLang="en-US"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パスコード</a:t>
            </a:r>
            <a:endParaRPr kumimoji="1" lang="en-US" altLang="ja-JP" sz="1283"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844065" rtl="0" eaLnBrk="1" fontAlgn="auto" latinLnBrk="0" hangingPunct="1">
              <a:lnSpc>
                <a:spcPct val="100000"/>
              </a:lnSpc>
              <a:spcBef>
                <a:spcPts val="0"/>
              </a:spcBef>
              <a:spcAft>
                <a:spcPts val="0"/>
              </a:spcAft>
              <a:buClrTx/>
              <a:buSzTx/>
              <a:buFontTx/>
              <a:buNone/>
              <a:tabLst/>
              <a:defRPr/>
            </a:pPr>
            <a:r>
              <a:rPr kumimoji="1" lang="en-US" altLang="ja-JP" sz="1283"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Arial" panose="020B0604020202020204" pitchFamily="34" charset="0"/>
              </a:rPr>
              <a:t>Eisai0730</a:t>
            </a:r>
          </a:p>
        </p:txBody>
      </p:sp>
      <p:sp>
        <p:nvSpPr>
          <p:cNvPr id="43" name="テキスト ボックス 42">
            <a:extLst>
              <a:ext uri="{FF2B5EF4-FFF2-40B4-BE49-F238E27FC236}">
                <a16:creationId xmlns:a16="http://schemas.microsoft.com/office/drawing/2014/main" id="{6C282462-557E-48CA-AD52-AAEBD37EE220}"/>
              </a:ext>
            </a:extLst>
          </p:cNvPr>
          <p:cNvSpPr txBox="1">
            <a:spLocks noChangeArrowheads="1"/>
          </p:cNvSpPr>
          <p:nvPr/>
        </p:nvSpPr>
        <p:spPr bwMode="auto">
          <a:xfrm>
            <a:off x="976560" y="8094066"/>
            <a:ext cx="4904880" cy="60343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633048" rtl="0" eaLnBrk="0" fontAlgn="base" latinLnBrk="0" hangingPunct="0">
              <a:lnSpc>
                <a:spcPct val="100000"/>
              </a:lnSpc>
              <a:spcBef>
                <a:spcPct val="0"/>
              </a:spcBef>
              <a:spcAft>
                <a:spcPct val="0"/>
              </a:spcAft>
              <a:buClrTx/>
              <a:buSzTx/>
              <a:buFontTx/>
              <a:buNone/>
              <a:tabLst/>
              <a:defRPr/>
            </a:pP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▶本講演会は医療関係者の皆さまに限りご参加いただくことが可能です。</a:t>
            </a:r>
          </a:p>
          <a:p>
            <a:pPr marL="0" marR="0" lvl="0" indent="0" algn="l" defTabSz="633048" rtl="0" eaLnBrk="0" fontAlgn="base" latinLnBrk="0" hangingPunct="0">
              <a:lnSpc>
                <a:spcPct val="100000"/>
              </a:lnSpc>
              <a:spcBef>
                <a:spcPct val="0"/>
              </a:spcBef>
              <a:spcAft>
                <a:spcPct val="0"/>
              </a:spcAft>
              <a:buClrTx/>
              <a:buSzTx/>
              <a:buFontTx/>
              <a:buNone/>
              <a:tabLst/>
              <a:defRPr/>
            </a:pP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▶本講演会の内容</a:t>
            </a:r>
            <a:r>
              <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話される内容や投影される文字</a:t>
            </a:r>
            <a:r>
              <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写真</a:t>
            </a:r>
            <a:r>
              <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図</a:t>
            </a:r>
            <a:r>
              <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イラストなど</a:t>
            </a:r>
            <a:r>
              <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の</a:t>
            </a:r>
            <a:endParaRPr kumimoji="1" lang="en-US" altLang="ja-JP"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633048" rtl="0" eaLnBrk="0" fontAlgn="base" latinLnBrk="0" hangingPunct="0">
              <a:lnSpc>
                <a:spcPct val="100000"/>
              </a:lnSpc>
              <a:spcBef>
                <a:spcPct val="0"/>
              </a:spcBef>
              <a:spcAft>
                <a:spcPct val="0"/>
              </a:spcAft>
              <a:buClrTx/>
              <a:buSzTx/>
              <a:buFontTx/>
              <a:buNone/>
              <a:tabLst/>
              <a:defRPr/>
            </a:pPr>
            <a:r>
              <a:rPr kumimoji="1" lang="ja-JP" altLang="en-US" sz="110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無断での複製、転載、改変その他の二次利用はお控えください。</a:t>
            </a:r>
          </a:p>
        </p:txBody>
      </p:sp>
      <p:graphicFrame>
        <p:nvGraphicFramePr>
          <p:cNvPr id="4" name="表 3">
            <a:extLst>
              <a:ext uri="{FF2B5EF4-FFF2-40B4-BE49-F238E27FC236}">
                <a16:creationId xmlns:a16="http://schemas.microsoft.com/office/drawing/2014/main" id="{64AC1C54-0F81-897A-1E5C-E4B80880EB9F}"/>
              </a:ext>
            </a:extLst>
          </p:cNvPr>
          <p:cNvGraphicFramePr>
            <a:graphicFrameLocks noGrp="1"/>
          </p:cNvGraphicFramePr>
          <p:nvPr>
            <p:extLst>
              <p:ext uri="{D42A27DB-BD31-4B8C-83A1-F6EECF244321}">
                <p14:modId xmlns:p14="http://schemas.microsoft.com/office/powerpoint/2010/main" val="202785342"/>
              </p:ext>
            </p:extLst>
          </p:nvPr>
        </p:nvGraphicFramePr>
        <p:xfrm>
          <a:off x="581115" y="847811"/>
          <a:ext cx="1982693" cy="636684"/>
        </p:xfrm>
        <a:graphic>
          <a:graphicData uri="http://schemas.openxmlformats.org/drawingml/2006/table">
            <a:tbl>
              <a:tblPr/>
              <a:tblGrid>
                <a:gridCol w="1982693">
                  <a:extLst>
                    <a:ext uri="{9D8B030D-6E8A-4147-A177-3AD203B41FA5}">
                      <a16:colId xmlns:a16="http://schemas.microsoft.com/office/drawing/2014/main" val="1714304523"/>
                    </a:ext>
                  </a:extLst>
                </a:gridCol>
              </a:tblGrid>
              <a:tr h="636684">
                <a:tc>
                  <a:txBody>
                    <a:bodyPr/>
                    <a:lstStyle/>
                    <a:p>
                      <a:pPr algn="l" fontAlgn="ctr"/>
                      <a:r>
                        <a:rPr kumimoji="1" lang="ja-JP" altLang="en-US" sz="1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事前参加登録</a:t>
                      </a:r>
                      <a:endParaRPr lang="en-US" sz="1600" b="0" i="0" dirty="0">
                        <a:solidFill>
                          <a:srgbClr val="65ACE4"/>
                        </a:solidFill>
                        <a:effectLst/>
                      </a:endParaRPr>
                    </a:p>
                  </a:txBody>
                  <a:tcPr marL="84406" marR="87923" marT="42203" marB="42203" anchor="ctr">
                    <a:lnL>
                      <a:noFill/>
                    </a:lnL>
                    <a:lnR>
                      <a:noFill/>
                    </a:lnR>
                    <a:lnT>
                      <a:noFill/>
                    </a:lnT>
                    <a:lnB>
                      <a:noFill/>
                    </a:lnB>
                  </a:tcPr>
                </a:tc>
                <a:extLst>
                  <a:ext uri="{0D108BD9-81ED-4DB2-BD59-A6C34878D82A}">
                    <a16:rowId xmlns:a16="http://schemas.microsoft.com/office/drawing/2014/main" val="3201630009"/>
                  </a:ext>
                </a:extLst>
              </a:tr>
            </a:tbl>
          </a:graphicData>
        </a:graphic>
      </p:graphicFrame>
      <p:graphicFrame>
        <p:nvGraphicFramePr>
          <p:cNvPr id="6" name="表 5">
            <a:extLst>
              <a:ext uri="{FF2B5EF4-FFF2-40B4-BE49-F238E27FC236}">
                <a16:creationId xmlns:a16="http://schemas.microsoft.com/office/drawing/2014/main" id="{4E07D321-5A4E-3A2D-EFF8-A7648FAC73D1}"/>
              </a:ext>
            </a:extLst>
          </p:cNvPr>
          <p:cNvGraphicFramePr>
            <a:graphicFrameLocks noGrp="1"/>
          </p:cNvGraphicFramePr>
          <p:nvPr>
            <p:extLst>
              <p:ext uri="{D42A27DB-BD31-4B8C-83A1-F6EECF244321}">
                <p14:modId xmlns:p14="http://schemas.microsoft.com/office/powerpoint/2010/main" val="1504178650"/>
              </p:ext>
            </p:extLst>
          </p:nvPr>
        </p:nvGraphicFramePr>
        <p:xfrm>
          <a:off x="2096298" y="821094"/>
          <a:ext cx="4851987" cy="701408"/>
        </p:xfrm>
        <a:graphic>
          <a:graphicData uri="http://schemas.openxmlformats.org/drawingml/2006/table">
            <a:tbl>
              <a:tblPr/>
              <a:tblGrid>
                <a:gridCol w="4851987">
                  <a:extLst>
                    <a:ext uri="{9D8B030D-6E8A-4147-A177-3AD203B41FA5}">
                      <a16:colId xmlns:a16="http://schemas.microsoft.com/office/drawing/2014/main" val="1714304523"/>
                    </a:ext>
                  </a:extLst>
                </a:gridCol>
              </a:tblGrid>
              <a:tr h="701408">
                <a:tc>
                  <a:txBody>
                    <a:bodyPr/>
                    <a:lstStyle/>
                    <a:p>
                      <a:pPr algn="l" fontAlgn="ctr"/>
                      <a:r>
                        <a:rPr kumimoji="1" lang="ja-JP" altLang="en-US" sz="14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Arial" panose="020B0604020202020204" pitchFamily="34" charset="0"/>
                        </a:rPr>
                        <a:t>事前の参加登録をお願いします。</a:t>
                      </a:r>
                      <a:endParaRPr kumimoji="1" lang="en-US" altLang="ja-JP" sz="1400" b="1"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Arial" panose="020B0604020202020204" pitchFamily="34" charset="0"/>
                      </a:endParaRPr>
                    </a:p>
                    <a:p>
                      <a:pPr algn="l" fontAlgn="ctr"/>
                      <a:r>
                        <a:rPr kumimoji="1" lang="ja-JP" altLang="en-US" sz="13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下記</a:t>
                      </a:r>
                      <a:r>
                        <a:rPr kumimoji="1" lang="en-US" altLang="ja-JP" sz="13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URL</a:t>
                      </a:r>
                      <a:r>
                        <a:rPr kumimoji="1" lang="ja-JP" altLang="en-US" sz="13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もしくは二次元コードから登録をお願いいたします。</a:t>
                      </a:r>
                      <a:endParaRPr lang="en-US" sz="1100" b="0" i="0" dirty="0">
                        <a:solidFill>
                          <a:srgbClr val="65ACE4"/>
                        </a:solidFill>
                        <a:effectLst/>
                      </a:endParaRPr>
                    </a:p>
                  </a:txBody>
                  <a:tcPr marL="84406" marR="87923" marT="42203" marB="42203" anchor="ctr">
                    <a:lnL>
                      <a:noFill/>
                    </a:lnL>
                    <a:lnR>
                      <a:noFill/>
                    </a:lnR>
                    <a:lnT>
                      <a:noFill/>
                    </a:lnT>
                    <a:lnB>
                      <a:noFill/>
                    </a:lnB>
                  </a:tcPr>
                </a:tc>
                <a:extLst>
                  <a:ext uri="{0D108BD9-81ED-4DB2-BD59-A6C34878D82A}">
                    <a16:rowId xmlns:a16="http://schemas.microsoft.com/office/drawing/2014/main" val="3201630009"/>
                  </a:ext>
                </a:extLst>
              </a:tr>
            </a:tbl>
          </a:graphicData>
        </a:graphic>
      </p:graphicFrame>
      <p:sp>
        <p:nvSpPr>
          <p:cNvPr id="28" name="正方形/長方形 27">
            <a:extLst>
              <a:ext uri="{FF2B5EF4-FFF2-40B4-BE49-F238E27FC236}">
                <a16:creationId xmlns:a16="http://schemas.microsoft.com/office/drawing/2014/main" id="{AC1036BF-57D1-267B-F9C2-3A9E9033479D}"/>
              </a:ext>
            </a:extLst>
          </p:cNvPr>
          <p:cNvSpPr/>
          <p:nvPr/>
        </p:nvSpPr>
        <p:spPr>
          <a:xfrm>
            <a:off x="680787" y="5069534"/>
            <a:ext cx="5191347" cy="393056"/>
          </a:xfrm>
          <a:prstGeom prst="rect">
            <a:avLst/>
          </a:prstGeom>
        </p:spPr>
        <p:txBody>
          <a:bodyPr wrap="square">
            <a:spAutoFit/>
          </a:bodyPr>
          <a:lstStyle/>
          <a:p>
            <a:pPr marL="0" marR="0" lvl="0" indent="0" algn="l" defTabSz="756693" rtl="0" eaLnBrk="1" fontAlgn="auto" latinLnBrk="0" hangingPunct="1">
              <a:lnSpc>
                <a:spcPct val="100000"/>
              </a:lnSpc>
              <a:spcBef>
                <a:spcPts val="0"/>
              </a:spcBef>
              <a:spcAft>
                <a:spcPts val="0"/>
              </a:spcAft>
              <a:buClrTx/>
              <a:buSzTx/>
              <a:buFontTx/>
              <a:buNone/>
              <a:tabLst/>
              <a:defRPr/>
            </a:pPr>
            <a:r>
              <a:rPr kumimoji="1" lang="ja-JP" altLang="en-US" sz="977"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事前登録完了後、表示された視聴用</a:t>
            </a:r>
            <a:r>
              <a:rPr kumimoji="1" lang="en-US" altLang="ja-JP" sz="977"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URL</a:t>
            </a:r>
            <a:r>
              <a:rPr kumimoji="1" lang="ja-JP" altLang="en-US" sz="977"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または登録いただいたメールアドレスに自動配信されるメール内の「</a:t>
            </a:r>
            <a:r>
              <a:rPr kumimoji="1" lang="ja-JP" altLang="en-US" sz="977" b="1" i="0" u="sng"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ここをクリックして参加</a:t>
            </a:r>
            <a:r>
              <a:rPr kumimoji="1" lang="ja-JP" altLang="en-US" sz="977"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」をご選択ください。</a:t>
            </a:r>
            <a:endParaRPr kumimoji="1" lang="en-US" altLang="ja-JP" sz="977"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楕円 28">
            <a:extLst>
              <a:ext uri="{FF2B5EF4-FFF2-40B4-BE49-F238E27FC236}">
                <a16:creationId xmlns:a16="http://schemas.microsoft.com/office/drawing/2014/main" id="{70FFD0F3-0B5D-5814-C572-7B9F9EF263BA}"/>
              </a:ext>
            </a:extLst>
          </p:cNvPr>
          <p:cNvSpPr/>
          <p:nvPr/>
        </p:nvSpPr>
        <p:spPr>
          <a:xfrm>
            <a:off x="463589" y="5096629"/>
            <a:ext cx="235050" cy="235050"/>
          </a:xfrm>
          <a:prstGeom prst="ellipse">
            <a:avLst/>
          </a:prstGeom>
          <a:solidFill>
            <a:srgbClr val="E94708"/>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19730" rtl="0" eaLnBrk="1" fontAlgn="auto" latinLnBrk="0" hangingPunct="1">
              <a:lnSpc>
                <a:spcPct val="100000"/>
              </a:lnSpc>
              <a:spcBef>
                <a:spcPts val="0"/>
              </a:spcBef>
              <a:spcAft>
                <a:spcPts val="0"/>
              </a:spcAft>
              <a:buClrTx/>
              <a:buSzTx/>
              <a:buFontTx/>
              <a:buNone/>
              <a:tabLst/>
              <a:defRPr/>
            </a:pPr>
            <a:r>
              <a:rPr kumimoji="1" lang="ja-JP" altLang="en-US" sz="1255" b="1" i="0" u="none" strike="noStrike" kern="1200" cap="none" spc="0" normalizeH="0" baseline="0" noProof="0" dirty="0">
                <a:ln>
                  <a:noFill/>
                </a:ln>
                <a:solidFill>
                  <a:prstClr val="white"/>
                </a:solidFill>
                <a:effectLst/>
                <a:uLnTx/>
                <a:uFillTx/>
                <a:latin typeface="OCRB" panose="020B0609020202020204" pitchFamily="49" charset="0"/>
                <a:ea typeface="游ゴシック"/>
                <a:cs typeface="+mn-cs"/>
              </a:rPr>
              <a:t>２</a:t>
            </a:r>
          </a:p>
        </p:txBody>
      </p:sp>
      <p:sp>
        <p:nvSpPr>
          <p:cNvPr id="33" name="正方形/長方形 32">
            <a:extLst>
              <a:ext uri="{FF2B5EF4-FFF2-40B4-BE49-F238E27FC236}">
                <a16:creationId xmlns:a16="http://schemas.microsoft.com/office/drawing/2014/main" id="{926815F4-371E-21F8-0B3E-0280EA3B137B}"/>
              </a:ext>
            </a:extLst>
          </p:cNvPr>
          <p:cNvSpPr/>
          <p:nvPr/>
        </p:nvSpPr>
        <p:spPr>
          <a:xfrm>
            <a:off x="3693592" y="8389945"/>
            <a:ext cx="1619350" cy="1864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29632" rtl="0" eaLnBrk="1" fontAlgn="auto" latinLnBrk="0" hangingPunct="1">
              <a:lnSpc>
                <a:spcPct val="100000"/>
              </a:lnSpc>
              <a:spcBef>
                <a:spcPts val="0"/>
              </a:spcBef>
              <a:spcAft>
                <a:spcPts val="0"/>
              </a:spcAft>
              <a:buClrTx/>
              <a:buSzTx/>
              <a:buFontTx/>
              <a:buNone/>
              <a:tabLst/>
              <a:defRPr/>
            </a:pPr>
            <a:endParaRPr kumimoji="1" lang="ja-JP" altLang="en-US" sz="1633" b="0" i="0" u="none" strike="noStrike" kern="1200" cap="none" spc="0" normalizeH="0" baseline="0" noProof="0">
              <a:ln>
                <a:noFill/>
              </a:ln>
              <a:solidFill>
                <a:prstClr val="white"/>
              </a:solidFill>
              <a:effectLst/>
              <a:uLnTx/>
              <a:uFillTx/>
              <a:latin typeface="游ゴシック"/>
              <a:ea typeface="游ゴシック"/>
              <a:cs typeface="+mn-cs"/>
            </a:endParaRPr>
          </a:p>
        </p:txBody>
      </p:sp>
      <p:pic>
        <p:nvPicPr>
          <p:cNvPr id="63" name="図 62">
            <a:extLst>
              <a:ext uri="{FF2B5EF4-FFF2-40B4-BE49-F238E27FC236}">
                <a16:creationId xmlns:a16="http://schemas.microsoft.com/office/drawing/2014/main" id="{4A7BA297-DB2C-D458-8E60-9E902712C9F7}"/>
              </a:ext>
            </a:extLst>
          </p:cNvPr>
          <p:cNvPicPr>
            <a:picLocks noChangeAspect="1"/>
          </p:cNvPicPr>
          <p:nvPr/>
        </p:nvPicPr>
        <p:blipFill rotWithShape="1">
          <a:blip r:embed="rId4"/>
          <a:srcRect l="39369" t="57700" r="39763" b="35300"/>
          <a:stretch/>
        </p:blipFill>
        <p:spPr>
          <a:xfrm>
            <a:off x="2985902" y="5558791"/>
            <a:ext cx="3251865" cy="613559"/>
          </a:xfrm>
          <a:prstGeom prst="rect">
            <a:avLst/>
          </a:prstGeom>
          <a:ln>
            <a:solidFill>
              <a:schemeClr val="bg1">
                <a:lumMod val="50000"/>
              </a:schemeClr>
            </a:solidFill>
          </a:ln>
        </p:spPr>
      </p:pic>
      <p:sp>
        <p:nvSpPr>
          <p:cNvPr id="65" name="下矢印 82">
            <a:extLst>
              <a:ext uri="{FF2B5EF4-FFF2-40B4-BE49-F238E27FC236}">
                <a16:creationId xmlns:a16="http://schemas.microsoft.com/office/drawing/2014/main" id="{88B3F6D8-EE5B-4BBA-728E-580AC37DC318}"/>
              </a:ext>
            </a:extLst>
          </p:cNvPr>
          <p:cNvSpPr/>
          <p:nvPr/>
        </p:nvSpPr>
        <p:spPr>
          <a:xfrm rot="8100000">
            <a:off x="4123975" y="6023036"/>
            <a:ext cx="232858" cy="253284"/>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19730" rtl="0" eaLnBrk="1" fontAlgn="auto" latinLnBrk="0" hangingPunct="1">
              <a:lnSpc>
                <a:spcPct val="100000"/>
              </a:lnSpc>
              <a:spcBef>
                <a:spcPts val="0"/>
              </a:spcBef>
              <a:spcAft>
                <a:spcPts val="0"/>
              </a:spcAft>
              <a:buClrTx/>
              <a:buSzTx/>
              <a:buFontTx/>
              <a:buNone/>
              <a:tabLst/>
              <a:defRPr/>
            </a:pPr>
            <a:endParaRPr kumimoji="1" lang="ja-JP" altLang="en-US" sz="1614" b="0" i="0" u="none" strike="noStrike" kern="1200" cap="none" spc="0" normalizeH="0" baseline="0" noProof="0" dirty="0">
              <a:ln>
                <a:noFill/>
              </a:ln>
              <a:solidFill>
                <a:prstClr val="white"/>
              </a:solidFill>
              <a:effectLst/>
              <a:uLnTx/>
              <a:uFillTx/>
              <a:latin typeface="游ゴシック"/>
              <a:ea typeface="游ゴシック"/>
              <a:cs typeface="+mn-cs"/>
            </a:endParaRPr>
          </a:p>
        </p:txBody>
      </p:sp>
      <p:sp>
        <p:nvSpPr>
          <p:cNvPr id="66" name="正方形/長方形 65">
            <a:extLst>
              <a:ext uri="{FF2B5EF4-FFF2-40B4-BE49-F238E27FC236}">
                <a16:creationId xmlns:a16="http://schemas.microsoft.com/office/drawing/2014/main" id="{BDC08F88-AD4E-DEBF-4479-6348989EEA73}"/>
              </a:ext>
            </a:extLst>
          </p:cNvPr>
          <p:cNvSpPr/>
          <p:nvPr/>
        </p:nvSpPr>
        <p:spPr>
          <a:xfrm>
            <a:off x="4388956" y="6269314"/>
            <a:ext cx="1977630" cy="250829"/>
          </a:xfrm>
          <a:prstGeom prst="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779088" rtl="0" eaLnBrk="1" fontAlgn="auto" latinLnBrk="0" hangingPunct="1">
              <a:lnSpc>
                <a:spcPct val="100000"/>
              </a:lnSpc>
              <a:spcBef>
                <a:spcPts val="0"/>
              </a:spcBef>
              <a:spcAft>
                <a:spcPts val="0"/>
              </a:spcAft>
              <a:buClrTx/>
              <a:buSzTx/>
              <a:buFontTx/>
              <a:buNone/>
              <a:tabLst/>
              <a:defRPr/>
            </a:pPr>
            <a:r>
              <a:rPr kumimoji="1" lang="ja-JP" altLang="en-US" sz="1021"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青字をクリックしてください。</a:t>
            </a:r>
          </a:p>
        </p:txBody>
      </p:sp>
      <p:sp>
        <p:nvSpPr>
          <p:cNvPr id="67" name="楕円 66">
            <a:extLst>
              <a:ext uri="{FF2B5EF4-FFF2-40B4-BE49-F238E27FC236}">
                <a16:creationId xmlns:a16="http://schemas.microsoft.com/office/drawing/2014/main" id="{5108595E-04CB-7E4E-8593-E18954B0009D}"/>
              </a:ext>
            </a:extLst>
          </p:cNvPr>
          <p:cNvSpPr/>
          <p:nvPr/>
        </p:nvSpPr>
        <p:spPr>
          <a:xfrm>
            <a:off x="412004" y="1048627"/>
            <a:ext cx="235050" cy="235050"/>
          </a:xfrm>
          <a:prstGeom prst="ellipse">
            <a:avLst/>
          </a:prstGeom>
          <a:solidFill>
            <a:srgbClr val="E94708"/>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19730" rtl="0" eaLnBrk="1" fontAlgn="auto" latinLnBrk="0" hangingPunct="1">
              <a:lnSpc>
                <a:spcPct val="100000"/>
              </a:lnSpc>
              <a:spcBef>
                <a:spcPts val="0"/>
              </a:spcBef>
              <a:spcAft>
                <a:spcPts val="0"/>
              </a:spcAft>
              <a:buClrTx/>
              <a:buSzTx/>
              <a:buFontTx/>
              <a:buNone/>
              <a:tabLst/>
              <a:defRPr/>
            </a:pPr>
            <a:r>
              <a:rPr kumimoji="1" lang="en-US" altLang="ja-JP" sz="1255" b="1" i="0" u="none" strike="noStrike" kern="1200" cap="none" spc="0" normalizeH="0" baseline="0" noProof="0" dirty="0">
                <a:ln>
                  <a:noFill/>
                </a:ln>
                <a:solidFill>
                  <a:prstClr val="white"/>
                </a:solidFill>
                <a:effectLst/>
                <a:uLnTx/>
                <a:uFillTx/>
                <a:latin typeface="OCRB" panose="020B0609020202020204" pitchFamily="49" charset="0"/>
                <a:ea typeface="游ゴシック"/>
                <a:cs typeface="+mn-cs"/>
              </a:rPr>
              <a:t>1</a:t>
            </a:r>
            <a:endParaRPr kumimoji="1" lang="ja-JP" altLang="en-US" sz="1255" b="1" i="0" u="none" strike="noStrike" kern="1200" cap="none" spc="0" normalizeH="0" baseline="0" noProof="0" dirty="0">
              <a:ln>
                <a:noFill/>
              </a:ln>
              <a:solidFill>
                <a:prstClr val="white"/>
              </a:solidFill>
              <a:effectLst/>
              <a:uLnTx/>
              <a:uFillTx/>
              <a:latin typeface="OCRB" panose="020B0609020202020204" pitchFamily="49" charset="0"/>
              <a:ea typeface="游ゴシック"/>
              <a:cs typeface="+mn-cs"/>
            </a:endParaRPr>
          </a:p>
        </p:txBody>
      </p:sp>
      <p:pic>
        <p:nvPicPr>
          <p:cNvPr id="1026" name="図 3">
            <a:extLst>
              <a:ext uri="{FF2B5EF4-FFF2-40B4-BE49-F238E27FC236}">
                <a16:creationId xmlns:a16="http://schemas.microsoft.com/office/drawing/2014/main" id="{48375842-25FA-85E8-BAA8-46E233747C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8840" y="5551239"/>
            <a:ext cx="2495834" cy="1755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1">
            <a:extLst>
              <a:ext uri="{FF2B5EF4-FFF2-40B4-BE49-F238E27FC236}">
                <a16:creationId xmlns:a16="http://schemas.microsoft.com/office/drawing/2014/main" id="{3E025C27-1545-24FD-E464-379CAB581C94}"/>
              </a:ext>
            </a:extLst>
          </p:cNvPr>
          <p:cNvSpPr txBox="1"/>
          <p:nvPr/>
        </p:nvSpPr>
        <p:spPr>
          <a:xfrm>
            <a:off x="421170" y="3639777"/>
            <a:ext cx="5964550" cy="1290290"/>
          </a:xfrm>
          <a:prstGeom prst="rect">
            <a:avLst/>
          </a:prstGeom>
          <a:noFill/>
          <a:ln w="31750">
            <a:solidFill>
              <a:schemeClr val="tx1"/>
            </a:solidFill>
          </a:ln>
        </p:spPr>
        <p:txBody>
          <a:bodyPr wrap="square" rtlCol="0">
            <a:spAutoFit/>
          </a:bodyPr>
          <a:lstStyle/>
          <a:p>
            <a:pPr marL="0" marR="0" lvl="0" indent="0" algn="l" defTabSz="891917" rtl="0" eaLnBrk="1" fontAlgn="ctr"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⚠事前登録に際してのご注意⚠</a:t>
            </a: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ctr" latinLnBrk="0" hangingPunct="1">
              <a:lnSpc>
                <a:spcPct val="100000"/>
              </a:lnSpc>
              <a:spcBef>
                <a:spcPts val="0"/>
              </a:spcBef>
              <a:spcAft>
                <a:spcPts val="0"/>
              </a:spcAft>
              <a:buClrTx/>
              <a:buSzTx/>
              <a:buFontTx/>
              <a:buNone/>
              <a:tabLst/>
              <a:defRPr/>
            </a:pPr>
            <a:r>
              <a:rPr kumimoji="1" lang="ja-JP" altLang="en-US" sz="1112"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ご登録に際しまして、下記項目の登録をお願いいたします</a:t>
            </a:r>
            <a:endParaRPr kumimoji="1" lang="en-US" altLang="ja-JP" sz="1112"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ctr"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・氏名　・メールアドレス　・ご施設名　・職種（医師</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薬剤師</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その他）</a:t>
            </a: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ctr" latinLnBrk="0" hangingPunct="1">
              <a:lnSpc>
                <a:spcPct val="100000"/>
              </a:lnSpc>
              <a:spcBef>
                <a:spcPts val="0"/>
              </a:spcBef>
              <a:spcAft>
                <a:spcPts val="0"/>
              </a:spcAft>
              <a:buClrTx/>
              <a:buSzTx/>
              <a:buFontTx/>
              <a:buNone/>
              <a:tabLst/>
              <a:defRPr/>
            </a:pPr>
            <a:r>
              <a:rPr kumimoji="1" lang="ja-JP" altLang="en-US" sz="1112" b="1" dirty="0">
                <a:solidFill>
                  <a:prstClr val="black"/>
                </a:solidFill>
                <a:latin typeface="Meiryo UI" panose="020B0604030504040204" pitchFamily="50" charset="-128"/>
                <a:ea typeface="Meiryo UI" panose="020B0604030504040204" pitchFamily="50" charset="-128"/>
              </a:rPr>
              <a:t>・日本病院薬剤師会　</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会員種別（正会員</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特別会員</a:t>
            </a:r>
            <a:r>
              <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非会員）</a:t>
            </a: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ctr" latinLnBrk="0" hangingPunct="1">
              <a:lnSpc>
                <a:spcPct val="100000"/>
              </a:lnSpc>
              <a:spcBef>
                <a:spcPts val="0"/>
              </a:spcBef>
              <a:spcAft>
                <a:spcPts val="0"/>
              </a:spcAft>
              <a:buClrTx/>
              <a:buSzTx/>
              <a:buFontTx/>
              <a:buNone/>
              <a:tabLst/>
              <a:defRPr/>
            </a:pP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891917" rtl="0" eaLnBrk="1" fontAlgn="ctr" latinLnBrk="0" hangingPunct="1">
              <a:lnSpc>
                <a:spcPct val="100000"/>
              </a:lnSpc>
              <a:spcBef>
                <a:spcPts val="0"/>
              </a:spcBef>
              <a:spcAft>
                <a:spcPts val="0"/>
              </a:spcAft>
              <a:buClrTx/>
              <a:buSzTx/>
              <a:buFontTx/>
              <a:buNone/>
              <a:tabLst/>
              <a:defRPr/>
            </a:pP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＊日本病院薬剤師会　病院薬学認定単位</a:t>
            </a:r>
            <a:r>
              <a:rPr kumimoji="1" lang="ja-JP" altLang="en-US" sz="1112" b="1" dirty="0">
                <a:solidFill>
                  <a:prstClr val="black"/>
                </a:solidFill>
                <a:latin typeface="Meiryo UI" panose="020B0604030504040204" pitchFamily="50" charset="-128"/>
                <a:ea typeface="Meiryo UI" panose="020B0604030504040204" pitchFamily="50" charset="-128"/>
              </a:rPr>
              <a:t>を</a:t>
            </a:r>
            <a:r>
              <a:rPr kumimoji="1" lang="ja-JP" altLang="en-US"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取得される場合は、日病薬のクラウド型会員管理システムへ登録する必要があります。　 詳細は日病薬のホームページの案内などをご参照ください。</a:t>
            </a:r>
            <a:endParaRPr kumimoji="1" lang="en-US" altLang="ja-JP" sz="1112"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7" name="図 6">
            <a:extLst>
              <a:ext uri="{FF2B5EF4-FFF2-40B4-BE49-F238E27FC236}">
                <a16:creationId xmlns:a16="http://schemas.microsoft.com/office/drawing/2014/main" id="{BBB878A7-6235-9044-53C6-ED593A711F82}"/>
              </a:ext>
            </a:extLst>
          </p:cNvPr>
          <p:cNvPicPr>
            <a:picLocks noChangeAspect="1"/>
          </p:cNvPicPr>
          <p:nvPr/>
        </p:nvPicPr>
        <p:blipFill>
          <a:blip r:embed="rId6"/>
          <a:stretch>
            <a:fillRect/>
          </a:stretch>
        </p:blipFill>
        <p:spPr>
          <a:xfrm>
            <a:off x="386191" y="1503237"/>
            <a:ext cx="1819934" cy="1723787"/>
          </a:xfrm>
          <a:prstGeom prst="rect">
            <a:avLst/>
          </a:prstGeom>
        </p:spPr>
      </p:pic>
    </p:spTree>
    <p:extLst>
      <p:ext uri="{BB962C8B-B14F-4D97-AF65-F5344CB8AC3E}">
        <p14:creationId xmlns:p14="http://schemas.microsoft.com/office/powerpoint/2010/main" val="1252554494"/>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48150</TotalTime>
  <Words>557</Words>
  <Application>Microsoft Office PowerPoint</Application>
  <PresentationFormat>画面に合わせる (4:3)</PresentationFormat>
  <Paragraphs>59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HGP明朝E</vt:lpstr>
      <vt:lpstr>Meiryo UI</vt:lpstr>
      <vt:lpstr>メイリオ</vt:lpstr>
      <vt:lpstr>游ゴシック</vt:lpstr>
      <vt:lpstr>Arial</vt:lpstr>
      <vt:lpstr>Calibri</vt:lpstr>
      <vt:lpstr>OCRB</vt:lpstr>
      <vt:lpstr>2_Office ​​テーマ</vt:lpstr>
      <vt:lpstr>3_Office ​​テーマ</vt:lpstr>
      <vt:lpstr>PowerPoint プレゼンテーション</vt:lpstr>
      <vt:lpstr>PowerPoint プレゼンテーション</vt:lpstr>
    </vt:vector>
  </TitlesOfParts>
  <Company>Eisai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Masafumi Fujino (藤野 正文) / 製．ＤＧＢ</dc:creator>
  <cp:lastModifiedBy>Yuji Yasuda (安田 祐二) / 沖縄</cp:lastModifiedBy>
  <cp:revision>116</cp:revision>
  <cp:lastPrinted>2026-06-08T10:52:29Z</cp:lastPrinted>
  <dcterms:created xsi:type="dcterms:W3CDTF">2021-07-02T05:54:27Z</dcterms:created>
  <dcterms:modified xsi:type="dcterms:W3CDTF">2026-06-23T10:54:36Z</dcterms:modified>
</cp:coreProperties>
</file>