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4"/>
  </p:sldMasterIdLst>
  <p:notesMasterIdLst>
    <p:notesMasterId r:id="rId7"/>
  </p:notesMasterIdLst>
  <p:sldIdLst>
    <p:sldId id="256" r:id="rId5"/>
    <p:sldId id="259" r:id="rId6"/>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UMA YOSUKE / 井沼 陽介" initials="IY/井陽" lastIdx="1" clrIdx="0">
    <p:extLst>
      <p:ext uri="{19B8F6BF-5375-455C-9EA6-DF929625EA0E}">
        <p15:presenceInfo xmlns:p15="http://schemas.microsoft.com/office/powerpoint/2012/main" userId="S::inumaea2@daiichisankyo.co.jp::b0e81ddf-3a18-4fdc-98d5-d31305c87b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C2D8D"/>
    <a:srgbClr val="981585"/>
    <a:srgbClr val="2F2C8D"/>
    <a:srgbClr val="009999"/>
    <a:srgbClr val="66FFCC"/>
    <a:srgbClr val="993366"/>
    <a:srgbClr val="660033"/>
    <a:srgbClr val="660066"/>
    <a:srgbClr val="00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5507" autoAdjust="0"/>
  </p:normalViewPr>
  <p:slideViewPr>
    <p:cSldViewPr snapToGrid="0">
      <p:cViewPr varScale="1">
        <p:scale>
          <a:sx n="68" d="100"/>
          <a:sy n="68" d="100"/>
        </p:scale>
        <p:origin x="1632" y="39"/>
      </p:cViewPr>
      <p:guideLst/>
    </p:cSldViewPr>
  </p:slideViewPr>
  <p:notesTextViewPr>
    <p:cViewPr>
      <p:scale>
        <a:sx n="1" d="1"/>
        <a:sy n="1" d="1"/>
      </p:scale>
      <p:origin x="0" y="0"/>
    </p:cViewPr>
  </p:notesText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D75F701-932E-4FAD-8716-0B7DA96C4CC2}" type="datetimeFigureOut">
              <a:rPr kumimoji="1" lang="ja-JP" altLang="en-US" smtClean="0"/>
              <a:t>2024/8/5</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A41749B-57DC-47F0-807A-5D03E1A28A59}" type="slidenum">
              <a:rPr kumimoji="1" lang="ja-JP" altLang="en-US" smtClean="0"/>
              <a:t>‹#›</a:t>
            </a:fld>
            <a:endParaRPr kumimoji="1" lang="ja-JP" altLang="en-US"/>
          </a:p>
        </p:txBody>
      </p:sp>
    </p:spTree>
    <p:extLst>
      <p:ext uri="{BB962C8B-B14F-4D97-AF65-F5344CB8AC3E}">
        <p14:creationId xmlns:p14="http://schemas.microsoft.com/office/powerpoint/2010/main" val="42646052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A41749B-57DC-47F0-807A-5D03E1A28A59}" type="slidenum">
              <a:rPr kumimoji="1" lang="ja-JP" altLang="en-US" smtClean="0"/>
              <a:t>1</a:t>
            </a:fld>
            <a:endParaRPr kumimoji="1" lang="ja-JP" altLang="en-US"/>
          </a:p>
        </p:txBody>
      </p:sp>
    </p:spTree>
    <p:extLst>
      <p:ext uri="{BB962C8B-B14F-4D97-AF65-F5344CB8AC3E}">
        <p14:creationId xmlns:p14="http://schemas.microsoft.com/office/powerpoint/2010/main" val="213728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41749B-57DC-47F0-807A-5D03E1A28A5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3728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80215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23583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1140786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990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821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90334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06836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440284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410849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16589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402265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88917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AA22D61-B10A-49D5-B3EB-C8606FBBB8C4}" type="datetimeFigureOut">
              <a:rPr kumimoji="1" lang="ja-JP" altLang="en-US" smtClean="0"/>
              <a:t>2024/8/5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3907524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AAA22D61-B10A-49D5-B3EB-C8606FBBB8C4}" type="datetimeFigureOut">
              <a:rPr kumimoji="1" lang="ja-JP" altLang="en-US" smtClean="0"/>
              <a:t>2024/8/5</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87D99F65-6FDD-4952-B918-EDF567E57591}" type="slidenum">
              <a:rPr kumimoji="1" lang="ja-JP" altLang="en-US" smtClean="0"/>
              <a:t>‹#›</a:t>
            </a:fld>
            <a:endParaRPr kumimoji="1" lang="ja-JP" altLang="en-US"/>
          </a:p>
        </p:txBody>
      </p:sp>
    </p:spTree>
    <p:extLst>
      <p:ext uri="{BB962C8B-B14F-4D97-AF65-F5344CB8AC3E}">
        <p14:creationId xmlns:p14="http://schemas.microsoft.com/office/powerpoint/2010/main" val="235957869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2" r:id="rId13"/>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0">
              <a:schemeClr val="bg1"/>
            </a:gs>
            <a:gs pos="100000">
              <a:schemeClr val="bg1"/>
            </a:gs>
          </a:gsLst>
          <a:lin ang="0" scaled="0"/>
        </a:gradFill>
        <a:effectLst/>
      </p:bgPr>
    </p:bg>
    <p:spTree>
      <p:nvGrpSpPr>
        <p:cNvPr id="1" name=""/>
        <p:cNvGrpSpPr/>
        <p:nvPr/>
      </p:nvGrpSpPr>
      <p:grpSpPr>
        <a:xfrm>
          <a:off x="0" y="0"/>
          <a:ext cx="0" cy="0"/>
          <a:chOff x="0" y="0"/>
          <a:chExt cx="0" cy="0"/>
        </a:xfrm>
      </p:grpSpPr>
      <p:sp>
        <p:nvSpPr>
          <p:cNvPr id="108" name="テキスト ボックス 107">
            <a:extLst>
              <a:ext uri="{FF2B5EF4-FFF2-40B4-BE49-F238E27FC236}">
                <a16:creationId xmlns:a16="http://schemas.microsoft.com/office/drawing/2014/main" id="{EE06FD7A-39CE-44FE-B114-1154F197B637}"/>
              </a:ext>
            </a:extLst>
          </p:cNvPr>
          <p:cNvSpPr txBox="1"/>
          <p:nvPr/>
        </p:nvSpPr>
        <p:spPr>
          <a:xfrm>
            <a:off x="2151133" y="2156330"/>
            <a:ext cx="4151921" cy="49244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　</a:t>
            </a:r>
            <a:r>
              <a:rPr kumimoji="1" lang="en-US" altLang="ja-JP"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1</a:t>
            </a:r>
            <a:r>
              <a:rPr lang="en-US" altLang="ja-JP" sz="3200" b="1" dirty="0">
                <a:solidFill>
                  <a:srgbClr val="0C2D8D"/>
                </a:solidFill>
                <a:latin typeface="HG明朝E" panose="02020909000000000000" pitchFamily="17" charset="-128"/>
                <a:ea typeface="HG明朝E" panose="02020909000000000000" pitchFamily="17" charset="-128"/>
                <a:cs typeface="Times New Roman" panose="02020603050405020304" pitchFamily="18" charset="0"/>
              </a:rPr>
              <a:t>9:</a:t>
            </a:r>
            <a:r>
              <a:rPr kumimoji="1" lang="en-US" altLang="ja-JP"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00 </a:t>
            </a:r>
            <a:r>
              <a:rPr kumimoji="1" lang="ja-JP" altLang="en-US"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 </a:t>
            </a:r>
            <a:r>
              <a:rPr kumimoji="1" lang="en-US" altLang="ja-JP"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20</a:t>
            </a:r>
            <a:r>
              <a:rPr lang="en-US" altLang="ja-JP" sz="3200" b="1" dirty="0">
                <a:solidFill>
                  <a:srgbClr val="0C2D8D"/>
                </a:solidFill>
                <a:latin typeface="HG明朝E" panose="02020909000000000000" pitchFamily="17" charset="-128"/>
                <a:ea typeface="HG明朝E" panose="02020909000000000000" pitchFamily="17" charset="-128"/>
                <a:cs typeface="Times New Roman" panose="02020603050405020304" pitchFamily="18" charset="0"/>
              </a:rPr>
              <a:t>:0</a:t>
            </a:r>
            <a:r>
              <a:rPr kumimoji="1" lang="en-US" altLang="ja-JP"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0</a:t>
            </a:r>
            <a:endParaRPr kumimoji="1" lang="ja-JP" altLang="en-US" sz="32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endParaRPr>
          </a:p>
        </p:txBody>
      </p:sp>
      <p:sp>
        <p:nvSpPr>
          <p:cNvPr id="109" name="正方形/長方形 108">
            <a:extLst>
              <a:ext uri="{FF2B5EF4-FFF2-40B4-BE49-F238E27FC236}">
                <a16:creationId xmlns:a16="http://schemas.microsoft.com/office/drawing/2014/main" id="{84D08B93-972A-48A5-8487-2E18E21874F8}"/>
              </a:ext>
            </a:extLst>
          </p:cNvPr>
          <p:cNvSpPr/>
          <p:nvPr/>
        </p:nvSpPr>
        <p:spPr>
          <a:xfrm>
            <a:off x="1947847" y="2759549"/>
            <a:ext cx="553482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srgbClr val="0C2D8D"/>
                </a:solidFill>
                <a:latin typeface="HG明朝E" panose="02020909000000000000" pitchFamily="17" charset="-128"/>
                <a:ea typeface="HG明朝E" panose="02020909000000000000" pitchFamily="17" charset="-128"/>
                <a:cs typeface="Times New Roman" panose="02020603050405020304" pitchFamily="18" charset="0"/>
              </a:rPr>
              <a:t>形式</a:t>
            </a:r>
            <a:r>
              <a:rPr kumimoji="1" lang="ja-JP" altLang="en-US" sz="2400" b="1" u="none" strike="noStrike" kern="1200" cap="none" spc="0" normalizeH="0" baseline="0" noProof="0" dirty="0">
                <a:ln>
                  <a:noFill/>
                </a:ln>
                <a:solidFill>
                  <a:srgbClr val="0C2D8D"/>
                </a:solidFill>
                <a:effectLst/>
                <a:uLnTx/>
                <a:uFillTx/>
                <a:latin typeface="HG明朝E" panose="02020909000000000000" pitchFamily="17" charset="-128"/>
                <a:ea typeface="HG明朝E" panose="02020909000000000000" pitchFamily="17" charset="-128"/>
                <a:cs typeface="Times New Roman" panose="02020603050405020304" pitchFamily="18" charset="0"/>
              </a:rPr>
              <a:t>：</a:t>
            </a:r>
            <a:r>
              <a:rPr lang="en-US" altLang="ja-JP" sz="2400" b="1" dirty="0">
                <a:solidFill>
                  <a:srgbClr val="0C2D8D"/>
                </a:solidFill>
                <a:latin typeface="HG明朝E" panose="02020909000000000000" pitchFamily="17" charset="-128"/>
                <a:ea typeface="HG明朝E" panose="02020909000000000000" pitchFamily="17" charset="-128"/>
                <a:cs typeface="Times New Roman" panose="02020603050405020304" pitchFamily="18" charset="0"/>
              </a:rPr>
              <a:t>ZOOM</a:t>
            </a:r>
            <a:r>
              <a:rPr lang="ja-JP" altLang="en-US" sz="2400" b="1" dirty="0">
                <a:solidFill>
                  <a:srgbClr val="0C2D8D"/>
                </a:solidFill>
                <a:latin typeface="HG明朝E" panose="02020909000000000000" pitchFamily="17" charset="-128"/>
                <a:ea typeface="HG明朝E" panose="02020909000000000000" pitchFamily="17" charset="-128"/>
                <a:cs typeface="Times New Roman" panose="02020603050405020304" pitchFamily="18" charset="0"/>
              </a:rPr>
              <a:t>による配信</a:t>
            </a:r>
            <a:r>
              <a:rPr lang="ja-JP" altLang="en-US" sz="2400" b="1" dirty="0">
                <a:solidFill>
                  <a:srgbClr val="FF0000"/>
                </a:solidFill>
                <a:latin typeface="HG明朝E" panose="02020909000000000000" pitchFamily="17" charset="-128"/>
                <a:ea typeface="HG明朝E" panose="02020909000000000000" pitchFamily="17" charset="-128"/>
                <a:cs typeface="Times New Roman" panose="02020603050405020304" pitchFamily="18" charset="0"/>
              </a:rPr>
              <a:t>＊事前登録制</a:t>
            </a:r>
            <a:endParaRPr lang="en-US" altLang="ja-JP" sz="2400" b="1" dirty="0">
              <a:solidFill>
                <a:srgbClr val="FF0000"/>
              </a:solidFill>
              <a:latin typeface="HG明朝E" panose="02020909000000000000" pitchFamily="17" charset="-128"/>
              <a:ea typeface="HG明朝E" panose="02020909000000000000" pitchFamily="17" charset="-128"/>
              <a:cs typeface="Times New Roman" panose="02020603050405020304" pitchFamily="18" charset="0"/>
            </a:endParaRPr>
          </a:p>
        </p:txBody>
      </p:sp>
      <p:grpSp>
        <p:nvGrpSpPr>
          <p:cNvPr id="2" name="グループ化 1"/>
          <p:cNvGrpSpPr/>
          <p:nvPr/>
        </p:nvGrpSpPr>
        <p:grpSpPr>
          <a:xfrm>
            <a:off x="553175" y="2069006"/>
            <a:ext cx="1368986" cy="1345347"/>
            <a:chOff x="1479345" y="2344178"/>
            <a:chExt cx="951152" cy="871324"/>
          </a:xfrm>
        </p:grpSpPr>
        <p:sp>
          <p:nvSpPr>
            <p:cNvPr id="110" name="楕円 109">
              <a:extLst>
                <a:ext uri="{FF2B5EF4-FFF2-40B4-BE49-F238E27FC236}">
                  <a16:creationId xmlns:a16="http://schemas.microsoft.com/office/drawing/2014/main" id="{17D6E1D6-3F7E-45BD-961D-8FFD36364EE1}"/>
                </a:ext>
              </a:extLst>
            </p:cNvPr>
            <p:cNvSpPr/>
            <p:nvPr/>
          </p:nvSpPr>
          <p:spPr>
            <a:xfrm>
              <a:off x="1479345" y="2344178"/>
              <a:ext cx="951152" cy="871324"/>
            </a:xfrm>
            <a:prstGeom prst="ellipse">
              <a:avLst/>
            </a:prstGeom>
            <a:gradFill>
              <a:gsLst>
                <a:gs pos="2000">
                  <a:srgbClr val="0C2D8D"/>
                </a:gs>
                <a:gs pos="57221">
                  <a:srgbClr val="2F2C8D"/>
                </a:gs>
                <a:gs pos="0">
                  <a:srgbClr val="0C2D8D"/>
                </a:gs>
                <a:gs pos="16000">
                  <a:srgbClr val="0C2D8D"/>
                </a:gs>
                <a:gs pos="100000">
                  <a:srgbClr val="002060">
                    <a:tint val="23500"/>
                    <a:satMod val="160000"/>
                  </a:srgb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i="1">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11" name="楕円 110">
              <a:extLst>
                <a:ext uri="{FF2B5EF4-FFF2-40B4-BE49-F238E27FC236}">
                  <a16:creationId xmlns:a16="http://schemas.microsoft.com/office/drawing/2014/main" id="{94E84BAA-9307-453F-8242-042FC6915DF4}"/>
                </a:ext>
              </a:extLst>
            </p:cNvPr>
            <p:cNvSpPr/>
            <p:nvPr/>
          </p:nvSpPr>
          <p:spPr>
            <a:xfrm>
              <a:off x="1518193" y="2371339"/>
              <a:ext cx="873456" cy="80374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i="1"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12" name="弦 111">
              <a:extLst>
                <a:ext uri="{FF2B5EF4-FFF2-40B4-BE49-F238E27FC236}">
                  <a16:creationId xmlns:a16="http://schemas.microsoft.com/office/drawing/2014/main" id="{095CC90E-A307-4F39-A011-35AC8444EDE8}"/>
                </a:ext>
              </a:extLst>
            </p:cNvPr>
            <p:cNvSpPr/>
            <p:nvPr/>
          </p:nvSpPr>
          <p:spPr>
            <a:xfrm rot="3897415">
              <a:off x="1557950" y="2374369"/>
              <a:ext cx="756554" cy="797685"/>
            </a:xfrm>
            <a:prstGeom prst="chord">
              <a:avLst>
                <a:gd name="adj1" fmla="val 2700000"/>
                <a:gd name="adj2" fmla="val 14450169"/>
              </a:avLst>
            </a:prstGeom>
            <a:gradFill>
              <a:gsLst>
                <a:gs pos="2000">
                  <a:srgbClr val="0C2D8D"/>
                </a:gs>
                <a:gs pos="57221">
                  <a:srgbClr val="2F2C8D"/>
                </a:gs>
                <a:gs pos="0">
                  <a:srgbClr val="0C2D8D"/>
                </a:gs>
                <a:gs pos="16000">
                  <a:srgbClr val="0C2D8D"/>
                </a:gs>
                <a:gs pos="100000">
                  <a:srgbClr val="002060">
                    <a:tint val="23500"/>
                    <a:satMod val="160000"/>
                  </a:srgb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i="1"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13" name="テキスト ボックス 112">
              <a:extLst>
                <a:ext uri="{FF2B5EF4-FFF2-40B4-BE49-F238E27FC236}">
                  <a16:creationId xmlns:a16="http://schemas.microsoft.com/office/drawing/2014/main" id="{FC0AA0D3-8690-4D9B-95AA-D64AEA1DA515}"/>
                </a:ext>
              </a:extLst>
            </p:cNvPr>
            <p:cNvSpPr txBox="1"/>
            <p:nvPr/>
          </p:nvSpPr>
          <p:spPr>
            <a:xfrm>
              <a:off x="1605665" y="2638097"/>
              <a:ext cx="340158" cy="576586"/>
            </a:xfrm>
            <a:prstGeom prst="rect">
              <a:avLst/>
            </a:prstGeom>
            <a:noFill/>
          </p:spPr>
          <p:txBody>
            <a:bodyPr wrap="square" rtlCol="0">
              <a:spAutoFit/>
            </a:bodyPr>
            <a:lstStyle/>
            <a:p>
              <a:r>
                <a:rPr lang="en-US" altLang="ja-JP" sz="3200" b="1" i="1" dirty="0">
                  <a:solidFill>
                    <a:schemeClr val="bg1"/>
                  </a:solidFill>
                  <a:latin typeface="Times New Roman" panose="02020603050405020304" pitchFamily="18" charset="0"/>
                  <a:ea typeface="Meiryo UI" panose="020B0604030504040204" pitchFamily="50" charset="-128"/>
                  <a:cs typeface="Times New Roman" panose="02020603050405020304" pitchFamily="18" charset="0"/>
                </a:rPr>
                <a:t>9</a:t>
              </a:r>
            </a:p>
            <a:p>
              <a:endParaRPr kumimoji="1" lang="ja-JP" altLang="en-US" sz="3200" b="1" i="1" dirty="0">
                <a:solidFill>
                  <a:schemeClr val="bg1"/>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14" name="テキスト ボックス 113">
              <a:extLst>
                <a:ext uri="{FF2B5EF4-FFF2-40B4-BE49-F238E27FC236}">
                  <a16:creationId xmlns:a16="http://schemas.microsoft.com/office/drawing/2014/main" id="{8D32BB1B-F033-4B81-AE1D-8FC82C6E2D4F}"/>
                </a:ext>
              </a:extLst>
            </p:cNvPr>
            <p:cNvSpPr txBox="1"/>
            <p:nvPr/>
          </p:nvSpPr>
          <p:spPr>
            <a:xfrm>
              <a:off x="1904245" y="2700691"/>
              <a:ext cx="421802" cy="378734"/>
            </a:xfrm>
            <a:prstGeom prst="rect">
              <a:avLst/>
            </a:prstGeom>
            <a:noFill/>
          </p:spPr>
          <p:txBody>
            <a:bodyPr wrap="square" rtlCol="0">
              <a:spAutoFit/>
            </a:bodyPr>
            <a:lstStyle/>
            <a:p>
              <a:r>
                <a:rPr lang="en-US" altLang="ja-JP" sz="3200" b="1" i="1" dirty="0">
                  <a:solidFill>
                    <a:srgbClr val="2F2C8D"/>
                  </a:solidFill>
                  <a:latin typeface="Times New Roman" panose="02020603050405020304" pitchFamily="18" charset="0"/>
                  <a:ea typeface="Meiryo UI" panose="020B0604030504040204" pitchFamily="50" charset="-128"/>
                  <a:cs typeface="Times New Roman" panose="02020603050405020304" pitchFamily="18" charset="0"/>
                </a:rPr>
                <a:t>17</a:t>
              </a:r>
              <a:endParaRPr kumimoji="1" lang="en-US" altLang="ja-JP" sz="3200" b="1" i="1" dirty="0">
                <a:solidFill>
                  <a:srgbClr val="2F2C8D"/>
                </a:solidFill>
                <a:latin typeface="Times New Roman" panose="02020603050405020304" pitchFamily="18" charset="0"/>
                <a:ea typeface="Meiryo UI" panose="020B0604030504040204" pitchFamily="50" charset="-128"/>
                <a:cs typeface="Times New Roman" panose="02020603050405020304" pitchFamily="18" charset="0"/>
              </a:endParaRPr>
            </a:p>
          </p:txBody>
        </p:sp>
      </p:grpSp>
      <p:sp>
        <p:nvSpPr>
          <p:cNvPr id="115" name="楕円 114">
            <a:extLst>
              <a:ext uri="{FF2B5EF4-FFF2-40B4-BE49-F238E27FC236}">
                <a16:creationId xmlns:a16="http://schemas.microsoft.com/office/drawing/2014/main" id="{AC628A76-264F-4BA3-BFB0-0C8F92B27847}"/>
              </a:ext>
            </a:extLst>
          </p:cNvPr>
          <p:cNvSpPr/>
          <p:nvPr/>
        </p:nvSpPr>
        <p:spPr>
          <a:xfrm>
            <a:off x="2218535" y="2189796"/>
            <a:ext cx="496386" cy="496934"/>
          </a:xfrm>
          <a:prstGeom prst="ellipse">
            <a:avLst/>
          </a:prstGeom>
          <a:gradFill>
            <a:gsLst>
              <a:gs pos="2000">
                <a:srgbClr val="0C2D8D"/>
              </a:gs>
              <a:gs pos="57221">
                <a:srgbClr val="2F2C8D"/>
              </a:gs>
              <a:gs pos="0">
                <a:srgbClr val="0C2D8D"/>
              </a:gs>
              <a:gs pos="16000">
                <a:srgbClr val="0C2D8D"/>
              </a:gs>
              <a:gs pos="100000">
                <a:srgbClr val="002060">
                  <a:tint val="23500"/>
                  <a:satMod val="160000"/>
                </a:srgb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i="1">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16" name="正方形/長方形 115">
            <a:extLst>
              <a:ext uri="{FF2B5EF4-FFF2-40B4-BE49-F238E27FC236}">
                <a16:creationId xmlns:a16="http://schemas.microsoft.com/office/drawing/2014/main" id="{D21E0ED6-9A79-4A84-8F2C-E9045D1297B2}"/>
              </a:ext>
            </a:extLst>
          </p:cNvPr>
          <p:cNvSpPr/>
          <p:nvPr/>
        </p:nvSpPr>
        <p:spPr>
          <a:xfrm>
            <a:off x="2258979" y="2255015"/>
            <a:ext cx="415498" cy="369332"/>
          </a:xfrm>
          <a:prstGeom prst="rect">
            <a:avLst/>
          </a:prstGeom>
        </p:spPr>
        <p:txBody>
          <a:bodyPr wrap="square">
            <a:spAutoFit/>
          </a:bodyPr>
          <a:lstStyle/>
          <a:p>
            <a:r>
              <a:rPr lang="ja-JP" altLang="en-US" b="1" i="1" dirty="0">
                <a:solidFill>
                  <a:schemeClr val="bg1"/>
                </a:solidFill>
                <a:latin typeface="Times New Roman" panose="02020603050405020304" pitchFamily="18" charset="0"/>
                <a:ea typeface="Meiryo UI" panose="020B0604030504040204" pitchFamily="50" charset="-128"/>
                <a:cs typeface="Times New Roman" panose="02020603050405020304" pitchFamily="18" charset="0"/>
              </a:rPr>
              <a:t>木</a:t>
            </a:r>
          </a:p>
        </p:txBody>
      </p:sp>
      <p:sp>
        <p:nvSpPr>
          <p:cNvPr id="40" name="テキスト ボックス 39">
            <a:extLst>
              <a:ext uri="{FF2B5EF4-FFF2-40B4-BE49-F238E27FC236}">
                <a16:creationId xmlns:a16="http://schemas.microsoft.com/office/drawing/2014/main" id="{FC0AA0D3-8690-4D9B-95AA-D64AEA1DA515}"/>
              </a:ext>
            </a:extLst>
          </p:cNvPr>
          <p:cNvSpPr txBox="1"/>
          <p:nvPr/>
        </p:nvSpPr>
        <p:spPr>
          <a:xfrm>
            <a:off x="734986" y="2255233"/>
            <a:ext cx="912503" cy="307777"/>
          </a:xfrm>
          <a:prstGeom prst="rect">
            <a:avLst/>
          </a:prstGeom>
          <a:noFill/>
        </p:spPr>
        <p:txBody>
          <a:bodyPr wrap="square" rtlCol="0">
            <a:spAutoFit/>
          </a:bodyPr>
          <a:lstStyle/>
          <a:p>
            <a:r>
              <a:rPr kumimoji="1" lang="en-US" altLang="ja-JP" sz="1400" b="1" i="1" dirty="0">
                <a:solidFill>
                  <a:schemeClr val="bg1"/>
                </a:solidFill>
                <a:latin typeface="Times New Roman" panose="02020603050405020304" pitchFamily="18" charset="0"/>
                <a:ea typeface="Meiryo UI" panose="020B0604030504040204" pitchFamily="50" charset="-128"/>
                <a:cs typeface="Times New Roman" panose="02020603050405020304" pitchFamily="18" charset="0"/>
              </a:rPr>
              <a:t>2024</a:t>
            </a:r>
            <a:r>
              <a:rPr kumimoji="1" lang="ja-JP" altLang="en-US" sz="1400" b="1" i="1" dirty="0">
                <a:solidFill>
                  <a:schemeClr val="bg1"/>
                </a:solidFill>
                <a:latin typeface="Times New Roman" panose="02020603050405020304" pitchFamily="18" charset="0"/>
                <a:ea typeface="Meiryo UI" panose="020B0604030504040204" pitchFamily="50" charset="-128"/>
                <a:cs typeface="Times New Roman" panose="02020603050405020304" pitchFamily="18" charset="0"/>
              </a:rPr>
              <a:t>年</a:t>
            </a:r>
          </a:p>
        </p:txBody>
      </p:sp>
      <p:sp>
        <p:nvSpPr>
          <p:cNvPr id="49" name="テキスト ボックス 48">
            <a:extLst>
              <a:ext uri="{FF2B5EF4-FFF2-40B4-BE49-F238E27FC236}">
                <a16:creationId xmlns:a16="http://schemas.microsoft.com/office/drawing/2014/main" id="{2A50971D-0A4A-462F-9483-C95D2558DC32}"/>
              </a:ext>
            </a:extLst>
          </p:cNvPr>
          <p:cNvSpPr txBox="1"/>
          <p:nvPr/>
        </p:nvSpPr>
        <p:spPr>
          <a:xfrm>
            <a:off x="669795" y="9369703"/>
            <a:ext cx="7348536" cy="481350"/>
          </a:xfrm>
          <a:prstGeom prst="rect">
            <a:avLst/>
          </a:prstGeom>
          <a:noFill/>
          <a:ln w="12700">
            <a:noFill/>
          </a:ln>
        </p:spPr>
        <p:txBody>
          <a:bodyPr wrap="square" lIns="0" tIns="0" rIns="0" bIns="0" rtlCol="0">
            <a:spAutoFit/>
          </a:bodyPr>
          <a:lstStyle/>
          <a:p>
            <a:pPr marL="0" marR="0" lvl="0" indent="0" algn="just" defTabSz="995690" rtl="0" eaLnBrk="1" fontAlgn="auto" latinLnBrk="0" hangingPunct="1">
              <a:lnSpc>
                <a:spcPts val="1307"/>
              </a:lnSpc>
              <a:spcBef>
                <a:spcPts val="0"/>
              </a:spcBef>
              <a:spcAft>
                <a:spcPts val="0"/>
              </a:spcAft>
              <a:buClrTx/>
              <a:buSzTx/>
              <a:buFontTx/>
              <a:buNone/>
              <a:tabLst/>
              <a:defRPr/>
            </a:pPr>
            <a:r>
              <a:rPr kumimoji="1" lang="en-US" altLang="ja-JP" sz="800" b="0" i="0" u="none" strike="noStrike" kern="1200" cap="none" spc="33"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kern="1200" cap="none" spc="33"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視聴時に登録いただきましたご施設名、ご芳名は医薬品及び医学薬学に関する情報提供のために利用させていただくことがございます。</a:t>
            </a:r>
            <a:endParaRPr kumimoji="1" lang="en-US" altLang="ja-JP" sz="800" b="0" i="0" u="none" strike="noStrike" kern="1200" cap="none" spc="33"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gn="just" defTabSz="995690">
              <a:lnSpc>
                <a:spcPts val="1307"/>
              </a:lnSpc>
              <a:defRPr/>
            </a:pPr>
            <a:r>
              <a:rPr lang="en-US" altLang="ja-JP" sz="800" spc="33"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spc="33" dirty="0">
                <a:latin typeface="Meiryo UI" panose="020B0604030504040204" pitchFamily="50" charset="-128"/>
                <a:ea typeface="Meiryo UI" panose="020B0604030504040204" pitchFamily="50" charset="-128"/>
                <a:cs typeface="Meiryo UI" panose="020B0604030504040204" pitchFamily="50" charset="-128"/>
              </a:rPr>
              <a:t>利用者以外の方への本電子メール・会議</a:t>
            </a:r>
            <a:r>
              <a:rPr lang="en-US" altLang="ja-JP" sz="800" spc="33" dirty="0">
                <a:latin typeface="Meiryo UI" panose="020B0604030504040204" pitchFamily="50" charset="-128"/>
                <a:ea typeface="Meiryo UI" panose="020B0604030504040204" pitchFamily="50" charset="-128"/>
                <a:cs typeface="Meiryo UI" panose="020B0604030504040204" pitchFamily="50" charset="-128"/>
              </a:rPr>
              <a:t>Invitation</a:t>
            </a:r>
            <a:r>
              <a:rPr lang="ja-JP" altLang="en-US" sz="800" spc="33" dirty="0">
                <a:latin typeface="Meiryo UI" panose="020B0604030504040204" pitchFamily="50" charset="-128"/>
                <a:ea typeface="Meiryo UI" panose="020B0604030504040204" pitchFamily="50" charset="-128"/>
                <a:cs typeface="Meiryo UI" panose="020B0604030504040204" pitchFamily="50" charset="-128"/>
              </a:rPr>
              <a:t>の転送・開示、</a:t>
            </a:r>
            <a:r>
              <a:rPr lang="en-US" altLang="ja-JP" sz="800" spc="33"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800" spc="33" dirty="0">
                <a:latin typeface="Meiryo UI" panose="020B0604030504040204" pitchFamily="50" charset="-128"/>
                <a:ea typeface="Meiryo UI" panose="020B0604030504040204" pitchFamily="50" charset="-128"/>
                <a:cs typeface="Meiryo UI" panose="020B0604030504040204" pitchFamily="50" charset="-128"/>
              </a:rPr>
              <a:t>講演会の内容の開示並びに利用者以外の方を参加させることはお控えください。</a:t>
            </a:r>
          </a:p>
          <a:p>
            <a:pPr marL="0" marR="0" lvl="0" indent="0" algn="just" defTabSz="995690" rtl="0" eaLnBrk="1" fontAlgn="auto" latinLnBrk="0" hangingPunct="1">
              <a:lnSpc>
                <a:spcPts val="1307"/>
              </a:lnSpc>
              <a:spcBef>
                <a:spcPts val="0"/>
              </a:spcBef>
              <a:spcAft>
                <a:spcPts val="0"/>
              </a:spcAft>
              <a:buClrTx/>
              <a:buSzTx/>
              <a:buFontTx/>
              <a:buNone/>
              <a:tabLst/>
              <a:defRPr/>
            </a:pPr>
            <a:endParaRPr kumimoji="1" lang="ja-JP" altLang="en-US" sz="900" b="0" i="0" u="none" strike="noStrike" kern="1200" cap="none" spc="33"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50" name="Picture 2" descr="D:\User\Desktop\名称未設定-1.png">
            <a:extLst>
              <a:ext uri="{FF2B5EF4-FFF2-40B4-BE49-F238E27FC236}">
                <a16:creationId xmlns:a16="http://schemas.microsoft.com/office/drawing/2014/main" id="{49212BB4-3A59-4728-9D87-3F8B6386516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62838" y="9939383"/>
            <a:ext cx="1918828" cy="266134"/>
          </a:xfrm>
          <a:prstGeom prst="rect">
            <a:avLst/>
          </a:prstGeom>
          <a:noFill/>
          <a:extLst>
            <a:ext uri="{909E8E84-426E-40dd-AFC4-6F175D3DCCD1}">
              <a14:hiddenFill xmlns="" xmlns:a14="http://schemas.microsoft.com/office/drawing/2010/main">
                <a:solidFill>
                  <a:srgbClr val="FFFFFF"/>
                </a:solidFill>
              </a14:hiddenFill>
            </a:ext>
          </a:extLst>
        </p:spPr>
      </p:pic>
      <p:sp>
        <p:nvSpPr>
          <p:cNvPr id="52" name="四角形: 角を丸くする 51">
            <a:extLst>
              <a:ext uri="{FF2B5EF4-FFF2-40B4-BE49-F238E27FC236}">
                <a16:creationId xmlns:a16="http://schemas.microsoft.com/office/drawing/2014/main" id="{0EC2C41C-89BE-4954-9D1B-C280295166E0}"/>
              </a:ext>
            </a:extLst>
          </p:cNvPr>
          <p:cNvSpPr/>
          <p:nvPr/>
        </p:nvSpPr>
        <p:spPr>
          <a:xfrm>
            <a:off x="799313" y="7989815"/>
            <a:ext cx="5961046" cy="1210559"/>
          </a:xfrm>
          <a:prstGeom prst="roundRect">
            <a:avLst/>
          </a:prstGeom>
          <a:solidFill>
            <a:schemeClr val="bg1"/>
          </a:solidFill>
          <a:ln w="38100">
            <a:solidFill>
              <a:srgbClr val="2F2C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120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a:t>
            </a:r>
            <a:r>
              <a:rPr lang="ja-JP" altLang="en-US" sz="1200" b="1" u="sng"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事前登録方法</a:t>
            </a:r>
          </a:p>
          <a:p>
            <a:pPr lvl="0">
              <a:defRPr/>
            </a:pPr>
            <a:r>
              <a:rPr lang="ja-JP" altLang="en-US" sz="100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　</a:t>
            </a:r>
            <a:r>
              <a:rPr lang="ja-JP" altLang="en-US"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右記</a:t>
            </a:r>
            <a:r>
              <a:rPr lang="en-US" altLang="ja-JP"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2</a:t>
            </a:r>
            <a:r>
              <a:rPr lang="ja-JP" altLang="en-US"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次元コードをお読み取りいただき、ご登録をお願い致します。</a:t>
            </a:r>
            <a:endParaRPr lang="en-US" altLang="ja-JP"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endParaRPr>
          </a:p>
          <a:p>
            <a:pPr lvl="0">
              <a:defRPr/>
            </a:pPr>
            <a:r>
              <a:rPr lang="ja-JP" altLang="en-US"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ご不明な点がございましたら、下記までお問合せ下さい。</a:t>
            </a:r>
            <a:endParaRPr lang="en-US" altLang="ja-JP"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endParaRPr>
          </a:p>
          <a:p>
            <a:pPr lvl="0">
              <a:defRPr/>
            </a:pPr>
            <a:r>
              <a:rPr lang="en-US" altLang="ja-JP"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yoshida.takashi.za@daiichisankyo.co.jp</a:t>
            </a:r>
          </a:p>
          <a:p>
            <a:pPr lvl="0">
              <a:defRPr/>
            </a:pPr>
            <a:r>
              <a:rPr lang="ja-JP" altLang="en-US"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rPr>
              <a:t>第一三共（株）沖縄営業所　吉田聖</a:t>
            </a:r>
            <a:endParaRPr lang="en-US" altLang="ja-JP" sz="1050" dirty="0">
              <a:solidFill>
                <a:srgbClr val="000000"/>
              </a:solidFill>
              <a:latin typeface="UD デジタル 教科書体 NK-B" panose="02020700000000000000" pitchFamily="18" charset="-128"/>
              <a:ea typeface="UD デジタル 教科書体 NK-B" panose="02020700000000000000" pitchFamily="18" charset="-128"/>
              <a:sym typeface="ヒラギノ角ゴ ProN W3"/>
            </a:endParaRPr>
          </a:p>
        </p:txBody>
      </p:sp>
      <p:sp>
        <p:nvSpPr>
          <p:cNvPr id="3" name="正方形/長方形 2">
            <a:extLst>
              <a:ext uri="{FF2B5EF4-FFF2-40B4-BE49-F238E27FC236}">
                <a16:creationId xmlns:a16="http://schemas.microsoft.com/office/drawing/2014/main" id="{093DA383-8AEB-49A0-B5A0-005D0B67CF13}"/>
              </a:ext>
            </a:extLst>
          </p:cNvPr>
          <p:cNvSpPr/>
          <p:nvPr/>
        </p:nvSpPr>
        <p:spPr>
          <a:xfrm>
            <a:off x="262686" y="9889105"/>
            <a:ext cx="264687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後援：</a:t>
            </a:r>
            <a:r>
              <a:rPr lang="zh-CN" altLang="en-US" sz="1600" b="1" dirty="0">
                <a:latin typeface="Meiryo UI" panose="020B0604030504040204" pitchFamily="50" charset="-128"/>
                <a:ea typeface="Meiryo UI" panose="020B0604030504040204" pitchFamily="50" charset="-128"/>
              </a:rPr>
              <a:t>沖縄県医師会医学会</a:t>
            </a:r>
            <a:endParaRPr lang="ja-JP" altLang="en-US" sz="1600" b="1"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7BF76435-CD74-5F8A-74F9-24B910B7093D}"/>
              </a:ext>
            </a:extLst>
          </p:cNvPr>
          <p:cNvSpPr txBox="1"/>
          <p:nvPr/>
        </p:nvSpPr>
        <p:spPr>
          <a:xfrm>
            <a:off x="1641017" y="5459468"/>
            <a:ext cx="4724173" cy="1138773"/>
          </a:xfrm>
          <a:prstGeom prst="rect">
            <a:avLst/>
          </a:prstGeom>
          <a:noFill/>
        </p:spPr>
        <p:txBody>
          <a:bodyPr wrap="square">
            <a:spAutoFit/>
          </a:bodyPr>
          <a:lstStyle/>
          <a:p>
            <a:pPr defTabSz="457200"/>
            <a:r>
              <a:rPr kumimoji="0" lang="ja-JP" altLang="en-US" sz="2000" b="1" dirty="0">
                <a:solidFill>
                  <a:prstClr val="black"/>
                </a:solidFill>
                <a:latin typeface="Meiryo UI" panose="020B0604030504040204" pitchFamily="50" charset="-128"/>
                <a:ea typeface="Meiryo UI" panose="020B0604030504040204" pitchFamily="50" charset="-128"/>
              </a:rPr>
              <a:t>社会医療法人　中頭病院</a:t>
            </a:r>
            <a:endParaRPr kumimoji="0" lang="en-US" altLang="ja-JP" sz="2000" b="1" dirty="0">
              <a:solidFill>
                <a:prstClr val="black"/>
              </a:solidFill>
              <a:latin typeface="Meiryo UI" panose="020B0604030504040204" pitchFamily="50" charset="-128"/>
              <a:ea typeface="Meiryo UI" panose="020B0604030504040204" pitchFamily="50" charset="-128"/>
            </a:endParaRPr>
          </a:p>
          <a:p>
            <a:pPr defTabSz="457200"/>
            <a:r>
              <a:rPr kumimoji="0" lang="ja-JP" altLang="en-US" sz="2000" b="1" dirty="0">
                <a:solidFill>
                  <a:prstClr val="black"/>
                </a:solidFill>
                <a:latin typeface="Meiryo UI" panose="020B0604030504040204" pitchFamily="50" charset="-128"/>
                <a:ea typeface="Meiryo UI" panose="020B0604030504040204" pitchFamily="50" charset="-128"/>
              </a:rPr>
              <a:t>感染症・総合内科　　</a:t>
            </a:r>
          </a:p>
          <a:p>
            <a:pPr defTabSz="457200"/>
            <a:r>
              <a:rPr kumimoji="0" lang="ja-JP" altLang="en-US" sz="2800" b="1" dirty="0">
                <a:solidFill>
                  <a:prstClr val="black"/>
                </a:solidFill>
                <a:latin typeface="Meiryo UI" panose="020B0604030504040204" pitchFamily="50" charset="-128"/>
                <a:ea typeface="Meiryo UI" panose="020B0604030504040204" pitchFamily="50" charset="-128"/>
              </a:rPr>
              <a:t>副院長　新里 敬 先生</a:t>
            </a:r>
          </a:p>
        </p:txBody>
      </p:sp>
      <p:sp>
        <p:nvSpPr>
          <p:cNvPr id="25" name="テキスト ボックス 24">
            <a:extLst>
              <a:ext uri="{FF2B5EF4-FFF2-40B4-BE49-F238E27FC236}">
                <a16:creationId xmlns:a16="http://schemas.microsoft.com/office/drawing/2014/main" id="{A2944326-579F-8138-73B3-6AD5622BFA98}"/>
              </a:ext>
            </a:extLst>
          </p:cNvPr>
          <p:cNvSpPr txBox="1"/>
          <p:nvPr/>
        </p:nvSpPr>
        <p:spPr>
          <a:xfrm>
            <a:off x="1641017" y="6725616"/>
            <a:ext cx="5795397" cy="1138773"/>
          </a:xfrm>
          <a:prstGeom prst="rect">
            <a:avLst/>
          </a:prstGeom>
          <a:noFill/>
        </p:spPr>
        <p:txBody>
          <a:bodyPr wrap="square">
            <a:spAutoFit/>
          </a:bodyPr>
          <a:lstStyle/>
          <a:p>
            <a:pPr defTabSz="457200"/>
            <a:r>
              <a:rPr kumimoji="0" lang="ja-JP" altLang="en-US" sz="2000" b="1" dirty="0">
                <a:solidFill>
                  <a:prstClr val="black"/>
                </a:solidFill>
                <a:latin typeface="Meiryo UI" panose="020B0604030504040204" pitchFamily="50" charset="-128"/>
                <a:ea typeface="Meiryo UI" panose="020B0604030504040204" pitchFamily="50" charset="-128"/>
              </a:rPr>
              <a:t>琉球</a:t>
            </a:r>
            <a:r>
              <a:rPr kumimoji="0" lang="zh-CN" altLang="en-US" sz="2000" b="1" dirty="0">
                <a:solidFill>
                  <a:prstClr val="black"/>
                </a:solidFill>
                <a:latin typeface="Meiryo UI" panose="020B0604030504040204" pitchFamily="50" charset="-128"/>
                <a:ea typeface="Meiryo UI" panose="020B0604030504040204" pitchFamily="50" charset="-128"/>
              </a:rPr>
              <a:t>大学</a:t>
            </a:r>
            <a:r>
              <a:rPr kumimoji="0" lang="ja-JP" altLang="en-US" sz="2000" b="1" dirty="0">
                <a:solidFill>
                  <a:prstClr val="black"/>
                </a:solidFill>
                <a:latin typeface="Meiryo UI" panose="020B0604030504040204" pitchFamily="50" charset="-128"/>
                <a:ea typeface="Meiryo UI" panose="020B0604030504040204" pitchFamily="50" charset="-128"/>
              </a:rPr>
              <a:t>大学院医学研究科</a:t>
            </a:r>
            <a:endParaRPr kumimoji="0" lang="en-US" altLang="ja-JP" sz="2000" b="1" dirty="0">
              <a:solidFill>
                <a:prstClr val="black"/>
              </a:solidFill>
              <a:latin typeface="Meiryo UI" panose="020B0604030504040204" pitchFamily="50" charset="-128"/>
              <a:ea typeface="Meiryo UI" panose="020B0604030504040204" pitchFamily="50" charset="-128"/>
            </a:endParaRPr>
          </a:p>
          <a:p>
            <a:pPr defTabSz="457200"/>
            <a:r>
              <a:rPr kumimoji="0" lang="ja-JP" altLang="en-US" sz="2000" b="1" dirty="0">
                <a:solidFill>
                  <a:prstClr val="black"/>
                </a:solidFill>
                <a:latin typeface="Meiryo UI" panose="020B0604030504040204" pitchFamily="50" charset="-128"/>
                <a:ea typeface="Meiryo UI" panose="020B0604030504040204" pitchFamily="50" charset="-128"/>
              </a:rPr>
              <a:t>感染症・呼吸器・消化器内科学講座（第一内科）</a:t>
            </a:r>
          </a:p>
          <a:p>
            <a:pPr defTabSz="457200"/>
            <a:r>
              <a:rPr kumimoji="0" lang="ja-JP" altLang="en-US" sz="2800" b="1" dirty="0">
                <a:solidFill>
                  <a:prstClr val="black"/>
                </a:solidFill>
                <a:latin typeface="Meiryo UI" panose="020B0604030504040204" pitchFamily="50" charset="-128"/>
                <a:ea typeface="Meiryo UI" panose="020B0604030504040204" pitchFamily="50" charset="-128"/>
              </a:rPr>
              <a:t>教授　山本 和子 先生</a:t>
            </a:r>
          </a:p>
        </p:txBody>
      </p:sp>
      <p:sp>
        <p:nvSpPr>
          <p:cNvPr id="26" name="正方形/長方形 25">
            <a:extLst>
              <a:ext uri="{FF2B5EF4-FFF2-40B4-BE49-F238E27FC236}">
                <a16:creationId xmlns:a16="http://schemas.microsoft.com/office/drawing/2014/main" id="{8FFA599E-D82E-F5A4-A594-5874B338FEE4}"/>
              </a:ext>
            </a:extLst>
          </p:cNvPr>
          <p:cNvSpPr/>
          <p:nvPr/>
        </p:nvSpPr>
        <p:spPr>
          <a:xfrm>
            <a:off x="754394" y="5579219"/>
            <a:ext cx="734105" cy="386369"/>
          </a:xfrm>
          <a:prstGeom prst="rect">
            <a:avLst/>
          </a:prstGeom>
          <a:solidFill>
            <a:srgbClr val="24035E"/>
          </a:solidFill>
          <a:ln w="12700" cap="flat" cmpd="sng" algn="ctr">
            <a:solidFill>
              <a:srgbClr val="4472C4">
                <a:shade val="15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a:ln>
                  <a:noFill/>
                </a:ln>
                <a:solidFill>
                  <a:srgbClr val="FFC000">
                    <a:lumMod val="60000"/>
                    <a:lumOff val="40000"/>
                  </a:srgbClr>
                </a:solidFill>
                <a:effectLst/>
                <a:uLnTx/>
                <a:uFillTx/>
                <a:latin typeface="Meiryo UI"/>
                <a:ea typeface="Meiryo UI"/>
                <a:cs typeface="+mn-cs"/>
              </a:rPr>
              <a:t>座 長</a:t>
            </a:r>
          </a:p>
        </p:txBody>
      </p:sp>
      <p:sp>
        <p:nvSpPr>
          <p:cNvPr id="27" name="正方形/長方形 26">
            <a:extLst>
              <a:ext uri="{FF2B5EF4-FFF2-40B4-BE49-F238E27FC236}">
                <a16:creationId xmlns:a16="http://schemas.microsoft.com/office/drawing/2014/main" id="{38EA98B1-F88A-5CD1-210F-735A95E3118C}"/>
              </a:ext>
            </a:extLst>
          </p:cNvPr>
          <p:cNvSpPr/>
          <p:nvPr/>
        </p:nvSpPr>
        <p:spPr>
          <a:xfrm>
            <a:off x="769687" y="6813882"/>
            <a:ext cx="734105" cy="386369"/>
          </a:xfrm>
          <a:prstGeom prst="rect">
            <a:avLst/>
          </a:prstGeom>
          <a:solidFill>
            <a:srgbClr val="24035E"/>
          </a:solidFill>
          <a:ln w="12700" cap="flat" cmpd="sng" algn="ctr">
            <a:solidFill>
              <a:srgbClr val="4472C4">
                <a:shade val="15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a:ln>
                  <a:noFill/>
                </a:ln>
                <a:solidFill>
                  <a:srgbClr val="FFC000">
                    <a:lumMod val="60000"/>
                    <a:lumOff val="40000"/>
                  </a:srgbClr>
                </a:solidFill>
                <a:effectLst/>
                <a:uLnTx/>
                <a:uFillTx/>
                <a:latin typeface="Meiryo UI"/>
                <a:ea typeface="Meiryo UI"/>
                <a:cs typeface="+mn-cs"/>
              </a:rPr>
              <a:t>演 者</a:t>
            </a:r>
          </a:p>
        </p:txBody>
      </p:sp>
      <p:sp>
        <p:nvSpPr>
          <p:cNvPr id="33" name="テキスト ボックス 32">
            <a:extLst>
              <a:ext uri="{FF2B5EF4-FFF2-40B4-BE49-F238E27FC236}">
                <a16:creationId xmlns:a16="http://schemas.microsoft.com/office/drawing/2014/main" id="{5A4A7488-EDF2-C8E8-2542-6E357DA774F1}"/>
              </a:ext>
            </a:extLst>
          </p:cNvPr>
          <p:cNvSpPr txBox="1"/>
          <p:nvPr/>
        </p:nvSpPr>
        <p:spPr>
          <a:xfrm>
            <a:off x="-384200" y="3648693"/>
            <a:ext cx="8328073" cy="1569660"/>
          </a:xfrm>
          <a:prstGeom prst="rect">
            <a:avLst/>
          </a:prstGeom>
          <a:noFill/>
          <a:effectLst/>
        </p:spPr>
        <p:txBody>
          <a:bodyPr wrap="square" rtlCol="0">
            <a:spAutoFit/>
          </a:bodyPr>
          <a:lstStyle/>
          <a:p>
            <a:pPr algn="ctr" fontAlgn="base">
              <a:spcBef>
                <a:spcPct val="0"/>
              </a:spcBef>
              <a:spcAft>
                <a:spcPct val="0"/>
              </a:spcAft>
            </a:pPr>
            <a:r>
              <a:rPr lang="ja-JP" altLang="en-US" sz="32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Meiryo UI"/>
                <a:ea typeface="HGP明朝E" panose="02020900000000000000" pitchFamily="18" charset="-128"/>
                <a:cs typeface="Times New Roman" panose="02020603050405020304" pitchFamily="18" charset="0"/>
              </a:rPr>
              <a:t>秋冬のコロナワクチン定期接種に向けて</a:t>
            </a:r>
          </a:p>
          <a:p>
            <a:pPr algn="ctr" fontAlgn="base">
              <a:spcBef>
                <a:spcPct val="0"/>
              </a:spcBef>
              <a:spcAft>
                <a:spcPct val="0"/>
              </a:spcAft>
            </a:pPr>
            <a:r>
              <a:rPr lang="en-US" altLang="ja-JP" sz="32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Meiryo UI"/>
                <a:ea typeface="HGP明朝E" panose="02020900000000000000" pitchFamily="18" charset="-128"/>
                <a:cs typeface="Times New Roman" panose="02020603050405020304" pitchFamily="18" charset="0"/>
              </a:rPr>
              <a:t>-</a:t>
            </a:r>
            <a:r>
              <a:rPr lang="ja-JP" altLang="en-US" sz="32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Meiryo UI"/>
                <a:ea typeface="HGP明朝E" panose="02020900000000000000" pitchFamily="18" charset="-128"/>
                <a:cs typeface="Times New Roman" panose="02020603050405020304" pitchFamily="18" charset="0"/>
              </a:rPr>
              <a:t>インフルエンザとのツインデミック時代を</a:t>
            </a:r>
          </a:p>
          <a:p>
            <a:pPr algn="ctr" fontAlgn="base">
              <a:spcBef>
                <a:spcPct val="0"/>
              </a:spcBef>
              <a:spcAft>
                <a:spcPct val="0"/>
              </a:spcAft>
            </a:pPr>
            <a:r>
              <a:rPr lang="ja-JP" altLang="en-US" sz="32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Meiryo UI"/>
                <a:ea typeface="HGP明朝E" panose="02020900000000000000" pitchFamily="18" charset="-128"/>
                <a:cs typeface="Times New Roman" panose="02020603050405020304" pitchFamily="18" charset="0"/>
              </a:rPr>
              <a:t>乗り越えるために</a:t>
            </a:r>
            <a:r>
              <a:rPr lang="en-US" altLang="ja-JP" sz="32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Meiryo UI"/>
                <a:ea typeface="HGP明朝E" panose="02020900000000000000" pitchFamily="18" charset="-128"/>
                <a:cs typeface="Times New Roman" panose="02020603050405020304" pitchFamily="18" charset="0"/>
              </a:rPr>
              <a:t>-</a:t>
            </a:r>
            <a:endParaRPr lang="ja-JP" altLang="en-US" sz="32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Meiryo UI"/>
              <a:ea typeface="HGP明朝E" panose="02020900000000000000" pitchFamily="18" charset="-128"/>
              <a:cs typeface="Times New Roman" panose="02020603050405020304" pitchFamily="18" charset="0"/>
            </a:endParaRPr>
          </a:p>
        </p:txBody>
      </p:sp>
      <p:pic>
        <p:nvPicPr>
          <p:cNvPr id="34" name="図 33">
            <a:extLst>
              <a:ext uri="{FF2B5EF4-FFF2-40B4-BE49-F238E27FC236}">
                <a16:creationId xmlns:a16="http://schemas.microsoft.com/office/drawing/2014/main" id="{75058C8E-44C8-B808-165F-41C7D06B846C}"/>
              </a:ext>
            </a:extLst>
          </p:cNvPr>
          <p:cNvPicPr>
            <a:picLocks noChangeAspect="1"/>
          </p:cNvPicPr>
          <p:nvPr/>
        </p:nvPicPr>
        <p:blipFill>
          <a:blip r:embed="rId4"/>
          <a:stretch>
            <a:fillRect/>
          </a:stretch>
        </p:blipFill>
        <p:spPr>
          <a:xfrm>
            <a:off x="5001793" y="8049502"/>
            <a:ext cx="1301261" cy="1111261"/>
          </a:xfrm>
          <a:prstGeom prst="rect">
            <a:avLst/>
          </a:prstGeom>
        </p:spPr>
      </p:pic>
      <p:sp>
        <p:nvSpPr>
          <p:cNvPr id="35" name="テキスト ボックス 34">
            <a:extLst>
              <a:ext uri="{FF2B5EF4-FFF2-40B4-BE49-F238E27FC236}">
                <a16:creationId xmlns:a16="http://schemas.microsoft.com/office/drawing/2014/main" id="{8B1C285D-CCC1-A021-645B-D828A575EAF5}"/>
              </a:ext>
            </a:extLst>
          </p:cNvPr>
          <p:cNvSpPr txBox="1"/>
          <p:nvPr/>
        </p:nvSpPr>
        <p:spPr>
          <a:xfrm>
            <a:off x="0" y="270383"/>
            <a:ext cx="7541984" cy="830997"/>
          </a:xfrm>
          <a:prstGeom prst="rect">
            <a:avLst/>
          </a:prstGeom>
          <a:noFill/>
          <a:effectLst/>
        </p:spPr>
        <p:txBody>
          <a:bodyPr wrap="square" rtlCol="0">
            <a:spAutoFit/>
          </a:bodyPr>
          <a:lstStyle/>
          <a:p>
            <a:pPr algn="ctr" fontAlgn="base">
              <a:spcBef>
                <a:spcPct val="0"/>
              </a:spcBef>
              <a:spcAft>
                <a:spcPct val="0"/>
              </a:spcAft>
            </a:pPr>
            <a:r>
              <a:rPr lang="ja-JP" altLang="en-US" sz="48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Times New Roman" panose="02020603050405020304" pitchFamily="18" charset="0"/>
                <a:ea typeface="HGP明朝E" panose="02020900000000000000" pitchFamily="18" charset="-128"/>
                <a:cs typeface="Times New Roman" panose="02020603050405020304" pitchFamily="18" charset="0"/>
              </a:rPr>
              <a:t>感染症治療 </a:t>
            </a:r>
            <a:r>
              <a:rPr lang="en-US" altLang="ja-JP" sz="4800" b="1" dirty="0">
                <a:gradFill>
                  <a:gsLst>
                    <a:gs pos="75000">
                      <a:srgbClr val="FFBE18"/>
                    </a:gs>
                    <a:gs pos="25000">
                      <a:srgbClr val="FFBE18"/>
                    </a:gs>
                    <a:gs pos="0">
                      <a:srgbClr val="FCAF02"/>
                    </a:gs>
                    <a:gs pos="50000">
                      <a:srgbClr val="EAE396"/>
                    </a:gs>
                    <a:gs pos="100000">
                      <a:srgbClr val="FCAF02"/>
                    </a:gs>
                  </a:gsLst>
                  <a:lin ang="2700000" scaled="1"/>
                </a:gradFill>
                <a:effectLst>
                  <a:glow rad="127000">
                    <a:srgbClr val="001049">
                      <a:alpha val="80000"/>
                    </a:srgbClr>
                  </a:glow>
                </a:effectLst>
                <a:latin typeface="Times New Roman" panose="02020603050405020304" pitchFamily="18" charset="0"/>
                <a:ea typeface="HGP明朝E" panose="02020900000000000000" pitchFamily="18" charset="-128"/>
                <a:cs typeface="Times New Roman" panose="02020603050405020304" pitchFamily="18" charset="0"/>
              </a:rPr>
              <a:t>UP TO DATE</a:t>
            </a:r>
          </a:p>
        </p:txBody>
      </p:sp>
      <p:sp>
        <p:nvSpPr>
          <p:cNvPr id="6" name="テキスト ボックス 5">
            <a:extLst>
              <a:ext uri="{FF2B5EF4-FFF2-40B4-BE49-F238E27FC236}">
                <a16:creationId xmlns:a16="http://schemas.microsoft.com/office/drawing/2014/main" id="{7934C92C-DBB3-67BB-73A4-01F910138AF6}"/>
              </a:ext>
            </a:extLst>
          </p:cNvPr>
          <p:cNvSpPr txBox="1"/>
          <p:nvPr/>
        </p:nvSpPr>
        <p:spPr>
          <a:xfrm>
            <a:off x="443440" y="1137160"/>
            <a:ext cx="7931772" cy="1107996"/>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●日本医師生涯教育講座認定</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単位　</a:t>
            </a:r>
            <a:r>
              <a:rPr lang="en-US" altLang="ja-JP" sz="1600" dirty="0">
                <a:latin typeface="Meiryo UI" panose="020B0604030504040204" pitchFamily="50" charset="-128"/>
                <a:ea typeface="Meiryo UI" panose="020B0604030504040204" pitchFamily="50" charset="-128"/>
              </a:rPr>
              <a:t>CC:</a:t>
            </a:r>
            <a:r>
              <a:rPr lang="ja-JP" altLang="en-US" sz="1600" dirty="0">
                <a:latin typeface="Meiryo UI" panose="020B0604030504040204" pitchFamily="50" charset="-128"/>
                <a:ea typeface="Meiryo UI" panose="020B0604030504040204" pitchFamily="50" charset="-128"/>
              </a:rPr>
              <a:t>８（感染対策）申請中</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●日病薬病院薬学認定薬剤師：</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単位（申請中）</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単位取得に関しまして</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詳細は裏面をご確認お願い致します。</a:t>
            </a:r>
          </a:p>
          <a:p>
            <a:endParaRPr lang="ja-JP" altLang="en-US"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36228AEF-2FFA-68F3-247F-8CE8E8D2EC0A}"/>
              </a:ext>
            </a:extLst>
          </p:cNvPr>
          <p:cNvSpPr/>
          <p:nvPr/>
        </p:nvSpPr>
        <p:spPr>
          <a:xfrm>
            <a:off x="2765536" y="9889046"/>
            <a:ext cx="264687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共催：沖縄県病院薬剤師会</a:t>
            </a:r>
          </a:p>
        </p:txBody>
      </p:sp>
    </p:spTree>
    <p:extLst>
      <p:ext uri="{BB962C8B-B14F-4D97-AF65-F5344CB8AC3E}">
        <p14:creationId xmlns:p14="http://schemas.microsoft.com/office/powerpoint/2010/main" val="13005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7A255F7-EF06-2F97-338B-011D4D16097A}"/>
              </a:ext>
            </a:extLst>
          </p:cNvPr>
          <p:cNvSpPr/>
          <p:nvPr/>
        </p:nvSpPr>
        <p:spPr>
          <a:xfrm>
            <a:off x="678977" y="560084"/>
            <a:ext cx="6813376" cy="8494633"/>
          </a:xfrm>
          <a:prstGeom prst="rect">
            <a:avLst/>
          </a:prstGeom>
        </p:spPr>
        <p:txBody>
          <a:bodyPr wrap="square">
            <a:spAutoFit/>
          </a:bodyPr>
          <a:lstStyle/>
          <a:p>
            <a:pPr marL="0" marR="0" lvl="0" indent="0" algn="ctr" defTabSz="914342" rtl="0" eaLnBrk="1" fontAlgn="base" latinLnBrk="0" hangingPunct="1">
              <a:lnSpc>
                <a:spcPct val="100000"/>
              </a:lnSpc>
              <a:spcBef>
                <a:spcPts val="0"/>
              </a:spcBef>
              <a:spcAft>
                <a:spcPts val="0"/>
              </a:spcAft>
              <a:buClrTx/>
              <a:buSzTx/>
              <a:buFontTx/>
              <a:buNone/>
              <a:tabLst/>
              <a:defRPr/>
            </a:pPr>
            <a:r>
              <a:rPr kumimoji="1" lang="ja-JP" altLang="ja-JP" sz="3200"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重要</a:t>
            </a:r>
            <a:r>
              <a:rPr kumimoji="1" lang="ja-JP" altLang="en-US" sz="3200"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（今年度より大きな変更あり）</a:t>
            </a:r>
            <a:endParaRPr kumimoji="1" lang="en-US" altLang="ja-JP" sz="3200"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ctr" defTabSz="914342" rtl="0" eaLnBrk="1" fontAlgn="base" latinLnBrk="0" hangingPunct="1">
              <a:lnSpc>
                <a:spcPct val="100000"/>
              </a:lnSpc>
              <a:spcBef>
                <a:spcPts val="0"/>
              </a:spcBef>
              <a:spcAft>
                <a:spcPts val="0"/>
              </a:spcAft>
              <a:buClrTx/>
              <a:buSzTx/>
              <a:buFontTx/>
              <a:buNone/>
              <a:tabLst/>
              <a:defRPr/>
            </a:pPr>
            <a:r>
              <a:rPr kumimoji="1" lang="ja-JP" altLang="ja-JP" sz="3200"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～薬剤師単位をご希望の方へ～</a:t>
            </a:r>
            <a:endParaRPr kumimoji="1" lang="en-US" altLang="ja-JP" sz="3200" b="1" i="0" u="none" strike="noStrike" kern="100" cap="none" spc="0" normalizeH="0" baseline="0" noProof="0" dirty="0">
              <a:ln>
                <a:noFill/>
              </a:ln>
              <a:solidFill>
                <a:srgbClr val="FF0000"/>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ctr" defTabSz="914342" rtl="0" eaLnBrk="1" fontAlgn="base" latinLnBrk="0" hangingPunct="1">
              <a:lnSpc>
                <a:spcPct val="1000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srgbClr val="4D4F53"/>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今年度より、研修会単位申請が全てデータ管理化され、実物の</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シールでの交付はなくなりました。</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リアル参加・オンライン視聴関わらず</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薬剤師単位ご希望の</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参加</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者</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全て</a:t>
            </a:r>
            <a:r>
              <a:rPr kumimoji="1" lang="ja-JP"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『事前登録』必須</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となっております。</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事前登録</a:t>
            </a:r>
            <a:r>
              <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の際は</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以下の質問に全て</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お答えください。</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①氏名</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②メールアドレス</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③生年月日</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④所属施設（勤務先が無い場合は無所属）</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⑤薬剤師名簿登録番号（薬剤師免許番）</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⑥</a:t>
            </a:r>
            <a:r>
              <a:rPr kumimoji="1" lang="zh-CN"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日病薬会員番号</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（⑤の薬剤師名簿登録番号とは違います）</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⑦会員種別（正会員、特別会員、非会員）</a:t>
            </a:r>
            <a:endParaRPr kumimoji="1" lang="ja-JP" altLang="ja-JP" sz="1400" b="0" i="0" u="none" strike="noStrike" kern="100" cap="none" spc="0" normalizeH="0" baseline="0" noProof="0" dirty="0">
              <a:ln>
                <a:noFill/>
              </a:ln>
              <a:solidFill>
                <a:srgbClr val="4D4F53"/>
              </a:solidFill>
              <a:effectLst/>
              <a:uLnTx/>
              <a:uFillTx/>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※本研修会</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の参加確認は</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キーワード回答形式</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です。</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開始～終了まで確実な視聴をお願い</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致します</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リアル参加・</a:t>
            </a:r>
            <a:endParaRPr kumimoji="1" lang="en-US"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　オンライン視聴関わらず</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本会にて提示されます</a:t>
            </a:r>
            <a:r>
              <a:rPr kumimoji="1" lang="ja-JP"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キーワード確認</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　　</a:t>
            </a:r>
            <a:endParaRPr kumimoji="1" lang="en-US"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（３つ）</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が必要と</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なります</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。研修終了後（期限：</a:t>
            </a:r>
            <a:r>
              <a:rPr kumimoji="1" lang="ja-JP"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当日中</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）に</a:t>
            </a:r>
            <a:endParaRPr kumimoji="1" lang="en-US"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下記の</a:t>
            </a:r>
            <a:r>
              <a:rPr kumimoji="1" lang="ja-JP"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第一三共担当者までメールにて３つのキーワード</a:t>
            </a:r>
            <a:r>
              <a:rPr kumimoji="1" lang="ja-JP" altLang="ja-JP"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を</a:t>
            </a:r>
            <a:endParaRPr kumimoji="1" lang="en-US" altLang="ja-JP"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ja-JP" altLang="ja-JP"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ご回答</a:t>
            </a:r>
            <a:r>
              <a:rPr kumimoji="1" lang="ja-JP" altLang="ja-JP"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頂きますようよろしくお願いいたします。</a:t>
            </a:r>
            <a:endParaRPr kumimoji="1" lang="en-US" altLang="ja-JP"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単位取得反映のため、</a:t>
            </a: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日病薬のクラウド型会員管理システムへ</a:t>
            </a:r>
            <a:endParaRPr kumimoji="1" lang="en-US" altLang="ja-JP"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5B9BD5">
                    <a:lumMod val="75000"/>
                  </a:srgbClr>
                </a:solidFill>
                <a:effectLst/>
                <a:uLnTx/>
                <a:uFillTx/>
                <a:latin typeface="UD デジタル 教科書体 N-B" panose="02020700000000000000" pitchFamily="17" charset="-128"/>
                <a:ea typeface="UD デジタル 教科書体 N-B" panose="02020700000000000000" pitchFamily="17" charset="-128"/>
                <a:cs typeface="+mn-cs"/>
              </a:rPr>
              <a:t>　登録する必要</a:t>
            </a:r>
            <a:r>
              <a:rPr kumimoji="1" lang="ja-JP" altLang="en-US"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があります。詳細は日病薬のホームページの案内</a:t>
            </a:r>
            <a:endParaRPr kumimoji="1" lang="en-US" altLang="ja-JP"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などをご参照ください。</a:t>
            </a:r>
            <a:endParaRPr kumimoji="1" lang="en-US" altLang="zh-CN"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zh-CN"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a:t>
            </a: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キーワード送付先</a:t>
            </a:r>
            <a:endParaRPr kumimoji="1" lang="zh-CN"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r>
              <a:rPr lang="en-US" altLang="ja-JP" dirty="0">
                <a:solidFill>
                  <a:srgbClr val="000000"/>
                </a:solidFill>
                <a:latin typeface="UD デジタル 教科書体 N-B" panose="02020700000000000000" pitchFamily="17" charset="-128"/>
                <a:ea typeface="UD デジタル 教科書体 N-B" panose="02020700000000000000" pitchFamily="17" charset="-128"/>
              </a:rPr>
              <a:t>takashi.yoshida@daiichisankyo.com</a:t>
            </a:r>
            <a:r>
              <a:rPr kumimoji="1" lang="en-US" altLang="zh-CN"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p>
          <a:p>
            <a:pPr marL="0" marR="0" lvl="0" indent="0" algn="just" defTabSz="914342" rtl="0" eaLnBrk="1" fontAlgn="base"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r>
              <a:rPr kumimoji="1" lang="zh-CN"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（第一三共株式会社　</a:t>
            </a:r>
            <a:r>
              <a:rPr lang="ja-JP" altLang="en-US" dirty="0">
                <a:solidFill>
                  <a:srgbClr val="000000"/>
                </a:solidFill>
                <a:latin typeface="UD デジタル 教科書体 N-B" panose="02020700000000000000" pitchFamily="17" charset="-128"/>
                <a:ea typeface="UD デジタル 教科書体 N-B" panose="02020700000000000000" pitchFamily="17" charset="-128"/>
              </a:rPr>
              <a:t>吉田聖</a:t>
            </a:r>
            <a:r>
              <a:rPr kumimoji="1" lang="zh-CN" altLang="en-US" sz="1800" b="0" i="0" u="none" strike="noStrike" kern="1200" cap="none" spc="0" normalizeH="0" baseline="0" noProof="0" dirty="0">
                <a:ln>
                  <a:noFill/>
                </a:ln>
                <a:solidFill>
                  <a:srgbClr val="000000"/>
                </a:solidFill>
                <a:effectLst/>
                <a:uLnTx/>
                <a:uFillTx/>
                <a:latin typeface="UD デジタル 教科書体 N-B" panose="02020700000000000000" pitchFamily="17" charset="-128"/>
                <a:ea typeface="UD デジタル 教科書体 N-B" panose="02020700000000000000" pitchFamily="17" charset="-128"/>
                <a:cs typeface="+mn-cs"/>
              </a:rPr>
              <a:t>　）</a:t>
            </a:r>
          </a:p>
          <a:p>
            <a:pPr marL="0" marR="0" lvl="0" indent="0" algn="just" defTabSz="914342" rtl="0" eaLnBrk="1" fontAlgn="base"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Century" panose="02040604050505020304" pitchFamily="18" charset="0"/>
              <a:ea typeface="Meiryo UI" panose="020B0604030504040204" pitchFamily="50" charset="-128"/>
              <a:cs typeface="+mn-cs"/>
            </a:endParaRPr>
          </a:p>
          <a:p>
            <a:pPr marL="0" marR="0" lvl="0" indent="0" algn="just" defTabSz="914342" rtl="0" eaLnBrk="1" fontAlgn="base" latinLnBrk="0" hangingPunct="1">
              <a:lnSpc>
                <a:spcPct val="100000"/>
              </a:lnSpc>
              <a:spcBef>
                <a:spcPts val="0"/>
              </a:spcBef>
              <a:spcAft>
                <a:spcPts val="0"/>
              </a:spcAft>
              <a:buClrTx/>
              <a:buSzTx/>
              <a:buFontTx/>
              <a:buNone/>
              <a:tabLst/>
              <a:defRPr/>
            </a:pPr>
            <a:endParaRPr kumimoji="1" lang="ja-JP" altLang="ja-JP" sz="1400" b="0" i="0" u="none" strike="noStrike" kern="100" cap="none" spc="0" normalizeH="0" baseline="0" noProof="0" dirty="0">
              <a:ln>
                <a:noFill/>
              </a:ln>
              <a:solidFill>
                <a:srgbClr val="4D4F53"/>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716257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70</_x4e26__x3073__x9806_>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E596A3-CE74-4C7E-8D23-E495576302E2}">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604f3def-9706-4e0d-bd6a-1976fe0d2b8b"/>
    <ds:schemaRef ds:uri="http://www.w3.org/XML/1998/namespace"/>
  </ds:schemaRefs>
</ds:datastoreItem>
</file>

<file path=customXml/itemProps2.xml><?xml version="1.0" encoding="utf-8"?>
<ds:datastoreItem xmlns:ds="http://schemas.openxmlformats.org/officeDocument/2006/customXml" ds:itemID="{70FF3D06-5FCE-43DE-8ECE-8F8B197C3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7B7B82-7A6F-4289-9CE6-AD6BEA54A4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1776</TotalTime>
  <Words>521</Words>
  <Application>Microsoft Office PowerPoint</Application>
  <PresentationFormat>ユーザー設定</PresentationFormat>
  <Paragraphs>59</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HG明朝E</vt:lpstr>
      <vt:lpstr>Meiryo UI</vt:lpstr>
      <vt:lpstr>UD デジタル 教科書体 N-B</vt:lpstr>
      <vt:lpstr>UD デジタル 教科書体 NK-B</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Shimizu</dc:creator>
  <cp:lastModifiedBy>YOSHIDA TAKASHI / 吉田 聖</cp:lastModifiedBy>
  <cp:revision>182</cp:revision>
  <cp:lastPrinted>2023-12-07T03:33:43Z</cp:lastPrinted>
  <dcterms:created xsi:type="dcterms:W3CDTF">2018-12-05T01:27:28Z</dcterms:created>
  <dcterms:modified xsi:type="dcterms:W3CDTF">2024-08-05T02:03:33Z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