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notesMasterIdLst>
    <p:notesMasterId r:id="rId7"/>
  </p:notesMasterIdLst>
  <p:sldIdLst>
    <p:sldId id="271" r:id="rId5"/>
    <p:sldId id="273" r:id="rId6"/>
  </p:sldIdLst>
  <p:sldSz cx="6858000" cy="9144000" type="screen4x3"/>
  <p:notesSz cx="6742113" cy="9875838"/>
  <p:custDataLst>
    <p:tags r:id="rId8"/>
  </p:custData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" orient="horz" pos="5760" userDrawn="1">
          <p15:clr>
            <a:srgbClr val="A4A3A4"/>
          </p15:clr>
        </p15:guide>
        <p15:guide id="5" orient="horz" userDrawn="1">
          <p15:clr>
            <a:srgbClr val="A4A3A4"/>
          </p15:clr>
        </p15:guide>
        <p15:guide id="6" pos="255" userDrawn="1">
          <p15:clr>
            <a:srgbClr val="A4A3A4"/>
          </p15:clr>
        </p15:guide>
        <p15:guide id="7" pos="2161">
          <p15:clr>
            <a:srgbClr val="A4A3A4"/>
          </p15:clr>
        </p15:guide>
        <p15:guide id="9" pos="4320" userDrawn="1">
          <p15:clr>
            <a:srgbClr val="A4A3A4"/>
          </p15:clr>
        </p15:guide>
        <p15:guide id="10" orient="horz" pos="2903" userDrawn="1">
          <p15:clr>
            <a:srgbClr val="A4A3A4"/>
          </p15:clr>
        </p15:guide>
        <p15:guide id="11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orient="horz" pos="360" userDrawn="1">
          <p15:clr>
            <a:srgbClr val="A4A3A4"/>
          </p15:clr>
        </p15:guide>
        <p15:guide id="3" pos="212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540F"/>
    <a:srgbClr val="FC2C01"/>
    <a:srgbClr val="F95305"/>
    <a:srgbClr val="92C648"/>
    <a:srgbClr val="431D72"/>
    <a:srgbClr val="5B9330"/>
    <a:srgbClr val="7AC143"/>
    <a:srgbClr val="573393"/>
    <a:srgbClr val="44363A"/>
    <a:srgbClr val="D0C5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4" d="100"/>
          <a:sy n="44" d="100"/>
        </p:scale>
        <p:origin x="2232" y="52"/>
      </p:cViewPr>
      <p:guideLst>
        <p:guide orient="horz" pos="5760"/>
        <p:guide orient="horz"/>
        <p:guide pos="255"/>
        <p:guide pos="2161"/>
        <p:guide pos="4320"/>
        <p:guide orient="horz" pos="2903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110"/>
        <p:guide orient="horz" pos="360"/>
        <p:guide pos="21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yato Omura" userId="669936817c768ea9" providerId="LiveId" clId="{396A48D4-F63C-46B3-B65E-58CC584471A2}"/>
    <pc:docChg chg="delSld modSld">
      <pc:chgData name="Hayato Omura" userId="669936817c768ea9" providerId="LiveId" clId="{396A48D4-F63C-46B3-B65E-58CC584471A2}" dt="2023-10-13T07:08:04.357" v="62" actId="20577"/>
      <pc:docMkLst>
        <pc:docMk/>
      </pc:docMkLst>
      <pc:sldChg chg="del">
        <pc:chgData name="Hayato Omura" userId="669936817c768ea9" providerId="LiveId" clId="{396A48D4-F63C-46B3-B65E-58CC584471A2}" dt="2023-10-13T07:07:06.176" v="51" actId="47"/>
        <pc:sldMkLst>
          <pc:docMk/>
          <pc:sldMk cId="1344652882" sldId="270"/>
        </pc:sldMkLst>
      </pc:sldChg>
      <pc:sldChg chg="modSp mod">
        <pc:chgData name="Hayato Omura" userId="669936817c768ea9" providerId="LiveId" clId="{396A48D4-F63C-46B3-B65E-58CC584471A2}" dt="2023-10-13T07:08:04.357" v="62" actId="20577"/>
        <pc:sldMkLst>
          <pc:docMk/>
          <pc:sldMk cId="1294772859" sldId="271"/>
        </pc:sldMkLst>
        <pc:spChg chg="mod">
          <ac:chgData name="Hayato Omura" userId="669936817c768ea9" providerId="LiveId" clId="{396A48D4-F63C-46B3-B65E-58CC584471A2}" dt="2023-10-13T07:08:04.357" v="62" actId="20577"/>
          <ac:spMkLst>
            <pc:docMk/>
            <pc:sldMk cId="1294772859" sldId="271"/>
            <ac:spMk id="6" creationId="{C31B98FE-84C3-7FB0-C1BA-EB9FCF395897}"/>
          </ac:spMkLst>
        </pc:spChg>
        <pc:spChg chg="mod">
          <ac:chgData name="Hayato Omura" userId="669936817c768ea9" providerId="LiveId" clId="{396A48D4-F63C-46B3-B65E-58CC584471A2}" dt="2023-10-13T07:07:48.001" v="60" actId="20577"/>
          <ac:spMkLst>
            <pc:docMk/>
            <pc:sldMk cId="1294772859" sldId="271"/>
            <ac:spMk id="10" creationId="{104F52E5-BC83-AA3C-A52F-856951EF00FF}"/>
          </ac:spMkLst>
        </pc:spChg>
        <pc:spChg chg="mod">
          <ac:chgData name="Hayato Omura" userId="669936817c768ea9" providerId="LiveId" clId="{396A48D4-F63C-46B3-B65E-58CC584471A2}" dt="2023-10-11T23:47:31.896" v="49" actId="20577"/>
          <ac:spMkLst>
            <pc:docMk/>
            <pc:sldMk cId="1294772859" sldId="271"/>
            <ac:spMk id="16" creationId="{38D6C258-57D3-7E40-8029-0068130C1786}"/>
          </ac:spMkLst>
        </pc:spChg>
      </pc:sldChg>
      <pc:sldChg chg="del">
        <pc:chgData name="Hayato Omura" userId="669936817c768ea9" providerId="LiveId" clId="{396A48D4-F63C-46B3-B65E-58CC584471A2}" dt="2023-10-13T07:07:04.016" v="50" actId="47"/>
        <pc:sldMkLst>
          <pc:docMk/>
          <pc:sldMk cId="3932349280" sldId="27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091"/>
            <a:ext cx="2921583" cy="493792"/>
          </a:xfrm>
          <a:prstGeom prst="rect">
            <a:avLst/>
          </a:prstGeom>
        </p:spPr>
        <p:txBody>
          <a:bodyPr vert="horz" lIns="90721" tIns="45361" rIns="90721" bIns="4536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862138" y="609600"/>
            <a:ext cx="3017837" cy="40243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18594" y="4936205"/>
            <a:ext cx="5704926" cy="4444127"/>
          </a:xfrm>
          <a:prstGeom prst="rect">
            <a:avLst/>
          </a:prstGeom>
        </p:spPr>
        <p:txBody>
          <a:bodyPr vert="horz" lIns="90721" tIns="45361" rIns="90721" bIns="4536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80333"/>
            <a:ext cx="2921583" cy="493792"/>
          </a:xfrm>
          <a:prstGeom prst="rect">
            <a:avLst/>
          </a:prstGeom>
        </p:spPr>
        <p:txBody>
          <a:bodyPr vert="horz" lIns="90721" tIns="45361" rIns="90721" bIns="4536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8971" y="9380333"/>
            <a:ext cx="2921583" cy="493792"/>
          </a:xfrm>
          <a:prstGeom prst="rect">
            <a:avLst/>
          </a:prstGeom>
        </p:spPr>
        <p:txBody>
          <a:bodyPr vert="horz" lIns="90721" tIns="45361" rIns="90721" bIns="45361" rtlCol="0" anchor="b"/>
          <a:lstStyle>
            <a:lvl1pPr algn="r">
              <a:defRPr sz="1200"/>
            </a:lvl1pPr>
          </a:lstStyle>
          <a:p>
            <a:fld id="{ED65451C-EEE4-4279-B93F-FDF2478515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0960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05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05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05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05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05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74166D3A-9361-4080-BBA6-9C5C22CDB443}" type="datetimeFigureOut">
              <a:rPr kumimoji="1" lang="ja-JP" altLang="en-US" smtClean="0"/>
              <a:t>2023/10/13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E2CC2E4-C31B-4FB8-BA83-CFF03C4F9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319082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74166D3A-9361-4080-BBA6-9C5C22CDB443}" type="datetimeFigureOut">
              <a:rPr kumimoji="1" lang="ja-JP" altLang="en-US" smtClean="0"/>
              <a:t>2023/10/13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172448"/>
            <a:ext cx="2314575" cy="48683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E2CC2E4-C31B-4FB8-BA83-CFF03C4F9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651426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66"/>
            <a:ext cx="6858000" cy="9134868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957" y="8597735"/>
            <a:ext cx="1743600" cy="306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7232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</p:sldLayoutIdLst>
  <p:transition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2.png"/><Relationship Id="rId2" Type="http://schemas.openxmlformats.org/officeDocument/2006/relationships/hyperlink" Target="about:blank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onl.la/HCgshfg" TargetMode="Externa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20357F5-EFC8-4A4F-8656-28AEF53DFBCE}"/>
              </a:ext>
            </a:extLst>
          </p:cNvPr>
          <p:cNvSpPr txBox="1"/>
          <p:nvPr/>
        </p:nvSpPr>
        <p:spPr>
          <a:xfrm>
            <a:off x="834726" y="1074618"/>
            <a:ext cx="4858938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ja-JP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/>
                <a:ea typeface="Meiryo UI"/>
                <a:cs typeface="Arial"/>
              </a:rPr>
              <a:t>2023</a:t>
            </a:r>
            <a:r>
              <a:rPr kumimoji="1" lang="ja-JP" altLang="en-US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/>
                <a:ea typeface="Meiryo UI"/>
                <a:cs typeface="Arial"/>
              </a:rPr>
              <a:t>　</a:t>
            </a:r>
            <a:r>
              <a:rPr kumimoji="1" lang="en-US" altLang="ja-JP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/>
                <a:ea typeface="Meiryo UI"/>
                <a:cs typeface="Arial"/>
              </a:rPr>
              <a:t>11/10</a:t>
            </a:r>
            <a:r>
              <a:rPr kumimoji="1" lang="ja-JP" altLang="en-US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/>
                <a:ea typeface="Meiryo UI"/>
                <a:cs typeface="Arial"/>
              </a:rPr>
              <a:t>（金）</a:t>
            </a:r>
            <a:r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/>
                <a:ea typeface="Meiryo UI"/>
                <a:cs typeface="Arial"/>
              </a:rPr>
              <a:t>19:00</a:t>
            </a:r>
            <a:r>
              <a:rPr kumimoji="1" lang="ja-JP" altLang="en-US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/>
                <a:ea typeface="Meiryo UI"/>
                <a:cs typeface="Arial"/>
              </a:rPr>
              <a:t>～</a:t>
            </a:r>
            <a:r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/>
                <a:ea typeface="Meiryo UI"/>
                <a:cs typeface="Arial"/>
              </a:rPr>
              <a:t>20:35</a:t>
            </a:r>
            <a:endParaRPr kumimoji="1" lang="ja-JP" alt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/>
              <a:ea typeface="Meiryo UI"/>
              <a:cs typeface="Arial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38D6C258-57D3-7E40-8029-0068130C1786}"/>
              </a:ext>
            </a:extLst>
          </p:cNvPr>
          <p:cNvSpPr txBox="1"/>
          <p:nvPr/>
        </p:nvSpPr>
        <p:spPr>
          <a:xfrm>
            <a:off x="834727" y="1523753"/>
            <a:ext cx="4488617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ja-JP" altLang="en-US" sz="1600" b="0" i="0" u="none" strike="noStrike" kern="1200" cap="none" spc="-7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/>
                <a:ea typeface="Meiryo UI"/>
                <a:cs typeface="Arial"/>
              </a:rPr>
              <a:t>オンライン配信　発信会場：おきみゅー美術館講座室</a:t>
            </a:r>
            <a:endParaRPr kumimoji="1" lang="en-US" altLang="ja-JP" sz="10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/>
              <a:ea typeface="Meiryo UI"/>
              <a:cs typeface="Arial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0084A8E-4480-1644-8916-D2D7754C22B4}"/>
              </a:ext>
            </a:extLst>
          </p:cNvPr>
          <p:cNvSpPr txBox="1"/>
          <p:nvPr/>
        </p:nvSpPr>
        <p:spPr>
          <a:xfrm>
            <a:off x="324806" y="418474"/>
            <a:ext cx="462819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ja-JP" sz="2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/>
                <a:ea typeface="Meiryo UI"/>
                <a:cs typeface="Arial"/>
              </a:rPr>
              <a:t>Diabetes</a:t>
            </a:r>
            <a:r>
              <a:rPr lang="ja-JP" altLang="en-US" sz="2400" b="1">
                <a:solidFill>
                  <a:prstClr val="white"/>
                </a:solidFill>
                <a:latin typeface="Meiryo UI"/>
                <a:ea typeface="Meiryo UI"/>
                <a:cs typeface="Arial"/>
              </a:rPr>
              <a:t> </a:t>
            </a:r>
            <a:r>
              <a:rPr kumimoji="1" lang="en-US" altLang="ja-JP" sz="2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/>
                <a:ea typeface="Meiryo UI"/>
                <a:cs typeface="Arial"/>
              </a:rPr>
              <a:t>UPDATE Seminar</a:t>
            </a:r>
            <a:endParaRPr kumimoji="1" lang="ja-JP" altLang="en-US" sz="2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/>
              <a:ea typeface="Meiryo UI"/>
              <a:cs typeface="Arial"/>
            </a:endParaRPr>
          </a:p>
        </p:txBody>
      </p:sp>
      <p:pic>
        <p:nvPicPr>
          <p:cNvPr id="90" name="図 8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023" y="2898385"/>
            <a:ext cx="3846584" cy="213360"/>
          </a:xfrm>
          <a:prstGeom prst="rect">
            <a:avLst/>
          </a:prstGeom>
        </p:spPr>
      </p:pic>
      <p:sp>
        <p:nvSpPr>
          <p:cNvPr id="91" name="正方形/長方形 41">
            <a:extLst>
              <a:ext uri="{FF2B5EF4-FFF2-40B4-BE49-F238E27FC236}">
                <a16:creationId xmlns:a16="http://schemas.microsoft.com/office/drawing/2014/main" id="{D3F71105-387B-9146-BB37-936CD7CC3A42}"/>
              </a:ext>
            </a:extLst>
          </p:cNvPr>
          <p:cNvSpPr/>
          <p:nvPr/>
        </p:nvSpPr>
        <p:spPr>
          <a:xfrm>
            <a:off x="343127" y="2820138"/>
            <a:ext cx="3491433" cy="3008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ja-JP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/>
                <a:ea typeface="Meiryo UI"/>
                <a:cs typeface="Arial"/>
              </a:rPr>
              <a:t>講演</a:t>
            </a:r>
            <a:r>
              <a:rPr kumimoji="1" lang="en-US" altLang="ja-JP" sz="105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/>
                <a:ea typeface="Meiryo UI"/>
                <a:cs typeface="Arial"/>
              </a:rPr>
              <a:t>1</a:t>
            </a:r>
            <a:r>
              <a:rPr kumimoji="1" lang="ja-JP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/>
                <a:ea typeface="Meiryo UI"/>
                <a:cs typeface="Arial"/>
              </a:rPr>
              <a:t>  </a:t>
            </a:r>
            <a:r>
              <a:rPr kumimoji="1" lang="en-US" altLang="ja-JP" sz="105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/>
                <a:ea typeface="Meiryo UI"/>
                <a:cs typeface="Arial"/>
              </a:rPr>
              <a:t>(19:00〜19:40 )</a:t>
            </a:r>
            <a:endParaRPr kumimoji="1" lang="ja-JP" altLang="en-US" sz="105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/>
              <a:ea typeface="Meiryo UI"/>
              <a:cs typeface="Arial"/>
            </a:endParaRPr>
          </a:p>
        </p:txBody>
      </p: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99371D7A-F01C-49BB-AA36-8C8CAC246947}"/>
              </a:ext>
            </a:extLst>
          </p:cNvPr>
          <p:cNvSpPr txBox="1"/>
          <p:nvPr/>
        </p:nvSpPr>
        <p:spPr>
          <a:xfrm>
            <a:off x="976979" y="3157789"/>
            <a:ext cx="5557987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ja-JP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5D0096"/>
                </a:solidFill>
                <a:effectLst/>
                <a:uLnTx/>
                <a:uFillTx/>
                <a:latin typeface="Meiryo UI"/>
                <a:ea typeface="Meiryo UI"/>
                <a:cs typeface="Arial"/>
              </a:rPr>
              <a:t>石原　淳　先生</a:t>
            </a:r>
            <a:r>
              <a:rPr kumimoji="1" lang="ja-JP" altLang="en-US" sz="1200" b="1" i="0" u="sng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/>
                <a:ea typeface="Meiryo UI"/>
                <a:cs typeface="Arial"/>
              </a:rPr>
              <a:t>　</a:t>
            </a:r>
            <a:endParaRPr kumimoji="1" lang="en-US" altLang="ja-JP" sz="2400" b="1" i="0" u="sng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eiryo UI"/>
              <a:ea typeface="Meiryo UI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ja-JP" altLang="en-US" sz="1200" b="1" i="0" u="none" strike="noStrike" kern="1200" cap="none" spc="0" normalizeH="0" baseline="0" noProof="0">
                <a:ln>
                  <a:noFill/>
                </a:ln>
                <a:solidFill>
                  <a:srgbClr val="5D0096"/>
                </a:solidFill>
                <a:effectLst/>
                <a:uLnTx/>
                <a:uFillTx/>
                <a:latin typeface="Meiryo UI"/>
                <a:ea typeface="Meiryo UI"/>
                <a:cs typeface="Arial"/>
              </a:rPr>
              <a:t>社会医療法人 敬愛会「なかがみ西病院」準備室担当理事</a:t>
            </a:r>
          </a:p>
        </p:txBody>
      </p:sp>
      <p:sp>
        <p:nvSpPr>
          <p:cNvPr id="93" name="テキスト ボックス 92">
            <a:extLst>
              <a:ext uri="{FF2B5EF4-FFF2-40B4-BE49-F238E27FC236}">
                <a16:creationId xmlns:a16="http://schemas.microsoft.com/office/drawing/2014/main" id="{99371D7A-F01C-49BB-AA36-8C8CAC246947}"/>
              </a:ext>
            </a:extLst>
          </p:cNvPr>
          <p:cNvSpPr txBox="1"/>
          <p:nvPr/>
        </p:nvSpPr>
        <p:spPr>
          <a:xfrm>
            <a:off x="976979" y="3741706"/>
            <a:ext cx="5596801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ja-JP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5D0096"/>
                </a:solidFill>
                <a:effectLst/>
                <a:uLnTx/>
                <a:uFillTx/>
                <a:latin typeface="Meiryo UI"/>
                <a:ea typeface="Meiryo UI"/>
                <a:cs typeface="Arial"/>
              </a:rPr>
              <a:t>森　英樹　先生</a:t>
            </a: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5D0096"/>
              </a:solidFill>
              <a:effectLst/>
              <a:uLnTx/>
              <a:uFillTx/>
              <a:latin typeface="Meiryo UI"/>
              <a:ea typeface="Meiryo UI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TW" altLang="en-US" sz="1200" b="1" i="0" u="none" strike="noStrike" kern="1200" cap="none" spc="0" normalizeH="0" baseline="0" noProof="0">
                <a:ln>
                  <a:noFill/>
                </a:ln>
                <a:solidFill>
                  <a:srgbClr val="5D0096"/>
                </a:solidFill>
                <a:effectLst/>
                <a:uLnTx/>
                <a:uFillTx/>
                <a:latin typeface="Meiryo UI"/>
                <a:ea typeface="Meiryo UI"/>
                <a:cs typeface="Arial"/>
              </a:rPr>
              <a:t>岡山赤十字病院 </a:t>
            </a:r>
            <a:r>
              <a:rPr kumimoji="1" lang="ja-JP" altLang="en-US" sz="1200" b="1" i="0" u="none" strike="noStrike" kern="1200" cap="none" spc="0" normalizeH="0" baseline="0" noProof="0">
                <a:ln>
                  <a:noFill/>
                </a:ln>
                <a:solidFill>
                  <a:srgbClr val="5D0096"/>
                </a:solidFill>
                <a:effectLst/>
                <a:uLnTx/>
                <a:uFillTx/>
                <a:latin typeface="Meiryo UI"/>
                <a:ea typeface="Meiryo UI"/>
                <a:cs typeface="Arial"/>
              </a:rPr>
              <a:t>院長補佐・</a:t>
            </a:r>
            <a:r>
              <a:rPr kumimoji="1" lang="zh-TW" altLang="en-US" sz="1200" b="1" i="0" u="none" strike="noStrike" kern="1200" cap="none" spc="0" normalizeH="0" baseline="0" noProof="0">
                <a:ln>
                  <a:noFill/>
                </a:ln>
                <a:solidFill>
                  <a:srgbClr val="5D0096"/>
                </a:solidFill>
                <a:effectLst/>
                <a:uLnTx/>
                <a:uFillTx/>
                <a:latin typeface="Meiryo UI"/>
                <a:ea typeface="Meiryo UI"/>
                <a:cs typeface="Arial"/>
              </a:rPr>
              <a:t>薬剤部 部長 </a:t>
            </a:r>
            <a:endParaRPr kumimoji="1" lang="ja-JP" altLang="en-US" sz="1200" b="1" i="0" u="none" strike="noStrike" kern="1200" cap="none" spc="0" normalizeH="0" baseline="0" noProof="0">
              <a:ln>
                <a:noFill/>
              </a:ln>
              <a:solidFill>
                <a:srgbClr val="5D0096"/>
              </a:solidFill>
              <a:effectLst/>
              <a:uLnTx/>
              <a:uFillTx/>
              <a:latin typeface="Meiryo UI"/>
              <a:ea typeface="Meiryo UI"/>
              <a:cs typeface="Arial"/>
            </a:endParaRPr>
          </a:p>
        </p:txBody>
      </p:sp>
      <p:sp>
        <p:nvSpPr>
          <p:cNvPr id="94" name="テキスト ボックス 93">
            <a:extLst>
              <a:ext uri="{FF2B5EF4-FFF2-40B4-BE49-F238E27FC236}">
                <a16:creationId xmlns:a16="http://schemas.microsoft.com/office/drawing/2014/main" id="{99371D7A-F01C-49BB-AA36-8C8CAC246947}"/>
              </a:ext>
            </a:extLst>
          </p:cNvPr>
          <p:cNvSpPr txBox="1"/>
          <p:nvPr/>
        </p:nvSpPr>
        <p:spPr>
          <a:xfrm>
            <a:off x="962392" y="4384019"/>
            <a:ext cx="5356521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ja-JP" altLang="en-US" sz="2200" b="1" i="0" u="none" strike="noStrike" kern="1200" cap="none" spc="0" normalizeH="0" baseline="0" noProof="0">
                <a:ln>
                  <a:noFill/>
                </a:ln>
                <a:solidFill>
                  <a:srgbClr val="EF540F"/>
                </a:solidFill>
                <a:effectLst/>
                <a:uLnTx/>
                <a:uFillTx/>
                <a:latin typeface="Meiryo UI"/>
                <a:ea typeface="Meiryo UI"/>
                <a:cs typeface="Arial"/>
              </a:rPr>
              <a:t>地域フォーミュラリーを考える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ja-JP" altLang="en-US" sz="2200" b="1" i="0" u="none" strike="noStrike" kern="1200" cap="none" spc="0" normalizeH="0" baseline="0" noProof="0">
                <a:ln>
                  <a:noFill/>
                </a:ln>
                <a:solidFill>
                  <a:srgbClr val="EF540F"/>
                </a:solidFill>
                <a:effectLst/>
                <a:uLnTx/>
                <a:uFillTx/>
                <a:latin typeface="Meiryo UI"/>
                <a:ea typeface="Meiryo UI"/>
                <a:cs typeface="Arial"/>
              </a:rPr>
              <a:t>　　　　　</a:t>
            </a:r>
            <a:r>
              <a:rPr kumimoji="1" lang="en-US" altLang="ja-JP" sz="2200" b="1" i="0" u="none" strike="noStrike" kern="1200" cap="none" spc="0" normalizeH="0" baseline="0" noProof="0">
                <a:ln>
                  <a:noFill/>
                </a:ln>
                <a:solidFill>
                  <a:srgbClr val="EF540F"/>
                </a:solidFill>
                <a:effectLst/>
                <a:uLnTx/>
                <a:uFillTx/>
                <a:latin typeface="Meiryo UI"/>
                <a:ea typeface="Meiryo UI"/>
                <a:cs typeface="Arial"/>
              </a:rPr>
              <a:t>〜</a:t>
            </a:r>
            <a:r>
              <a:rPr kumimoji="1" lang="ja-JP" altLang="en-US" sz="2200" b="1" i="0" u="none" strike="noStrike" kern="1200" cap="none" spc="0" normalizeH="0" baseline="0" noProof="0">
                <a:ln>
                  <a:noFill/>
                </a:ln>
                <a:solidFill>
                  <a:srgbClr val="EF540F"/>
                </a:solidFill>
                <a:effectLst/>
                <a:uLnTx/>
                <a:uFillTx/>
                <a:latin typeface="Meiryo UI"/>
                <a:ea typeface="Meiryo UI"/>
                <a:cs typeface="Arial"/>
              </a:rPr>
              <a:t>糖尿病治療を中心に</a:t>
            </a:r>
            <a:r>
              <a:rPr kumimoji="1" lang="en-US" altLang="ja-JP" sz="2200" b="1" i="0" u="none" strike="noStrike" kern="1200" cap="none" spc="0" normalizeH="0" baseline="0" noProof="0">
                <a:ln>
                  <a:noFill/>
                </a:ln>
                <a:solidFill>
                  <a:srgbClr val="EF540F"/>
                </a:solidFill>
                <a:effectLst/>
                <a:uLnTx/>
                <a:uFillTx/>
                <a:latin typeface="Meiryo UI"/>
                <a:ea typeface="Meiryo UI"/>
                <a:cs typeface="Arial"/>
              </a:rPr>
              <a:t>〜</a:t>
            </a:r>
            <a:endParaRPr kumimoji="1" lang="ja-JP" altLang="en-US" sz="2200" b="0" i="0" u="none" strike="noStrike" kern="1200" cap="none" spc="0" normalizeH="0" baseline="0" noProof="0">
              <a:ln>
                <a:noFill/>
              </a:ln>
              <a:solidFill>
                <a:srgbClr val="EF540F"/>
              </a:solidFill>
              <a:effectLst/>
              <a:uLnTx/>
              <a:uFillTx/>
              <a:latin typeface="Meiryo UI"/>
              <a:ea typeface="Meiryo UI"/>
              <a:cs typeface="Arial"/>
            </a:endParaRPr>
          </a:p>
        </p:txBody>
      </p:sp>
      <p:pic>
        <p:nvPicPr>
          <p:cNvPr id="95" name="図 9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146" y="3334033"/>
            <a:ext cx="560833" cy="262129"/>
          </a:xfrm>
          <a:prstGeom prst="rect">
            <a:avLst/>
          </a:prstGeom>
        </p:spPr>
      </p:pic>
      <p:pic>
        <p:nvPicPr>
          <p:cNvPr id="96" name="図 9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146" y="3934708"/>
            <a:ext cx="560833" cy="265177"/>
          </a:xfrm>
          <a:prstGeom prst="rect">
            <a:avLst/>
          </a:prstGeom>
        </p:spPr>
      </p:pic>
      <p:pic>
        <p:nvPicPr>
          <p:cNvPr id="97" name="図 9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146" y="4621466"/>
            <a:ext cx="560833" cy="262129"/>
          </a:xfrm>
          <a:prstGeom prst="rect">
            <a:avLst/>
          </a:prstGeom>
        </p:spPr>
      </p:pic>
      <p:pic>
        <p:nvPicPr>
          <p:cNvPr id="100" name="図 9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1" y="5145498"/>
            <a:ext cx="3846584" cy="213360"/>
          </a:xfrm>
          <a:prstGeom prst="rect">
            <a:avLst/>
          </a:prstGeom>
        </p:spPr>
      </p:pic>
      <p:sp>
        <p:nvSpPr>
          <p:cNvPr id="101" name="正方形/長方形 41">
            <a:extLst>
              <a:ext uri="{FF2B5EF4-FFF2-40B4-BE49-F238E27FC236}">
                <a16:creationId xmlns:a16="http://schemas.microsoft.com/office/drawing/2014/main" id="{D3F71105-387B-9146-BB37-936CD7CC3A42}"/>
              </a:ext>
            </a:extLst>
          </p:cNvPr>
          <p:cNvSpPr/>
          <p:nvPr/>
        </p:nvSpPr>
        <p:spPr>
          <a:xfrm>
            <a:off x="359882" y="5064636"/>
            <a:ext cx="3491433" cy="3008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ja-JP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/>
                <a:ea typeface="Meiryo UI"/>
                <a:cs typeface="Arial"/>
              </a:rPr>
              <a:t>講演２ </a:t>
            </a:r>
            <a:r>
              <a:rPr kumimoji="1" lang="en-US" altLang="ja-JP" sz="105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/>
                <a:ea typeface="Meiryo UI"/>
                <a:cs typeface="Arial"/>
              </a:rPr>
              <a:t>(19:40〜20:20 )</a:t>
            </a:r>
            <a:endParaRPr kumimoji="1" lang="ja-JP" altLang="en-US" sz="105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/>
              <a:ea typeface="Meiryo UI"/>
              <a:cs typeface="Arial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499" y="1568090"/>
            <a:ext cx="371857" cy="259081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499" y="1157757"/>
            <a:ext cx="374905" cy="259081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31B98FE-84C3-7FB0-C1BA-EB9FCF395897}"/>
              </a:ext>
            </a:extLst>
          </p:cNvPr>
          <p:cNvSpPr txBox="1"/>
          <p:nvPr/>
        </p:nvSpPr>
        <p:spPr>
          <a:xfrm>
            <a:off x="976979" y="5431721"/>
            <a:ext cx="5557987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5D0096"/>
                </a:solidFill>
                <a:effectLst/>
                <a:uLnTx/>
                <a:uFillTx/>
                <a:latin typeface="Meiryo UI"/>
                <a:ea typeface="Meiryo UI"/>
                <a:cs typeface="Arial"/>
              </a:rPr>
              <a:t>屋良　朝博　先生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5D0096"/>
                </a:solidFill>
                <a:effectLst/>
                <a:uLnTx/>
                <a:uFillTx/>
                <a:latin typeface="Meiryo UI"/>
                <a:ea typeface="Meiryo UI"/>
                <a:cs typeface="Arial"/>
              </a:rPr>
              <a:t>　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srgbClr val="5D0096"/>
              </a:solidFill>
              <a:effectLst/>
              <a:uLnTx/>
              <a:uFillTx/>
              <a:latin typeface="Meiryo UI"/>
              <a:ea typeface="Meiryo UI"/>
              <a:cs typeface="Arial"/>
            </a:endParaRPr>
          </a:p>
          <a:p>
            <a:pPr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5D0096"/>
                </a:solidFill>
                <a:effectLst/>
                <a:uLnTx/>
                <a:uFillTx/>
                <a:latin typeface="Meiryo UI"/>
                <a:ea typeface="Meiryo UI"/>
                <a:cs typeface="Arial"/>
              </a:rPr>
              <a:t>社会医療法人　敬愛会　ちばなクリニック　副院長　糖尿病内科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AD874CE-3A54-22D3-75CC-C74278FDA47B}"/>
              </a:ext>
            </a:extLst>
          </p:cNvPr>
          <p:cNvSpPr txBox="1"/>
          <p:nvPr/>
        </p:nvSpPr>
        <p:spPr>
          <a:xfrm>
            <a:off x="976979" y="6061682"/>
            <a:ext cx="5596801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ja-JP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5D0096"/>
                </a:solidFill>
                <a:effectLst/>
                <a:uLnTx/>
                <a:uFillTx/>
                <a:latin typeface="Meiryo UI"/>
                <a:ea typeface="Meiryo UI"/>
                <a:cs typeface="Arial"/>
              </a:rPr>
              <a:t>松岡　孝　先生</a:t>
            </a:r>
            <a:r>
              <a:rPr kumimoji="1" lang="ja-JP" altLang="en-US" sz="1050" b="0" i="0" u="none" strike="noStrike" kern="1200" cap="none" spc="0" normalizeH="0" baseline="0" noProof="0">
                <a:ln>
                  <a:noFill/>
                </a:ln>
                <a:solidFill>
                  <a:srgbClr val="5D0096"/>
                </a:solidFill>
                <a:effectLst/>
                <a:uLnTx/>
                <a:uFillTx/>
                <a:latin typeface="Meiryo UI"/>
                <a:ea typeface="Meiryo UI"/>
                <a:cs typeface="Arial"/>
              </a:rPr>
              <a:t>　</a:t>
            </a: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5D0096"/>
              </a:solidFill>
              <a:effectLst/>
              <a:uLnTx/>
              <a:uFillTx/>
              <a:latin typeface="Meiryo UI"/>
              <a:ea typeface="Meiryo UI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ja-JP" altLang="en-US" sz="1200" b="1" i="0" u="none" strike="noStrike" kern="1200" cap="none" spc="0" normalizeH="0" baseline="0" noProof="0">
                <a:ln>
                  <a:noFill/>
                </a:ln>
                <a:solidFill>
                  <a:srgbClr val="5D0096"/>
                </a:solidFill>
                <a:effectLst/>
                <a:uLnTx/>
                <a:uFillTx/>
                <a:latin typeface="Meiryo UI"/>
                <a:ea typeface="Meiryo UI"/>
                <a:cs typeface="Arial"/>
              </a:rPr>
              <a:t>岡山旭東病院内科</a:t>
            </a:r>
            <a:r>
              <a:rPr kumimoji="1" lang="en-US" altLang="ja-JP" sz="1200" b="1" i="0" u="none" strike="noStrike" kern="1200" cap="none" spc="0" normalizeH="0" baseline="0" noProof="0">
                <a:ln>
                  <a:noFill/>
                </a:ln>
                <a:solidFill>
                  <a:srgbClr val="5D0096"/>
                </a:solidFill>
                <a:effectLst/>
                <a:uLnTx/>
                <a:uFillTx/>
                <a:latin typeface="Meiryo UI"/>
                <a:ea typeface="Meiryo UI"/>
                <a:cs typeface="Arial"/>
              </a:rPr>
              <a:t>/</a:t>
            </a:r>
            <a:r>
              <a:rPr kumimoji="1" lang="ja-JP" altLang="en-US" sz="1200" b="1" i="0" u="none" strike="noStrike" kern="1200" cap="none" spc="0" normalizeH="0" baseline="0" noProof="0">
                <a:ln>
                  <a:noFill/>
                </a:ln>
                <a:solidFill>
                  <a:srgbClr val="5D0096"/>
                </a:solidFill>
                <a:effectLst/>
                <a:uLnTx/>
                <a:uFillTx/>
                <a:latin typeface="Meiryo UI"/>
                <a:ea typeface="Meiryo UI"/>
                <a:cs typeface="Arial"/>
              </a:rPr>
              <a:t>倉敷中央病院糖尿病内科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0E6B08D-D141-24C1-E556-EC8F5ADE612C}"/>
              </a:ext>
            </a:extLst>
          </p:cNvPr>
          <p:cNvSpPr txBox="1"/>
          <p:nvPr/>
        </p:nvSpPr>
        <p:spPr>
          <a:xfrm>
            <a:off x="962392" y="6765587"/>
            <a:ext cx="5069918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ja-JP" altLang="en-US" sz="2200" b="1" i="0" u="none" strike="noStrike" kern="1200" cap="none" spc="0" normalizeH="0" baseline="0" noProof="0">
                <a:ln>
                  <a:noFill/>
                </a:ln>
                <a:solidFill>
                  <a:srgbClr val="EF540F"/>
                </a:solidFill>
                <a:effectLst/>
                <a:uLnTx/>
                <a:uFillTx/>
                <a:latin typeface="Meiryo UI"/>
                <a:ea typeface="Meiryo UI"/>
                <a:cs typeface="Arial"/>
              </a:rPr>
              <a:t>インクレチン製剤の進歩と期待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ja-JP" altLang="en-US" sz="2200" b="1" i="0" u="none" strike="noStrike" kern="1200" cap="none" spc="0" normalizeH="0" baseline="0" noProof="0">
                <a:ln>
                  <a:noFill/>
                </a:ln>
                <a:solidFill>
                  <a:srgbClr val="EF540F"/>
                </a:solidFill>
                <a:effectLst/>
                <a:uLnTx/>
                <a:uFillTx/>
                <a:latin typeface="Meiryo UI"/>
                <a:ea typeface="Meiryo UI"/>
                <a:cs typeface="Arial"/>
              </a:rPr>
              <a:t>　　　</a:t>
            </a:r>
            <a:r>
              <a:rPr kumimoji="1" lang="en-US" altLang="ja-JP" sz="2200" b="1" i="0" u="none" strike="noStrike" kern="1200" cap="none" spc="0" normalizeH="0" baseline="0" noProof="0">
                <a:ln>
                  <a:noFill/>
                </a:ln>
                <a:solidFill>
                  <a:srgbClr val="EF540F"/>
                </a:solidFill>
                <a:effectLst/>
                <a:uLnTx/>
                <a:uFillTx/>
                <a:latin typeface="Meiryo UI"/>
                <a:ea typeface="Meiryo UI"/>
                <a:cs typeface="Arial"/>
              </a:rPr>
              <a:t>〜</a:t>
            </a:r>
            <a:r>
              <a:rPr kumimoji="1" lang="ja-JP" altLang="en-US" sz="2200" b="1" i="0" u="none" strike="noStrike" kern="1200" cap="none" spc="0" normalizeH="0" baseline="0" noProof="0">
                <a:ln>
                  <a:noFill/>
                </a:ln>
                <a:solidFill>
                  <a:srgbClr val="EF540F"/>
                </a:solidFill>
                <a:effectLst/>
                <a:uLnTx/>
                <a:uFillTx/>
                <a:latin typeface="Meiryo UI"/>
                <a:ea typeface="Meiryo UI"/>
                <a:cs typeface="Arial"/>
              </a:rPr>
              <a:t>インクレチン関連薬を使いこなす</a:t>
            </a:r>
            <a:r>
              <a:rPr kumimoji="1" lang="en-US" altLang="ja-JP" sz="2200" b="1" i="0" u="none" strike="noStrike" kern="1200" cap="none" spc="0" normalizeH="0" baseline="0" noProof="0">
                <a:ln>
                  <a:noFill/>
                </a:ln>
                <a:solidFill>
                  <a:srgbClr val="EF540F"/>
                </a:solidFill>
                <a:effectLst/>
                <a:uLnTx/>
                <a:uFillTx/>
                <a:latin typeface="Meiryo UI"/>
                <a:ea typeface="Meiryo UI"/>
                <a:cs typeface="Arial"/>
              </a:rPr>
              <a:t>〜</a:t>
            </a:r>
            <a:endParaRPr kumimoji="1" lang="ja-JP" altLang="en-US" sz="2200" b="0" i="0" u="none" strike="noStrike" kern="1200" cap="none" spc="0" normalizeH="0" baseline="0" noProof="0">
              <a:ln>
                <a:noFill/>
              </a:ln>
              <a:solidFill>
                <a:srgbClr val="EF540F"/>
              </a:solidFill>
              <a:effectLst/>
              <a:uLnTx/>
              <a:uFillTx/>
              <a:latin typeface="Meiryo UI"/>
              <a:ea typeface="Meiryo UI"/>
              <a:cs typeface="Arial"/>
            </a:endParaRPr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B2B0D915-0C30-4F80-0079-93714967F5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146" y="5607965"/>
            <a:ext cx="560833" cy="262129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DCC49229-A57C-00D3-9866-965B956AF43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146" y="6254684"/>
            <a:ext cx="560833" cy="265177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620CD4A6-2A8E-6536-E59A-C8579D59BA1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146" y="7017633"/>
            <a:ext cx="560833" cy="262129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56C42BC3-8901-1A56-5529-201DB69058C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023" y="2050149"/>
            <a:ext cx="3846584" cy="213360"/>
          </a:xfrm>
          <a:prstGeom prst="rect">
            <a:avLst/>
          </a:prstGeom>
        </p:spPr>
      </p:pic>
      <p:sp>
        <p:nvSpPr>
          <p:cNvPr id="7" name="正方形/長方形 41">
            <a:extLst>
              <a:ext uri="{FF2B5EF4-FFF2-40B4-BE49-F238E27FC236}">
                <a16:creationId xmlns:a16="http://schemas.microsoft.com/office/drawing/2014/main" id="{2E17B972-4D20-E55A-1DD9-39D2AD7750E8}"/>
              </a:ext>
            </a:extLst>
          </p:cNvPr>
          <p:cNvSpPr/>
          <p:nvPr/>
        </p:nvSpPr>
        <p:spPr>
          <a:xfrm>
            <a:off x="343127" y="1971926"/>
            <a:ext cx="3491433" cy="3008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ja-JP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/>
                <a:ea typeface="Meiryo UI"/>
                <a:cs typeface="Arial"/>
              </a:rPr>
              <a:t>オープニングリマークス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04F52E5-BC83-AA3C-A52F-856951EF00FF}"/>
              </a:ext>
            </a:extLst>
          </p:cNvPr>
          <p:cNvSpPr txBox="1"/>
          <p:nvPr/>
        </p:nvSpPr>
        <p:spPr>
          <a:xfrm>
            <a:off x="976979" y="2251271"/>
            <a:ext cx="5557987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5D0096"/>
                </a:solidFill>
                <a:effectLst/>
                <a:uLnTx/>
                <a:uFillTx/>
                <a:latin typeface="Meiryo UI"/>
                <a:ea typeface="Meiryo UI"/>
                <a:cs typeface="Arial"/>
              </a:rPr>
              <a:t>屋良　朝博　先生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5D0096"/>
                </a:solidFill>
                <a:effectLst/>
                <a:uLnTx/>
                <a:uFillTx/>
                <a:latin typeface="Meiryo UI"/>
                <a:ea typeface="Meiryo UI"/>
                <a:cs typeface="Arial"/>
              </a:rPr>
              <a:t>　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srgbClr val="5D0096"/>
              </a:solidFill>
              <a:effectLst/>
              <a:uLnTx/>
              <a:uFillTx/>
              <a:latin typeface="Meiryo UI"/>
              <a:ea typeface="Meiryo UI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5D0096"/>
                </a:solidFill>
                <a:effectLst/>
                <a:uLnTx/>
                <a:uFillTx/>
                <a:latin typeface="Meiryo UI"/>
                <a:ea typeface="Meiryo UI"/>
                <a:cs typeface="Arial"/>
              </a:rPr>
              <a:t>社会医療法人　敬愛会　ちばなクリニック　副院長　糖尿病内科</a:t>
            </a:r>
          </a:p>
        </p:txBody>
      </p:sp>
      <p:pic>
        <p:nvPicPr>
          <p:cNvPr id="18" name="図 17">
            <a:extLst>
              <a:ext uri="{FF2B5EF4-FFF2-40B4-BE49-F238E27FC236}">
                <a16:creationId xmlns:a16="http://schemas.microsoft.com/office/drawing/2014/main" id="{F3EF0351-105D-A28D-98D2-1A1EB18464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433" y="7538727"/>
            <a:ext cx="3846584" cy="213360"/>
          </a:xfrm>
          <a:prstGeom prst="rect">
            <a:avLst/>
          </a:prstGeom>
        </p:spPr>
      </p:pic>
      <p:sp>
        <p:nvSpPr>
          <p:cNvPr id="20" name="正方形/長方形 41">
            <a:extLst>
              <a:ext uri="{FF2B5EF4-FFF2-40B4-BE49-F238E27FC236}">
                <a16:creationId xmlns:a16="http://schemas.microsoft.com/office/drawing/2014/main" id="{FC0E67D5-E425-7824-F37C-EBD5EF9200F7}"/>
              </a:ext>
            </a:extLst>
          </p:cNvPr>
          <p:cNvSpPr/>
          <p:nvPr/>
        </p:nvSpPr>
        <p:spPr>
          <a:xfrm>
            <a:off x="343126" y="7473912"/>
            <a:ext cx="3491433" cy="3008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ja-JP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/>
                <a:ea typeface="Meiryo UI"/>
                <a:cs typeface="Arial"/>
              </a:rPr>
              <a:t>ディスカッション </a:t>
            </a:r>
            <a:r>
              <a:rPr kumimoji="1" lang="en-US" altLang="ja-JP" sz="105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/>
                <a:ea typeface="Meiryo UI"/>
                <a:cs typeface="Arial"/>
              </a:rPr>
              <a:t>(20:20〜20:35 )</a:t>
            </a:r>
            <a:endParaRPr kumimoji="1" lang="ja-JP" altLang="en-US" sz="105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/>
              <a:ea typeface="Meiryo UI"/>
              <a:cs typeface="Arial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009D61A3-4076-83A8-B60A-E6E51611F10B}"/>
              </a:ext>
            </a:extLst>
          </p:cNvPr>
          <p:cNvSpPr txBox="1"/>
          <p:nvPr/>
        </p:nvSpPr>
        <p:spPr>
          <a:xfrm>
            <a:off x="968815" y="7830198"/>
            <a:ext cx="506991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ja-JP" altLang="en-US" sz="1400" b="1" i="0" u="none" strike="noStrike" kern="1200" cap="none" spc="0" normalizeH="0" baseline="0" noProof="0">
                <a:ln>
                  <a:noFill/>
                </a:ln>
                <a:solidFill>
                  <a:srgbClr val="5D0096"/>
                </a:solidFill>
                <a:effectLst/>
                <a:uLnTx/>
                <a:uFillTx/>
                <a:latin typeface="Meiryo UI"/>
                <a:ea typeface="Meiryo UI"/>
                <a:cs typeface="Arial"/>
              </a:rPr>
              <a:t>「チルゼパチドは沖縄においてどのような患者さんに</a:t>
            </a:r>
            <a:r>
              <a:rPr lang="ja-JP" altLang="en-US" sz="1400" b="1">
                <a:solidFill>
                  <a:srgbClr val="5D0096"/>
                </a:solidFill>
                <a:latin typeface="Meiryo UI"/>
                <a:ea typeface="Meiryo UI"/>
                <a:cs typeface="Arial"/>
              </a:rPr>
              <a:t>有効であるか</a:t>
            </a:r>
            <a:r>
              <a:rPr kumimoji="1" lang="ja-JP" altLang="en-US" sz="1400" b="1" i="0" u="none" strike="noStrike" kern="1200" cap="none" spc="0" normalizeH="0" baseline="0" noProof="0">
                <a:ln>
                  <a:noFill/>
                </a:ln>
                <a:solidFill>
                  <a:srgbClr val="5D0096"/>
                </a:solidFill>
                <a:effectLst/>
                <a:uLnTx/>
                <a:uFillTx/>
                <a:latin typeface="Meiryo UI"/>
                <a:ea typeface="Meiryo UI"/>
                <a:cs typeface="Arial"/>
              </a:rPr>
              <a:t>」</a:t>
            </a:r>
            <a:endParaRPr kumimoji="1" lang="ja-JP" altLang="en-US" sz="1400" b="0" i="0" u="none" strike="noStrike" kern="1200" cap="none" spc="0" normalizeH="0" baseline="0" noProof="0">
              <a:ln>
                <a:noFill/>
              </a:ln>
              <a:solidFill>
                <a:srgbClr val="5D0096"/>
              </a:solidFill>
              <a:effectLst/>
              <a:uLnTx/>
              <a:uFillTx/>
              <a:latin typeface="Meiryo UI"/>
              <a:ea typeface="Meiryo UI"/>
              <a:cs typeface="Arial"/>
            </a:endParaRPr>
          </a:p>
        </p:txBody>
      </p:sp>
      <p:pic>
        <p:nvPicPr>
          <p:cNvPr id="24" name="図 23">
            <a:extLst>
              <a:ext uri="{FF2B5EF4-FFF2-40B4-BE49-F238E27FC236}">
                <a16:creationId xmlns:a16="http://schemas.microsoft.com/office/drawing/2014/main" id="{7121F5AD-FBCC-98CC-5A32-A7D8CD76065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569" y="7836814"/>
            <a:ext cx="560833" cy="262129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7B46978-DDDC-EB1F-CC5D-41EAA542DEFD}"/>
              </a:ext>
            </a:extLst>
          </p:cNvPr>
          <p:cNvSpPr txBox="1"/>
          <p:nvPr/>
        </p:nvSpPr>
        <p:spPr>
          <a:xfrm>
            <a:off x="4189710" y="2120683"/>
            <a:ext cx="23011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900" b="0" i="0" u="none" strike="noStrike">
                <a:solidFill>
                  <a:srgbClr val="191919"/>
                </a:solidFill>
                <a:effectLst/>
                <a:ea typeface="UD Digi Kyokasho NK-B" panose="02020700000000000000" pitchFamily="18" charset="-128"/>
              </a:rPr>
              <a:t>＊</a:t>
            </a:r>
            <a:r>
              <a:rPr lang="ja-JP" altLang="en-US" sz="900">
                <a:solidFill>
                  <a:srgbClr val="191919"/>
                </a:solidFill>
                <a:ea typeface="UD Digi Kyokasho NK-B" panose="02020700000000000000" pitchFamily="18" charset="-128"/>
              </a:rPr>
              <a:t>日病薬　</a:t>
            </a:r>
            <a:r>
              <a:rPr lang="ja-JP" altLang="en-US" sz="900" b="0" i="0" u="none" strike="noStrike">
                <a:solidFill>
                  <a:srgbClr val="191919"/>
                </a:solidFill>
                <a:effectLst/>
                <a:ea typeface="UD Digi Kyokasho NK-B" panose="02020700000000000000" pitchFamily="18" charset="-128"/>
              </a:rPr>
              <a:t>病院薬学認定単位</a:t>
            </a:r>
            <a:r>
              <a:rPr lang="ja-JP" altLang="ja-JP" sz="900" b="0" i="0" u="none" strike="noStrike">
                <a:solidFill>
                  <a:srgbClr val="191919"/>
                </a:solidFill>
                <a:effectLst/>
                <a:ea typeface="UD Digi Kyokasho NK-B" panose="02020700000000000000" pitchFamily="18" charset="-128"/>
              </a:rPr>
              <a:t> </a:t>
            </a:r>
            <a:r>
              <a:rPr lang="en-US" altLang="ja-JP" sz="900" b="0" i="0" u="none" strike="noStrike">
                <a:solidFill>
                  <a:srgbClr val="191919"/>
                </a:solidFill>
                <a:effectLst/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1.0</a:t>
            </a:r>
            <a:r>
              <a:rPr lang="ja-JP" altLang="ja-JP" sz="900" b="0" i="0" u="none" strike="noStrike">
                <a:solidFill>
                  <a:srgbClr val="191919"/>
                </a:solidFill>
                <a:effectLst/>
                <a:ea typeface="UD Digi Kyokasho NK-B" panose="02020700000000000000" pitchFamily="18" charset="-128"/>
              </a:rPr>
              <a:t>単位</a:t>
            </a:r>
            <a:endParaRPr lang="en-US" altLang="ja-JP" sz="900" b="0" i="0" u="none" strike="noStrike">
              <a:solidFill>
                <a:srgbClr val="191919"/>
              </a:solidFill>
              <a:effectLst/>
              <a:ea typeface="UD Digi Kyokasho NK-B" panose="02020700000000000000" pitchFamily="18" charset="-128"/>
            </a:endParaRPr>
          </a:p>
          <a:p>
            <a:r>
              <a:rPr lang="ja-JP" altLang="ja-JP" sz="900" b="0" i="0" u="none" strike="noStrike">
                <a:solidFill>
                  <a:srgbClr val="191919"/>
                </a:solidFill>
                <a:effectLst/>
                <a:ea typeface="UD Digi Kyokasho NK-B" panose="02020700000000000000" pitchFamily="18" charset="-128"/>
              </a:rPr>
              <a:t>（コード：</a:t>
            </a:r>
            <a:r>
              <a:rPr lang="en-US" altLang="ja-JP" sz="900" b="0" i="0" u="none" strike="noStrike">
                <a:solidFill>
                  <a:srgbClr val="191919"/>
                </a:solidFill>
                <a:effectLst/>
                <a:ea typeface="UD Digi Kyokasho NK-B" panose="02020700000000000000" pitchFamily="18" charset="-128"/>
              </a:rPr>
              <a:t>Ⅲ</a:t>
            </a:r>
            <a:r>
              <a:rPr lang="ja-JP" altLang="en-US" sz="900" b="0" i="0" u="none" strike="noStrike">
                <a:solidFill>
                  <a:srgbClr val="191919"/>
                </a:solidFill>
                <a:effectLst/>
                <a:ea typeface="UD Digi Kyokasho NK-B" panose="02020700000000000000" pitchFamily="18" charset="-128"/>
              </a:rPr>
              <a:t>－</a:t>
            </a:r>
            <a:r>
              <a:rPr lang="ja-JP" altLang="en-US" sz="900">
                <a:solidFill>
                  <a:srgbClr val="191919"/>
                </a:solidFill>
                <a:ea typeface="UD Digi Kyokasho NK-B" panose="02020700000000000000" pitchFamily="18" charset="-128"/>
              </a:rPr>
              <a:t>２</a:t>
            </a:r>
            <a:r>
              <a:rPr lang="ja-JP" altLang="en-US" sz="900" b="0" i="0" u="none" strike="noStrike">
                <a:solidFill>
                  <a:srgbClr val="191919"/>
                </a:solidFill>
                <a:effectLst/>
                <a:ea typeface="UD Digi Kyokasho NK-B" panose="02020700000000000000" pitchFamily="18" charset="-128"/>
              </a:rPr>
              <a:t>、</a:t>
            </a:r>
            <a:r>
              <a:rPr lang="en-US" altLang="ja-JP" sz="900">
                <a:solidFill>
                  <a:srgbClr val="191919"/>
                </a:solidFill>
                <a:ea typeface="UD Digi Kyokasho NK-B" panose="02020700000000000000" pitchFamily="18" charset="-128"/>
              </a:rPr>
              <a:t>Ⅴ</a:t>
            </a:r>
            <a:r>
              <a:rPr lang="ja-JP" altLang="en-US" sz="900" b="0" i="0" u="none" strike="noStrike">
                <a:solidFill>
                  <a:srgbClr val="191919"/>
                </a:solidFill>
                <a:effectLst/>
                <a:ea typeface="UD Digi Kyokasho NK-B" panose="02020700000000000000" pitchFamily="18" charset="-128"/>
              </a:rPr>
              <a:t>－２</a:t>
            </a:r>
            <a:r>
              <a:rPr lang="ja-JP" altLang="ja-JP" sz="900" b="0" i="0" u="none" strike="noStrike">
                <a:solidFill>
                  <a:srgbClr val="191919"/>
                </a:solidFill>
                <a:effectLst/>
                <a:ea typeface="UD Digi Kyokasho NK-B" panose="02020700000000000000" pitchFamily="18" charset="-128"/>
              </a:rPr>
              <a:t>）</a:t>
            </a:r>
            <a:r>
              <a:rPr lang="ja-JP" altLang="en-US" sz="900" b="0" i="0" u="none" strike="noStrike">
                <a:solidFill>
                  <a:srgbClr val="191919"/>
                </a:solidFill>
                <a:effectLst/>
                <a:ea typeface="UD Digi Kyokasho NK-B" panose="02020700000000000000" pitchFamily="18" charset="-128"/>
              </a:rPr>
              <a:t>の取得が可能</a:t>
            </a:r>
            <a:endParaRPr kumimoji="1" lang="ja-JP" altLang="en-US" sz="600"/>
          </a:p>
        </p:txBody>
      </p:sp>
      <p:sp>
        <p:nvSpPr>
          <p:cNvPr id="102" name="New shape"/>
          <p:cNvSpPr/>
          <p:nvPr/>
        </p:nvSpPr>
        <p:spPr>
          <a:xfrm>
            <a:off x="4953000" y="8509000"/>
            <a:ext cx="1905000" cy="635000"/>
          </a:xfrm>
          <a:prstGeom prst="rect">
            <a:avLst/>
          </a:prstGeom>
          <a:noFill/>
          <a:ln w="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800">
                <a:solidFill>
                  <a:srgbClr val="7F7F7F"/>
                </a:solidFill>
                <a:highlight>
                  <a:srgbClr val="FFFFFF"/>
                </a:highlight>
                <a:latin typeface="OCRB"/>
              </a:rPr>
              <a:t>116233-03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9775B244-1627-344C-529D-E59EBDBEBE78}"/>
              </a:ext>
            </a:extLst>
          </p:cNvPr>
          <p:cNvSpPr txBox="1"/>
          <p:nvPr/>
        </p:nvSpPr>
        <p:spPr>
          <a:xfrm>
            <a:off x="2467819" y="8425340"/>
            <a:ext cx="343768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050" b="0" i="0" u="none" strike="noStrike">
                <a:solidFill>
                  <a:srgbClr val="191919"/>
                </a:solidFill>
                <a:effectLst/>
                <a:ea typeface="UD Digi Kyokasho NK-B" panose="02020700000000000000" pitchFamily="18" charset="-128"/>
              </a:rPr>
              <a:t>共催：</a:t>
            </a:r>
          </a:p>
          <a:p>
            <a:r>
              <a:rPr lang="ja-JP" altLang="en-US" sz="1050" b="0" i="0" u="none" strike="noStrike">
                <a:solidFill>
                  <a:srgbClr val="191919"/>
                </a:solidFill>
                <a:effectLst/>
                <a:ea typeface="UD Digi Kyokasho NK-B" panose="02020700000000000000" pitchFamily="18" charset="-128"/>
              </a:rPr>
              <a:t>沖縄県病院薬剤師会</a:t>
            </a:r>
          </a:p>
          <a:p>
            <a:r>
              <a:rPr kumimoji="1" lang="ja-JP" altLang="en-US" sz="1050">
                <a:solidFill>
                  <a:srgbClr val="191919"/>
                </a:solidFill>
                <a:ea typeface="UD Digi Kyokasho NK-B" panose="02020700000000000000" pitchFamily="18" charset="-128"/>
              </a:rPr>
              <a:t>日本イーライリリー株式会社</a:t>
            </a:r>
          </a:p>
          <a:p>
            <a:r>
              <a:rPr lang="ja-JP" altLang="en-US" sz="1050">
                <a:solidFill>
                  <a:srgbClr val="191919"/>
                </a:solidFill>
                <a:ea typeface="UD Digi Kyokasho NK-B" panose="02020700000000000000" pitchFamily="18" charset="-128"/>
              </a:rPr>
              <a:t>田辺三菱製薬株式会社</a:t>
            </a:r>
            <a:endParaRPr kumimoji="1" lang="ja-JP" altLang="en-US" sz="800"/>
          </a:p>
        </p:txBody>
      </p:sp>
      <p:sp>
        <p:nvSpPr>
          <p:cNvPr id="103" name="New shape"/>
          <p:cNvSpPr/>
          <p:nvPr/>
        </p:nvSpPr>
        <p:spPr>
          <a:xfrm>
            <a:off x="4953000" y="8509000"/>
            <a:ext cx="1905000" cy="635000"/>
          </a:xfrm>
          <a:prstGeom prst="rect">
            <a:avLst/>
          </a:prstGeom>
          <a:noFill/>
          <a:ln w="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800">
                <a:solidFill>
                  <a:srgbClr val="7F7F7F"/>
                </a:solidFill>
                <a:highlight>
                  <a:srgbClr val="FFFFFF"/>
                </a:highlight>
                <a:latin typeface="OCRB"/>
              </a:rPr>
              <a:t>116233-05</a:t>
            </a:r>
          </a:p>
        </p:txBody>
      </p:sp>
    </p:spTree>
    <p:extLst>
      <p:ext uri="{BB962C8B-B14F-4D97-AF65-F5344CB8AC3E}">
        <p14:creationId xmlns:p14="http://schemas.microsoft.com/office/powerpoint/2010/main" val="1294772859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71">
            <a:extLst>
              <a:ext uri="{FF2B5EF4-FFF2-40B4-BE49-F238E27FC236}">
                <a16:creationId xmlns:a16="http://schemas.microsoft.com/office/drawing/2014/main" id="{3B61C022-DE9D-5673-67B9-96782FDD3AB8}"/>
              </a:ext>
            </a:extLst>
          </p:cNvPr>
          <p:cNvSpPr txBox="1"/>
          <p:nvPr/>
        </p:nvSpPr>
        <p:spPr>
          <a:xfrm>
            <a:off x="43631" y="2083014"/>
            <a:ext cx="6712052" cy="1015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81601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Arial"/>
              </a:rPr>
              <a:t>本会はオンライン開催となります。ご視聴を希望される方は、接続情報を送付するため、二次元コードでのお申し込みをお願いしております。お手数をお掛けいたしますが、ご理解とご協力をいただけますと幸いです。</a:t>
            </a:r>
          </a:p>
          <a:p>
            <a:pPr marL="0" marR="0" lvl="0" indent="0" algn="l" defTabSz="81601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Arial"/>
              </a:rPr>
              <a:t>尚、お申し込みは会の開始直前でも可能ですが、お問い合わせに対応できない場合がありますので、お早めのお申し込みを宜しくお願いいたします。ご不明な点は下記の問い合わせ先にご連絡ください。</a:t>
            </a: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34" charset="-128"/>
              <a:ea typeface="Meiryo UI" panose="020B0604030504040204" pitchFamily="34" charset="-128"/>
              <a:cs typeface="Arial"/>
            </a:endParaRPr>
          </a:p>
          <a:p>
            <a:pPr marL="0" marR="0" lvl="0" indent="0" algn="l" defTabSz="81601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212121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Arial"/>
              </a:rPr>
              <a:t>また、講演会の情報をソーシャルメディア等に投稿することはご遠慮ください。</a:t>
            </a: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34" charset="-128"/>
              <a:ea typeface="Meiryo UI" panose="020B0604030504040204" pitchFamily="34" charset="-128"/>
              <a:cs typeface="Arial"/>
            </a:endParaRPr>
          </a:p>
        </p:txBody>
      </p:sp>
      <p:sp>
        <p:nvSpPr>
          <p:cNvPr id="7" name="テキスト ボックス 9">
            <a:extLst>
              <a:ext uri="{FF2B5EF4-FFF2-40B4-BE49-F238E27FC236}">
                <a16:creationId xmlns:a16="http://schemas.microsoft.com/office/drawing/2014/main" id="{42650BC3-41EC-89BD-0E4E-53428039346B}"/>
              </a:ext>
            </a:extLst>
          </p:cNvPr>
          <p:cNvSpPr txBox="1"/>
          <p:nvPr/>
        </p:nvSpPr>
        <p:spPr>
          <a:xfrm>
            <a:off x="2261281" y="7866904"/>
            <a:ext cx="4760213" cy="50103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74055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ja-JP" altLang="en-US" sz="132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Arial"/>
              </a:rPr>
              <a:t>　日本イーライリリー株式会社　西日本支店　長瀬　真二</a:t>
            </a:r>
          </a:p>
          <a:p>
            <a:pPr marL="0" marR="0" lvl="0" indent="0" algn="l" defTabSz="74055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ja-JP" altLang="en-US" sz="132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Arial"/>
              </a:rPr>
              <a:t>（</a:t>
            </a:r>
            <a:r>
              <a:rPr kumimoji="1" lang="en-US" altLang="ja-JP" sz="132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Arial"/>
                <a:hlinkClick r:id="rId2"/>
              </a:rPr>
              <a:t>TEL:090-7557-7893</a:t>
            </a:r>
            <a:r>
              <a:rPr kumimoji="1" lang="en-US" altLang="ja-JP" sz="132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Arial"/>
              </a:rPr>
              <a:t> /mail:nagase_shinji@lilly.com</a:t>
            </a:r>
            <a:r>
              <a:rPr kumimoji="1" lang="ja-JP" altLang="en-US" sz="132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Arial"/>
              </a:rPr>
              <a:t>）</a:t>
            </a:r>
          </a:p>
        </p:txBody>
      </p:sp>
      <p:sp>
        <p:nvSpPr>
          <p:cNvPr id="9" name="コンテンツ プレースホルダー 2">
            <a:extLst>
              <a:ext uri="{FF2B5EF4-FFF2-40B4-BE49-F238E27FC236}">
                <a16:creationId xmlns:a16="http://schemas.microsoft.com/office/drawing/2014/main" id="{DCF5D77A-850A-DDF0-E1CF-B8CE2189BC98}"/>
              </a:ext>
            </a:extLst>
          </p:cNvPr>
          <p:cNvSpPr txBox="1"/>
          <p:nvPr/>
        </p:nvSpPr>
        <p:spPr>
          <a:xfrm>
            <a:off x="2034884" y="10071485"/>
            <a:ext cx="3486733" cy="269353"/>
          </a:xfrm>
          <a:prstGeom prst="rect">
            <a:avLst/>
          </a:prstGeom>
        </p:spPr>
        <p:txBody>
          <a:bodyPr vert="horz" lIns="94950" tIns="47475" rIns="94950" bIns="47475" rtlCol="0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49513" rtl="0" eaLnBrk="1" fontAlgn="auto" latinLnBrk="0" hangingPunct="1">
              <a:lnSpc>
                <a:spcPct val="100000"/>
              </a:lnSpc>
              <a:spcBef>
                <a:spcPts val="831"/>
              </a:spcBef>
              <a:spcAft>
                <a:spcPct val="0"/>
              </a:spcAft>
              <a:buClr>
                <a:srgbClr val="FF595A"/>
              </a:buClr>
              <a:buSzTx/>
              <a:buFontTx/>
              <a:buNone/>
              <a:defRPr/>
            </a:pPr>
            <a:r>
              <a:rPr kumimoji="1" lang="ja-JP" alt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Arial"/>
              </a:rPr>
              <a:t>主催：日本イーライリリー株式会社</a:t>
            </a:r>
          </a:p>
        </p:txBody>
      </p:sp>
      <p:pic>
        <p:nvPicPr>
          <p:cNvPr id="11" name="Picture 8">
            <a:extLst>
              <a:ext uri="{FF2B5EF4-FFF2-40B4-BE49-F238E27FC236}">
                <a16:creationId xmlns:a16="http://schemas.microsoft.com/office/drawing/2014/main" id="{59A23364-5846-9A91-889B-FC2C3A16632E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28873" t="2128" r="41725" b="78014"/>
          <a:stretch>
            <a:fillRect/>
          </a:stretch>
        </p:blipFill>
        <p:spPr>
          <a:xfrm>
            <a:off x="-8163" y="4084"/>
            <a:ext cx="6876746" cy="1959432"/>
          </a:xfrm>
          <a:prstGeom prst="rect">
            <a:avLst/>
          </a:prstGeom>
        </p:spPr>
      </p:pic>
      <p:sp>
        <p:nvSpPr>
          <p:cNvPr id="8" name="タイトル 1">
            <a:extLst>
              <a:ext uri="{FF2B5EF4-FFF2-40B4-BE49-F238E27FC236}">
                <a16:creationId xmlns:a16="http://schemas.microsoft.com/office/drawing/2014/main" id="{87853D7B-2824-47E4-02AC-40DE7984DA59}"/>
              </a:ext>
            </a:extLst>
          </p:cNvPr>
          <p:cNvSpPr txBox="1"/>
          <p:nvPr/>
        </p:nvSpPr>
        <p:spPr>
          <a:xfrm>
            <a:off x="237471" y="506736"/>
            <a:ext cx="6395756" cy="1051611"/>
          </a:xfrm>
          <a:prstGeom prst="rect">
            <a:avLst/>
          </a:prstGeom>
        </p:spPr>
        <p:txBody>
          <a:bodyPr vert="horz" lIns="77762" tIns="38880" rIns="77762" bIns="38880" rtlCol="0" anchor="b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ja-JP" altLang="en-US" sz="2400" b="1">
                <a:solidFill>
                  <a:prstClr val="white"/>
                </a:solidFill>
                <a:latin typeface="Meiryo UI"/>
                <a:ea typeface="Calibri" panose="020F0502020204030204"/>
                <a:cs typeface="Calibri" panose="020F0502020204030204"/>
              </a:rPr>
              <a:t>事前登録方法</a:t>
            </a:r>
            <a:endParaRPr lang="en-US" altLang="ja-JP" sz="2400" b="1">
              <a:solidFill>
                <a:prstClr val="white"/>
              </a:solidFill>
              <a:latin typeface="Meiryo UI"/>
              <a:ea typeface="Calibri" panose="020F0502020204030204"/>
              <a:cs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ja-JP" sz="3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/>
                <a:ea typeface="Calibri" panose="020F0502020204030204"/>
                <a:cs typeface="Calibri" panose="020F0502020204030204"/>
              </a:rPr>
              <a:t> </a:t>
            </a:r>
            <a:r>
              <a:rPr kumimoji="1" lang="en-US" altLang="ja-JP" sz="3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/>
                <a:ea typeface="Meiryo UI"/>
                <a:cs typeface="Arial"/>
              </a:rPr>
              <a:t>Diabetes</a:t>
            </a:r>
            <a:r>
              <a:rPr kumimoji="1" lang="ja-JP" altLang="en-US" sz="3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/>
                <a:ea typeface="Meiryo UI"/>
                <a:cs typeface="Arial"/>
              </a:rPr>
              <a:t> </a:t>
            </a:r>
            <a:r>
              <a:rPr kumimoji="1" lang="en-US" altLang="ja-JP" sz="3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/>
                <a:ea typeface="Meiryo UI"/>
                <a:cs typeface="Arial"/>
              </a:rPr>
              <a:t>UPDATE Seminar</a:t>
            </a: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/>
              <a:ea typeface="Meiryo UI"/>
              <a:cs typeface="Arial"/>
            </a:endParaRPr>
          </a:p>
          <a:p>
            <a:pPr algn="ctr"/>
            <a:r>
              <a:rPr lang="ja-JP" altLang="en-US" sz="1600" b="1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＜</a:t>
            </a:r>
            <a:r>
              <a:rPr lang="en-US" altLang="ja-JP" sz="1600" b="1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2023/11/10</a:t>
            </a:r>
            <a:r>
              <a:rPr lang="ja-JP" altLang="en-US" sz="1600" b="1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（金）</a:t>
            </a:r>
            <a:r>
              <a:rPr lang="en-US" altLang="ja-JP" sz="1600" b="1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19:00</a:t>
            </a:r>
            <a:r>
              <a:rPr lang="ja-JP" altLang="en-US" sz="1600" b="1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 ～</a:t>
            </a:r>
            <a:r>
              <a:rPr lang="en-US" altLang="ja-JP" sz="1600" b="1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 20:35</a:t>
            </a:r>
            <a:r>
              <a:rPr lang="ja-JP" altLang="en-US" sz="1600" b="1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＞</a:t>
            </a:r>
            <a:endParaRPr lang="en-US" altLang="ja-JP" sz="1600" b="1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" name="テキスト ボックス 4">
            <a:extLst>
              <a:ext uri="{FF2B5EF4-FFF2-40B4-BE49-F238E27FC236}">
                <a16:creationId xmlns:a16="http://schemas.microsoft.com/office/drawing/2014/main" id="{072F1B35-9414-C4C1-E473-86EBE8F74CE4}"/>
              </a:ext>
            </a:extLst>
          </p:cNvPr>
          <p:cNvSpPr txBox="1"/>
          <p:nvPr/>
        </p:nvSpPr>
        <p:spPr>
          <a:xfrm>
            <a:off x="106586" y="4129517"/>
            <a:ext cx="2449353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l"/>
              <a:defRPr/>
            </a:pPr>
            <a:r>
              <a:rPr kumimoji="1" lang="ja-JP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5D0096"/>
                </a:solidFill>
                <a:effectLst/>
                <a:uLnTx/>
                <a:uFillTx/>
                <a:latin typeface="Meiryo UI"/>
                <a:ea typeface="Meiryo UI"/>
                <a:cs typeface="Arial"/>
              </a:rPr>
              <a:t>事前登録</a:t>
            </a:r>
          </a:p>
        </p:txBody>
      </p:sp>
      <p:grpSp>
        <p:nvGrpSpPr>
          <p:cNvPr id="3" name="グループ化 53">
            <a:extLst>
              <a:ext uri="{FF2B5EF4-FFF2-40B4-BE49-F238E27FC236}">
                <a16:creationId xmlns:a16="http://schemas.microsoft.com/office/drawing/2014/main" id="{91CA3785-D3A8-32AF-9E82-3D41F5030E73}"/>
              </a:ext>
            </a:extLst>
          </p:cNvPr>
          <p:cNvGrpSpPr/>
          <p:nvPr/>
        </p:nvGrpSpPr>
        <p:grpSpPr>
          <a:xfrm>
            <a:off x="3929563" y="4261757"/>
            <a:ext cx="2694453" cy="2077483"/>
            <a:chOff x="4071627" y="4542958"/>
            <a:chExt cx="1775620" cy="1323271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492E3EAA-3FC1-4432-BFB5-D037A5F21C12}"/>
                </a:ext>
              </a:extLst>
            </p:cNvPr>
            <p:cNvGrpSpPr/>
            <p:nvPr/>
          </p:nvGrpSpPr>
          <p:grpSpPr>
            <a:xfrm>
              <a:off x="5024287" y="4542958"/>
              <a:ext cx="822960" cy="1152745"/>
              <a:chOff x="5024287" y="4542958"/>
              <a:chExt cx="822960" cy="1152745"/>
            </a:xfrm>
          </p:grpSpPr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798ED3B6-8828-B17B-A949-277D8C74895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024287" y="4872743"/>
                <a:ext cx="822960" cy="822960"/>
              </a:xfrm>
              <a:prstGeom prst="rect">
                <a:avLst/>
              </a:prstGeom>
              <a:solidFill>
                <a:srgbClr val="FFFFFF"/>
              </a:solidFill>
              <a:ln w="25400" cap="flat" cmpd="sng" algn="ctr">
                <a:solidFill>
                  <a:srgbClr val="FF5A5A"/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1" lang="en-US" sz="1200" b="0" i="0" u="none" strike="noStrike" kern="0" cap="none" spc="0" normalizeH="0" baseline="0" noProof="0">
                  <a:ln>
                    <a:noFill/>
                  </a:ln>
                  <a:solidFill>
                    <a:srgbClr val="44363A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ZWAdobeF" pitchFamily="2" charset="0"/>
                </a:endParaRP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4C457AD5-6070-170A-15FA-64499DC29624}"/>
                  </a:ext>
                </a:extLst>
              </p:cNvPr>
              <p:cNvSpPr/>
              <p:nvPr/>
            </p:nvSpPr>
            <p:spPr>
              <a:xfrm>
                <a:off x="5106313" y="4967086"/>
                <a:ext cx="637796" cy="640080"/>
              </a:xfrm>
              <a:prstGeom prst="rect">
                <a:avLst/>
              </a:prstGeom>
              <a:solidFill>
                <a:srgbClr val="E2DDCB">
                  <a:alpha val="50000"/>
                </a:srgbClr>
              </a:solidFill>
              <a:ln>
                <a:noFill/>
              </a:ln>
              <a:effectLst/>
            </p:spPr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1" 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44363A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ZWAdobeF" pitchFamily="2" charset="0"/>
                </a:endParaRPr>
              </a:p>
            </p:txBody>
          </p:sp>
          <p:sp>
            <p:nvSpPr>
              <p:cNvPr id="27" name="Rectangle: Rounded Corners 26">
                <a:extLst>
                  <a:ext uri="{FF2B5EF4-FFF2-40B4-BE49-F238E27FC236}">
                    <a16:creationId xmlns:a16="http://schemas.microsoft.com/office/drawing/2014/main" id="{27F90BD0-05E2-19D9-BFB3-A995064596CA}"/>
                  </a:ext>
                </a:extLst>
              </p:cNvPr>
              <p:cNvSpPr/>
              <p:nvPr/>
            </p:nvSpPr>
            <p:spPr>
              <a:xfrm>
                <a:off x="5024287" y="4542958"/>
                <a:ext cx="822960" cy="274320"/>
              </a:xfrm>
              <a:prstGeom prst="roundRect">
                <a:avLst/>
              </a:prstGeom>
              <a:solidFill>
                <a:srgbClr val="FFFFFF"/>
              </a:solidFill>
              <a:ln w="25400" cap="flat" cmpd="sng" algn="ctr">
                <a:solidFill>
                  <a:srgbClr val="FF5A5A"/>
                </a:solidFill>
                <a:prstDash val="solid"/>
              </a:ln>
              <a:effectLst/>
            </p:spPr>
            <p:txBody>
              <a:bodyPr wrap="none"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1" lang="ja-JP" altLang="en-US" sz="1000" b="1" i="0" u="none" strike="noStrike" kern="0" cap="none" spc="0" normalizeH="0" baseline="0" noProof="0">
                    <a:ln>
                      <a:noFill/>
                    </a:ln>
                    <a:solidFill>
                      <a:srgbClr val="FF5A5A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Arial"/>
                  </a:rPr>
                  <a:t>事前登録はこちら</a:t>
                </a:r>
                <a:endParaRPr kumimoji="1" lang="en-US" sz="1000" b="1" i="0" u="none" strike="noStrike" kern="0" cap="none" spc="0" normalizeH="0" baseline="0" noProof="0">
                  <a:ln>
                    <a:noFill/>
                  </a:ln>
                  <a:solidFill>
                    <a:srgbClr val="FF5A5A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Arial"/>
                </a:endParaRPr>
              </a:p>
            </p:txBody>
          </p: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189A2F48-676D-8DFE-8C64-40AA6CFBC606}"/>
                </a:ext>
              </a:extLst>
            </p:cNvPr>
            <p:cNvGrpSpPr/>
            <p:nvPr/>
          </p:nvGrpSpPr>
          <p:grpSpPr>
            <a:xfrm>
              <a:off x="4071627" y="4544980"/>
              <a:ext cx="920304" cy="1321249"/>
              <a:chOff x="4071627" y="4544980"/>
              <a:chExt cx="920304" cy="1321249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530F04CD-B1FA-E897-BF76-466266456B0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120300" y="4874765"/>
                <a:ext cx="822960" cy="822960"/>
              </a:xfrm>
              <a:prstGeom prst="rect">
                <a:avLst/>
              </a:prstGeom>
              <a:solidFill>
                <a:srgbClr val="FFFFFF"/>
              </a:solidFill>
              <a:ln w="25400" cap="flat" cmpd="sng" algn="ctr">
                <a:solidFill>
                  <a:srgbClr val="59118E"/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1" lang="en-US" sz="1200" b="0" i="0" u="none" strike="noStrike" kern="0" cap="none" spc="0" normalizeH="0" baseline="0" noProof="0">
                  <a:ln>
                    <a:noFill/>
                  </a:ln>
                  <a:solidFill>
                    <a:srgbClr val="44363A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ZWAdobeF" pitchFamily="2" charset="0"/>
                </a:endParaRPr>
              </a:p>
            </p:txBody>
          </p:sp>
          <p:sp>
            <p:nvSpPr>
              <p:cNvPr id="22" name="Rectangle: Rounded Corners 21">
                <a:extLst>
                  <a:ext uri="{FF2B5EF4-FFF2-40B4-BE49-F238E27FC236}">
                    <a16:creationId xmlns:a16="http://schemas.microsoft.com/office/drawing/2014/main" id="{3941ECA4-38B0-4546-3E31-58C86ED861B6}"/>
                  </a:ext>
                </a:extLst>
              </p:cNvPr>
              <p:cNvSpPr/>
              <p:nvPr/>
            </p:nvSpPr>
            <p:spPr>
              <a:xfrm>
                <a:off x="4120300" y="4544980"/>
                <a:ext cx="822960" cy="274320"/>
              </a:xfrm>
              <a:prstGeom prst="roundRect">
                <a:avLst/>
              </a:prstGeom>
              <a:solidFill>
                <a:srgbClr val="FFFFFF"/>
              </a:solidFill>
              <a:ln w="25400" cap="flat" cmpd="sng" algn="ctr">
                <a:solidFill>
                  <a:srgbClr val="59118E"/>
                </a:solidFill>
                <a:prstDash val="solid"/>
              </a:ln>
              <a:effectLst/>
            </p:spPr>
            <p:txBody>
              <a:bodyPr wrap="none"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1" lang="en-US" sz="800" b="1" i="0" u="none" strike="noStrike" kern="0" cap="none" spc="0" normalizeH="0" baseline="0" noProof="0">
                    <a:ln>
                      <a:noFill/>
                    </a:ln>
                    <a:solidFill>
                      <a:srgbClr val="59118E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Arial"/>
                  </a:rPr>
                  <a:t>Webex</a:t>
                </a:r>
                <a:r>
                  <a:rPr kumimoji="1" lang="ja-JP" altLang="en-US" sz="800" b="1" i="0" u="none" strike="noStrike" kern="0" cap="none" spc="0" normalizeH="0" baseline="0" noProof="0">
                    <a:ln>
                      <a:noFill/>
                    </a:ln>
                    <a:solidFill>
                      <a:srgbClr val="59118E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Arial"/>
                  </a:rPr>
                  <a:t>ダウンロード</a:t>
                </a:r>
                <a:endParaRPr kumimoji="1" lang="en-US" altLang="ja-JP" sz="800" b="1" i="0" u="none" strike="noStrike" kern="0" cap="none" spc="0" normalizeH="0" baseline="0" noProof="0">
                  <a:ln>
                    <a:noFill/>
                  </a:ln>
                  <a:solidFill>
                    <a:srgbClr val="59118E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Arial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1" lang="ja-JP" altLang="en-US" sz="800" b="1" i="0" u="none" strike="noStrike" kern="0" cap="none" spc="0" normalizeH="0" baseline="0" noProof="0">
                    <a:ln>
                      <a:noFill/>
                    </a:ln>
                    <a:solidFill>
                      <a:srgbClr val="59118E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Arial"/>
                  </a:rPr>
                  <a:t>はこちら</a:t>
                </a:r>
                <a:endParaRPr kumimoji="1" lang="en-US" sz="800" b="1" i="0" u="none" strike="noStrike" kern="0" cap="none" spc="0" normalizeH="0" baseline="0" noProof="0">
                  <a:ln>
                    <a:noFill/>
                  </a:ln>
                  <a:solidFill>
                    <a:srgbClr val="59118E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Arial"/>
                </a:endParaRP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B1BD51F4-5732-D698-81D8-C742011E01E2}"/>
                  </a:ext>
                </a:extLst>
              </p:cNvPr>
              <p:cNvSpPr/>
              <p:nvPr/>
            </p:nvSpPr>
            <p:spPr>
              <a:xfrm>
                <a:off x="4212882" y="4969108"/>
                <a:ext cx="637796" cy="640080"/>
              </a:xfrm>
              <a:prstGeom prst="rect">
                <a:avLst/>
              </a:prstGeom>
              <a:solidFill>
                <a:srgbClr val="E2DDCB">
                  <a:alpha val="50000"/>
                </a:srgbClr>
              </a:solidFill>
              <a:ln>
                <a:noFill/>
              </a:ln>
              <a:effectLst/>
            </p:spPr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1" lang="ja-JP" altLang="en-US" sz="1000" b="0" i="0" u="none" strike="noStrike" kern="0" cap="none" spc="0" normalizeH="0" baseline="0" noProof="0">
                    <a:ln>
                      <a:noFill/>
                    </a:ln>
                    <a:solidFill>
                      <a:srgbClr val="44363A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ZWAdobeF" pitchFamily="2" charset="0"/>
                  </a:rPr>
                  <a:t>二次元コード</a:t>
                </a:r>
                <a:endParaRPr kumimoji="1" 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44363A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ZWAdobeF" pitchFamily="2" charset="0"/>
                </a:endParaRPr>
              </a:p>
            </p:txBody>
          </p:sp>
          <p:sp>
            <p:nvSpPr>
              <p:cNvPr id="24" name="TextBox 62">
                <a:extLst>
                  <a:ext uri="{FF2B5EF4-FFF2-40B4-BE49-F238E27FC236}">
                    <a16:creationId xmlns:a16="http://schemas.microsoft.com/office/drawing/2014/main" id="{5129B2CF-E63B-E18A-6AD2-CB477F42FF76}"/>
                  </a:ext>
                </a:extLst>
              </p:cNvPr>
              <p:cNvSpPr txBox="1"/>
              <p:nvPr/>
            </p:nvSpPr>
            <p:spPr>
              <a:xfrm>
                <a:off x="4071627" y="5722283"/>
                <a:ext cx="920304" cy="1439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1" lang="en-US" sz="800" b="1" i="0" u="none" strike="noStrike" kern="0" cap="none" spc="0" normalizeH="0" baseline="0" noProof="0">
                    <a:ln>
                      <a:noFill/>
                    </a:ln>
                    <a:solidFill>
                      <a:srgbClr val="44363A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Arial"/>
                  </a:rPr>
                  <a:t>lilly-Japan.webex.com</a:t>
                </a:r>
              </a:p>
            </p:txBody>
          </p:sp>
        </p:grpSp>
        <p:pic>
          <p:nvPicPr>
            <p:cNvPr id="20" name="図 48">
              <a:extLst>
                <a:ext uri="{FF2B5EF4-FFF2-40B4-BE49-F238E27FC236}">
                  <a16:creationId xmlns:a16="http://schemas.microsoft.com/office/drawing/2014/main" id="{7CB5584C-541B-F7A5-1DC0-35FB17983BB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89322" y="4947695"/>
              <a:ext cx="709238" cy="694976"/>
            </a:xfrm>
            <a:prstGeom prst="rect">
              <a:avLst/>
            </a:prstGeom>
          </p:spPr>
        </p:pic>
      </p:grpSp>
      <p:sp>
        <p:nvSpPr>
          <p:cNvPr id="4" name="TextBox 62">
            <a:extLst>
              <a:ext uri="{FF2B5EF4-FFF2-40B4-BE49-F238E27FC236}">
                <a16:creationId xmlns:a16="http://schemas.microsoft.com/office/drawing/2014/main" id="{22C474F8-68CB-C1ED-22A4-F12B7D90C2DC}"/>
              </a:ext>
            </a:extLst>
          </p:cNvPr>
          <p:cNvSpPr txBox="1"/>
          <p:nvPr/>
        </p:nvSpPr>
        <p:spPr>
          <a:xfrm>
            <a:off x="19599" y="4665636"/>
            <a:ext cx="3909964" cy="2123658"/>
          </a:xfrm>
          <a:prstGeom prst="rect">
            <a:avLst/>
          </a:prstGeom>
          <a:noFill/>
        </p:spPr>
        <p:txBody>
          <a:bodyPr wrap="square" lIns="91440" tIns="45720" rIns="91440" bIns="45720" anchor="ctr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ja-JP" sz="1200" b="0" i="0" u="none" strike="noStrike" kern="0" cap="none" spc="0" normalizeH="0" baseline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メイリオ"/>
                <a:ea typeface="メイリオ"/>
                <a:cs typeface="Arial"/>
              </a:rPr>
              <a:t>※</a:t>
            </a:r>
            <a:r>
              <a: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メイリオ"/>
                <a:ea typeface="メイリオ"/>
                <a:cs typeface="Arial"/>
              </a:rPr>
              <a:t>ご視聴いただく際は、事前に</a:t>
            </a:r>
            <a:r>
              <a:rPr kumimoji="0" lang="en-US" altLang="ja-JP" sz="1200" b="0" i="0" u="none" strike="noStrike" kern="0" cap="none" spc="0" normalizeH="0" baseline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メイリオ"/>
                <a:ea typeface="メイリオ"/>
                <a:cs typeface="Arial"/>
              </a:rPr>
              <a:t>Webex</a:t>
            </a:r>
            <a:r>
              <a: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メイリオ"/>
                <a:ea typeface="メイリオ"/>
                <a:cs typeface="Arial"/>
              </a:rPr>
              <a:t>アプリのダウンロードが必要です。ダウンロード方法については、右記</a:t>
            </a:r>
            <a:r>
              <a:rPr kumimoji="0" lang="en-US" altLang="ja-JP" sz="1200" b="0" i="0" u="none" strike="noStrike" kern="0" cap="none" spc="0" normalizeH="0" baseline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メイリオ"/>
                <a:ea typeface="メイリオ"/>
                <a:cs typeface="Arial"/>
              </a:rPr>
              <a:t>URL</a:t>
            </a:r>
            <a:r>
              <a: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メイリオ"/>
                <a:ea typeface="メイリオ"/>
                <a:cs typeface="Arial"/>
              </a:rPr>
              <a:t>または二次元コードよりご参照ください。</a:t>
            </a:r>
            <a:endParaRPr kumimoji="0" lang="en-US" altLang="ja-JP" sz="1200" b="0" i="0" u="none" strike="noStrike" kern="0" cap="none" spc="0" normalizeH="0" baseline="0" noProof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メイリオ"/>
              <a:ea typeface="メイリオ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0" cap="none" spc="0" normalizeH="0" baseline="0" noProof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5D0096"/>
                </a:solidFill>
                <a:effectLst/>
                <a:uLnTx/>
                <a:uFillTx/>
                <a:latin typeface="Meiryo UI"/>
                <a:ea typeface="Meiryo UI"/>
                <a:cs typeface="Arial"/>
              </a:rPr>
              <a:t>また事前登録は下記</a:t>
            </a:r>
            <a:r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srgbClr val="5D0096"/>
                </a:solidFill>
                <a:effectLst/>
                <a:uLnTx/>
                <a:uFillTx/>
                <a:latin typeface="Meiryo UI"/>
                <a:ea typeface="Meiryo UI"/>
                <a:cs typeface="Arial"/>
              </a:rPr>
              <a:t>URL</a:t>
            </a:r>
            <a:r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5D0096"/>
                </a:solidFill>
                <a:effectLst/>
                <a:uLnTx/>
                <a:uFillTx/>
                <a:latin typeface="Meiryo UI"/>
                <a:ea typeface="Meiryo UI"/>
                <a:cs typeface="Arial"/>
              </a:rPr>
              <a:t>もしくは右記二次元コードよりログイン頂き、</a:t>
            </a:r>
            <a:r>
              <a:rPr kumimoji="1" lang="ja-JP" altLang="en-US" sz="1200" b="1" i="0" u="none" strike="noStrike" kern="1200" cap="none" spc="0" normalizeH="0" baseline="0" noProof="0">
                <a:ln>
                  <a:noFill/>
                </a:ln>
                <a:solidFill>
                  <a:srgbClr val="5D0096"/>
                </a:solidFill>
                <a:effectLst/>
                <a:uLnTx/>
                <a:uFillTx/>
                <a:latin typeface="Meiryo UI"/>
                <a:ea typeface="Meiryo UI"/>
                <a:cs typeface="Arial"/>
              </a:rPr>
              <a:t>お名前、メールアドレス、ご施設名、ご職業</a:t>
            </a:r>
            <a:r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5D0096"/>
                </a:solidFill>
                <a:effectLst/>
                <a:uLnTx/>
                <a:uFillTx/>
                <a:latin typeface="Meiryo UI"/>
                <a:ea typeface="Meiryo UI"/>
                <a:cs typeface="Arial"/>
              </a:rPr>
              <a:t>の登録をお願いいたします。</a:t>
            </a: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rgbClr val="5D0096"/>
              </a:solidFill>
              <a:effectLst/>
              <a:uLnTx/>
              <a:uFillTx/>
              <a:latin typeface="Meiryo UI"/>
              <a:ea typeface="Meiryo UI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rgbClr val="5D0096"/>
              </a:solidFill>
              <a:effectLst/>
              <a:uLnTx/>
              <a:uFillTx/>
              <a:latin typeface="Meiryo UI"/>
              <a:ea typeface="Meiryo UI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5D0096"/>
                </a:solidFill>
                <a:effectLst/>
                <a:uLnTx/>
                <a:uFillTx/>
                <a:latin typeface="Meiryo UI"/>
                <a:ea typeface="Meiryo UI"/>
                <a:cs typeface="Arial"/>
              </a:rPr>
              <a:t>事前登録後、視聴アクセスリンクをご登録メールに送信させて頂きます。</a:t>
            </a: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rgbClr val="5D0096"/>
              </a:solidFill>
              <a:effectLst/>
              <a:uLnTx/>
              <a:uFillTx/>
              <a:latin typeface="Meiryo UI"/>
              <a:ea typeface="Meiryo UI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1" i="0" u="none" strike="noStrike" kern="0" cap="none" spc="0" normalizeH="0" baseline="0" noProof="0">
              <a:ln>
                <a:noFill/>
              </a:ln>
              <a:solidFill>
                <a:srgbClr val="431D72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Arial"/>
            </a:endParaRPr>
          </a:p>
        </p:txBody>
      </p:sp>
      <p:pic>
        <p:nvPicPr>
          <p:cNvPr id="12" name="図 14">
            <a:extLst>
              <a:ext uri="{FF2B5EF4-FFF2-40B4-BE49-F238E27FC236}">
                <a16:creationId xmlns:a16="http://schemas.microsoft.com/office/drawing/2014/main" id="{D3AC79D1-ED41-F12A-F237-95E9237D450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8193" y="6346120"/>
            <a:ext cx="2640786" cy="1518497"/>
          </a:xfrm>
          <a:prstGeom prst="rect">
            <a:avLst/>
          </a:prstGeom>
        </p:spPr>
      </p:pic>
      <p:grpSp>
        <p:nvGrpSpPr>
          <p:cNvPr id="13" name="グループ化 37">
            <a:extLst>
              <a:ext uri="{FF2B5EF4-FFF2-40B4-BE49-F238E27FC236}">
                <a16:creationId xmlns:a16="http://schemas.microsoft.com/office/drawing/2014/main" id="{FBD12C94-255B-1500-115E-250149794834}"/>
              </a:ext>
            </a:extLst>
          </p:cNvPr>
          <p:cNvGrpSpPr/>
          <p:nvPr/>
        </p:nvGrpSpPr>
        <p:grpSpPr>
          <a:xfrm>
            <a:off x="-13665" y="7105369"/>
            <a:ext cx="872513" cy="623590"/>
            <a:chOff x="-3445" y="7485559"/>
            <a:chExt cx="1278428" cy="547586"/>
          </a:xfrm>
        </p:grpSpPr>
        <p:sp>
          <p:nvSpPr>
            <p:cNvPr id="16" name="円/楕円 38">
              <a:extLst>
                <a:ext uri="{FF2B5EF4-FFF2-40B4-BE49-F238E27FC236}">
                  <a16:creationId xmlns:a16="http://schemas.microsoft.com/office/drawing/2014/main" id="{44CE5FE3-6E1F-8C80-C6B6-B8578DBF1C2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59433" y="7485559"/>
              <a:ext cx="1005403" cy="547586"/>
            </a:xfrm>
            <a:prstGeom prst="ellipse">
              <a:avLst/>
            </a:prstGeom>
            <a:solidFill>
              <a:srgbClr val="7AC143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/>
                <a:ea typeface="Meiryo UI"/>
                <a:cs typeface="Arial"/>
              </a:endParaRPr>
            </a:p>
          </p:txBody>
        </p:sp>
        <p:sp>
          <p:nvSpPr>
            <p:cNvPr id="17" name="テキスト ボックス 39">
              <a:extLst>
                <a:ext uri="{FF2B5EF4-FFF2-40B4-BE49-F238E27FC236}">
                  <a16:creationId xmlns:a16="http://schemas.microsoft.com/office/drawing/2014/main" id="{C76D1A09-DCB6-0B90-0B06-9C335C5076D4}"/>
                </a:ext>
              </a:extLst>
            </p:cNvPr>
            <p:cNvSpPr txBox="1"/>
            <p:nvPr/>
          </p:nvSpPr>
          <p:spPr>
            <a:xfrm>
              <a:off x="-3445" y="7591901"/>
              <a:ext cx="1278428" cy="337904"/>
            </a:xfrm>
            <a:prstGeom prst="rect">
              <a:avLst/>
            </a:prstGeom>
            <a:noFill/>
          </p:spPr>
          <p:txBody>
            <a:bodyPr wrap="none" lIns="91440" tIns="45720" rIns="91440" bIns="45720" rtlCol="0" anchor="ctr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1" lang="ja-JP" altLang="en-US" sz="8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メイリオ"/>
                  <a:ea typeface="メイリオ"/>
                  <a:cs typeface="Arial"/>
                </a:rPr>
                <a:t>事前登録は</a:t>
              </a:r>
              <a:endParaRPr kumimoji="1" lang="en-US" altLang="ja-JP" sz="8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メイリオ"/>
                <a:ea typeface="メイリオ"/>
                <a:cs typeface="Arial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1" lang="ja-JP" altLang="en-US" sz="8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メイリオ"/>
                  <a:ea typeface="メイリオ"/>
                  <a:cs typeface="Arial"/>
                </a:rPr>
                <a:t>こちら</a:t>
              </a:r>
              <a:endParaRPr kumimoji="1" lang="en-US" altLang="ja-JP" sz="8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メイリオ"/>
                <a:ea typeface="メイリオ"/>
                <a:cs typeface="Arial"/>
              </a:endParaRPr>
            </a:p>
          </p:txBody>
        </p:sp>
      </p:grpSp>
      <p:sp>
        <p:nvSpPr>
          <p:cNvPr id="14" name="テキスト ボックス 20">
            <a:extLst>
              <a:ext uri="{FF2B5EF4-FFF2-40B4-BE49-F238E27FC236}">
                <a16:creationId xmlns:a16="http://schemas.microsoft.com/office/drawing/2014/main" id="{3B2E2296-3311-E58C-ADA7-F488171EB8D3}"/>
              </a:ext>
            </a:extLst>
          </p:cNvPr>
          <p:cNvSpPr txBox="1"/>
          <p:nvPr/>
        </p:nvSpPr>
        <p:spPr>
          <a:xfrm>
            <a:off x="813063" y="7043303"/>
            <a:ext cx="3371654" cy="56938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ja-JP" sz="2000" b="1" i="0">
                <a:solidFill>
                  <a:srgbClr val="333333"/>
                </a:solidFill>
                <a:effectLst/>
                <a:latin typeface="ヒラギノ角ゴ Pro W3"/>
                <a:hlinkClick r:id="rId6"/>
              </a:rPr>
              <a:t>https://onl.la/HCgshfg</a:t>
            </a:r>
            <a:endParaRPr lang="en-US" altLang="ja-JP" sz="2000" b="1" i="0">
              <a:solidFill>
                <a:srgbClr val="333333"/>
              </a:solidFill>
              <a:effectLst/>
              <a:latin typeface="ヒラギノ角ゴ Pro W3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ja-JP" altLang="en-US" sz="1100" i="0">
                <a:solidFill>
                  <a:srgbClr val="333333"/>
                </a:solidFill>
                <a:effectLst/>
                <a:latin typeface="ヒラギノ角ゴ Pro W3"/>
              </a:rPr>
              <a:t>こちらの</a:t>
            </a:r>
            <a:r>
              <a:rPr lang="en-US" altLang="ja-JP" sz="1100" i="0">
                <a:solidFill>
                  <a:srgbClr val="333333"/>
                </a:solidFill>
                <a:effectLst/>
                <a:latin typeface="ヒラギノ角ゴ Pro W3"/>
              </a:rPr>
              <a:t>URL</a:t>
            </a:r>
            <a:r>
              <a:rPr lang="ja-JP" altLang="en-US" sz="1100" i="0">
                <a:solidFill>
                  <a:srgbClr val="333333"/>
                </a:solidFill>
                <a:effectLst/>
                <a:latin typeface="ヒラギノ角ゴ Pro W3"/>
              </a:rPr>
              <a:t>もしくは</a:t>
            </a:r>
            <a:r>
              <a:rPr lang="en-US" altLang="ja-JP" sz="1100" i="0">
                <a:solidFill>
                  <a:srgbClr val="333333"/>
                </a:solidFill>
                <a:effectLst/>
                <a:latin typeface="ヒラギノ角ゴ Pro W3"/>
              </a:rPr>
              <a:t>2</a:t>
            </a:r>
            <a:r>
              <a:rPr lang="ja-JP" altLang="en-US" sz="1100" i="0">
                <a:solidFill>
                  <a:srgbClr val="333333"/>
                </a:solidFill>
                <a:effectLst/>
                <a:latin typeface="ヒラギノ角ゴ Pro W3"/>
              </a:rPr>
              <a:t>次元コードより登録下さい</a:t>
            </a:r>
            <a:endParaRPr lang="en-US" altLang="ja-JP" sz="1100" i="0">
              <a:solidFill>
                <a:srgbClr val="333333"/>
              </a:solidFill>
              <a:effectLst/>
              <a:latin typeface="ヒラギノ角ゴ Pro W3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FA467F0-51C9-3F0E-8844-642B450967B9}"/>
              </a:ext>
            </a:extLst>
          </p:cNvPr>
          <p:cNvSpPr txBox="1"/>
          <p:nvPr/>
        </p:nvSpPr>
        <p:spPr>
          <a:xfrm>
            <a:off x="833708" y="7847300"/>
            <a:ext cx="225738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ja-JP" sz="15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Arial"/>
              </a:rPr>
              <a:t>【</a:t>
            </a:r>
            <a:r>
              <a:rPr kumimoji="1" lang="ja-JP" altLang="en-US" sz="15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Arial"/>
              </a:rPr>
              <a:t>お問い合わせ先</a:t>
            </a:r>
            <a:r>
              <a:rPr kumimoji="1" lang="en-US" altLang="ja-JP" sz="15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Arial"/>
              </a:rPr>
              <a:t>】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ja-JP" altLang="en-US" sz="15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游ゴシック" panose="020B0400000000000000" pitchFamily="50" charset="-128"/>
              <a:cs typeface="Arial"/>
            </a:endParaRPr>
          </a:p>
        </p:txBody>
      </p:sp>
      <p:sp>
        <p:nvSpPr>
          <p:cNvPr id="15" name="テキスト ボックス 71">
            <a:extLst>
              <a:ext uri="{FF2B5EF4-FFF2-40B4-BE49-F238E27FC236}">
                <a16:creationId xmlns:a16="http://schemas.microsoft.com/office/drawing/2014/main" id="{FA2F3C74-185D-88F3-B183-EAB902C4B9D7}"/>
              </a:ext>
            </a:extLst>
          </p:cNvPr>
          <p:cNvSpPr txBox="1"/>
          <p:nvPr/>
        </p:nvSpPr>
        <p:spPr>
          <a:xfrm>
            <a:off x="43631" y="3300390"/>
            <a:ext cx="6712052" cy="73866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81601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ja-JP" altLang="en-US" sz="1050" b="1" i="0" u="sng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Arial"/>
              </a:rPr>
              <a:t>日病薬　病院薬学認定単位の申請方法</a:t>
            </a:r>
            <a:endParaRPr kumimoji="1" lang="en-US" altLang="ja-JP" sz="1050" b="1" i="0" u="sng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eiryo UI" panose="020B0604030504040204" pitchFamily="34" charset="-128"/>
              <a:ea typeface="Meiryo UI" panose="020B0604030504040204" pitchFamily="34" charset="-128"/>
              <a:cs typeface="Arial"/>
            </a:endParaRPr>
          </a:p>
          <a:p>
            <a:pPr marL="0" marR="0" lvl="0" indent="0" algn="l" defTabSz="81601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ja-JP" altLang="en-US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Arial"/>
              </a:rPr>
              <a:t>通常の視聴同様に事前登録の上ご視聴下さい。</a:t>
            </a:r>
            <a:endParaRPr kumimoji="1" lang="en-US" altLang="ja-JP" sz="10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34" charset="-128"/>
              <a:ea typeface="Meiryo UI" panose="020B0604030504040204" pitchFamily="34" charset="-128"/>
              <a:cs typeface="Arial"/>
            </a:endParaRPr>
          </a:p>
          <a:p>
            <a:pPr marL="0" marR="0" lvl="0" indent="0" algn="l" defTabSz="81601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ja-JP" altLang="en-US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Arial"/>
              </a:rPr>
              <a:t>また講演会中に提示する</a:t>
            </a:r>
            <a:r>
              <a:rPr kumimoji="1" lang="en-US" altLang="ja-JP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Arial"/>
              </a:rPr>
              <a:t>3</a:t>
            </a:r>
            <a:r>
              <a:rPr kumimoji="1" lang="ja-JP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Arial"/>
              </a:rPr>
              <a:t>回のキーワード</a:t>
            </a:r>
            <a:r>
              <a:rPr kumimoji="1" lang="ja-JP" altLang="en-US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Arial"/>
              </a:rPr>
              <a:t>をご確認下さい。講演会終了後、画面上に</a:t>
            </a:r>
            <a:r>
              <a:rPr kumimoji="1" lang="en-US" altLang="ja-JP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Arial"/>
              </a:rPr>
              <a:t>2</a:t>
            </a:r>
            <a:r>
              <a:rPr kumimoji="1" lang="ja-JP" altLang="en-US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Arial"/>
              </a:rPr>
              <a:t>次元コードを表示いたしますので、そこからアクセスいただき、ご施設名とお名前、</a:t>
            </a:r>
            <a:r>
              <a:rPr kumimoji="1" lang="en-US" altLang="ja-JP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Arial"/>
              </a:rPr>
              <a:t>3</a:t>
            </a:r>
            <a:r>
              <a:rPr kumimoji="1" lang="ja-JP" altLang="en-US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Arial"/>
              </a:rPr>
              <a:t>つのキーワードをご回答ください。</a:t>
            </a:r>
            <a:endParaRPr kumimoji="1" lang="en-US" altLang="ja-JP" sz="10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34" charset="-128"/>
              <a:ea typeface="Meiryo UI" panose="020B0604030504040204" pitchFamily="34" charset="-128"/>
              <a:cs typeface="Arial"/>
            </a:endParaRPr>
          </a:p>
        </p:txBody>
      </p:sp>
      <p:sp>
        <p:nvSpPr>
          <p:cNvPr id="28" name="New shape"/>
          <p:cNvSpPr/>
          <p:nvPr/>
        </p:nvSpPr>
        <p:spPr>
          <a:xfrm>
            <a:off x="4953000" y="8509000"/>
            <a:ext cx="1905000" cy="635000"/>
          </a:xfrm>
          <a:prstGeom prst="rect">
            <a:avLst/>
          </a:prstGeom>
          <a:noFill/>
          <a:ln w="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sz="800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highlight>
                  <a:srgbClr val="FFFFFF"/>
                </a:highlight>
                <a:uLnTx/>
                <a:uFillTx/>
                <a:latin typeface="OCRB"/>
                <a:cs typeface="Arial"/>
              </a:rPr>
              <a:t>116233-03</a:t>
            </a: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01ACD909-2A0E-BC84-2B64-F392B66D504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22715" y="4865828"/>
            <a:ext cx="1153784" cy="1153784"/>
          </a:xfrm>
          <a:prstGeom prst="rect">
            <a:avLst/>
          </a:prstGeom>
        </p:spPr>
      </p:pic>
      <p:sp>
        <p:nvSpPr>
          <p:cNvPr id="29" name="New shape"/>
          <p:cNvSpPr/>
          <p:nvPr/>
        </p:nvSpPr>
        <p:spPr>
          <a:xfrm>
            <a:off x="4953000" y="8509000"/>
            <a:ext cx="1905000" cy="635000"/>
          </a:xfrm>
          <a:prstGeom prst="rect">
            <a:avLst/>
          </a:prstGeom>
          <a:noFill/>
          <a:ln w="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800">
                <a:solidFill>
                  <a:srgbClr val="7F7F7F"/>
                </a:solidFill>
                <a:highlight>
                  <a:srgbClr val="FFFFFF"/>
                </a:highlight>
                <a:latin typeface="OCRB"/>
              </a:rPr>
              <a:t>116233-05</a:t>
            </a:r>
          </a:p>
        </p:txBody>
      </p:sp>
    </p:spTree>
    <p:extLst>
      <p:ext uri="{BB962C8B-B14F-4D97-AF65-F5344CB8AC3E}">
        <p14:creationId xmlns:p14="http://schemas.microsoft.com/office/powerpoint/2010/main" val="674040157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10.0.14393.0"/>
  <p:tag name="AS_RELEASE_DATE" val="2019.02.14"/>
  <p:tag name="AS_TITLE" val="Aspose.Slides for .NET 4.0 Client Profile"/>
  <p:tag name="AS_VERSION" val="19.2"/>
</p:tagLst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dula2">
      <a:dk1>
        <a:srgbClr val="190B12"/>
      </a:dk1>
      <a:lt1>
        <a:srgbClr val="FFFFFF"/>
      </a:lt1>
      <a:dk2>
        <a:srgbClr val="938884"/>
      </a:dk2>
      <a:lt2>
        <a:srgbClr val="59118E"/>
      </a:lt2>
      <a:accent1>
        <a:srgbClr val="7AC143"/>
      </a:accent1>
      <a:accent2>
        <a:srgbClr val="50C8E8"/>
      </a:accent2>
      <a:accent3>
        <a:srgbClr val="E1DD55"/>
      </a:accent3>
      <a:accent4>
        <a:srgbClr val="E2DDCB"/>
      </a:accent4>
      <a:accent5>
        <a:srgbClr val="F9D616"/>
      </a:accent5>
      <a:accent6>
        <a:srgbClr val="7AC143"/>
      </a:accent6>
      <a:hlink>
        <a:srgbClr val="59118E"/>
      </a:hlink>
      <a:folHlink>
        <a:srgbClr val="50C8E8"/>
      </a:folHlink>
    </a:clrScheme>
    <a:fontScheme name="Office">
      <a:maj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0112bba-9059-41ff-b22a-3c128aa243d6">
      <Terms xmlns="http://schemas.microsoft.com/office/infopath/2007/PartnerControls"/>
    </lcf76f155ced4ddcb4097134ff3c332f>
    <TaxCatchAll xmlns="722665c0-46b7-4cd5-b3d5-5656487ab232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6EFAA29DA4D4C4B909591E17122F718" ma:contentTypeVersion="16" ma:contentTypeDescription="Create a new document." ma:contentTypeScope="" ma:versionID="eb8fa8e0670a4d50f311f5972b03409e">
  <xsd:schema xmlns:xsd="http://www.w3.org/2001/XMLSchema" xmlns:xs="http://www.w3.org/2001/XMLSchema" xmlns:p="http://schemas.microsoft.com/office/2006/metadata/properties" xmlns:ns2="00112bba-9059-41ff-b22a-3c128aa243d6" xmlns:ns3="722665c0-46b7-4cd5-b3d5-5656487ab232" targetNamespace="http://schemas.microsoft.com/office/2006/metadata/properties" ma:root="true" ma:fieldsID="a06352d78d9d832c54f43316530bdc6a" ns2:_="" ns3:_="">
    <xsd:import namespace="00112bba-9059-41ff-b22a-3c128aa243d6"/>
    <xsd:import namespace="722665c0-46b7-4cd5-b3d5-5656487ab23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112bba-9059-41ff-b22a-3c128aa243d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9adb9bf-65a7-4dcd-b9fe-2cabe70ed69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2665c0-46b7-4cd5-b3d5-5656487ab232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99ba168e-b92b-408c-94b6-df416b8c9986}" ma:internalName="TaxCatchAll" ma:showField="CatchAllData" ma:web="722665c0-46b7-4cd5-b3d5-5656487ab23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FB85B12-2C14-4C30-854D-C05CF48E31A7}">
  <ds:schemaRefs>
    <ds:schemaRef ds:uri="http://schemas.microsoft.com/office/2006/metadata/properties"/>
    <ds:schemaRef ds:uri="http://www.w3.org/2000/xmlns/"/>
    <ds:schemaRef ds:uri="00112bba-9059-41ff-b22a-3c128aa243d6"/>
    <ds:schemaRef ds:uri="http://schemas.microsoft.com/office/infopath/2007/PartnerControls"/>
    <ds:schemaRef ds:uri="722665c0-46b7-4cd5-b3d5-5656487ab232"/>
    <ds:schemaRef ds:uri="http://www.w3.org/2001/XMLSchema-instance"/>
  </ds:schemaRefs>
</ds:datastoreItem>
</file>

<file path=customXml/itemProps2.xml><?xml version="1.0" encoding="utf-8"?>
<ds:datastoreItem xmlns:ds="http://schemas.openxmlformats.org/officeDocument/2006/customXml" ds:itemID="{BA72115B-16DF-4054-9C31-912F95C8B93F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00112bba-9059-41ff-b22a-3c128aa243d6"/>
    <ds:schemaRef ds:uri="722665c0-46b7-4cd5-b3d5-5656487ab232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93E86E4-AECF-4482-AEDB-5F741F3DA08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513</Words>
  <Application>Microsoft Office PowerPoint</Application>
  <PresentationFormat>画面に合わせる (4:3)</PresentationFormat>
  <Paragraphs>60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3" baseType="lpstr">
      <vt:lpstr>Meiryo UI</vt:lpstr>
      <vt:lpstr>UD Digi Kyokasho NK-B</vt:lpstr>
      <vt:lpstr>ヒラギノ角ゴ Pro W3</vt:lpstr>
      <vt:lpstr>Meiryo</vt:lpstr>
      <vt:lpstr>Meiryo</vt:lpstr>
      <vt:lpstr>Arial</vt:lpstr>
      <vt:lpstr>Calibri</vt:lpstr>
      <vt:lpstr>Calibri Light</vt:lpstr>
      <vt:lpstr>OCRB</vt:lpstr>
      <vt:lpstr>Wingdings</vt:lpstr>
      <vt:lpstr>Office テーマ</vt:lpstr>
      <vt:lpstr>PowerPoint プレゼンテーション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Takahashi</dc:creator>
  <cp:lastModifiedBy>Hayato Omura</cp:lastModifiedBy>
  <cp:revision>9</cp:revision>
  <cp:lastPrinted>2023-06-09T01:23:35Z</cp:lastPrinted>
  <dcterms:created xsi:type="dcterms:W3CDTF">2015-05-13T03:29:59Z</dcterms:created>
  <dcterms:modified xsi:type="dcterms:W3CDTF">2023-10-13T07:08:13Z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0x01010086EFAA29DA4D4C4B909591E17122F718</vt:lpwstr>
  </property>
  <property fmtid="{D5CDD505-2E9C-101B-9397-08002B2CF9AE}" pid="3" name="EnterpriseDocumentLanguage">
    <vt:lpwstr>2;#eng|39540796-0396-4e54-afe9-a602f28bbe8f</vt:lpwstr>
  </property>
  <property fmtid="{D5CDD505-2E9C-101B-9397-08002B2CF9AE}" pid="4" name="EnterpriseRecordSeriesCode">
    <vt:lpwstr>1;#ADM130|70dc3311-3e76-421c-abfa-d108df48853c</vt:lpwstr>
  </property>
  <property fmtid="{D5CDD505-2E9C-101B-9397-08002B2CF9AE}" pid="5" name="EnterpriseSensitivityClassification">
    <vt:lpwstr>3;#GREEN|ec74153f-63be-46a4-ae5f-1b86c809897d</vt:lpwstr>
  </property>
</Properties>
</file>