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Lst>
  <p:notesMasterIdLst>
    <p:notesMasterId r:id="rId7"/>
  </p:notesMasterIdLst>
  <p:sldIdLst>
    <p:sldId id="256" r:id="rId5"/>
    <p:sldId id="259" r:id="rId6"/>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UMA YOSUKE / 井沼 陽介" initials="IY/井陽" lastIdx="1" clrIdx="0">
    <p:extLst>
      <p:ext uri="{19B8F6BF-5375-455C-9EA6-DF929625EA0E}">
        <p15:presenceInfo xmlns:p15="http://schemas.microsoft.com/office/powerpoint/2012/main" userId="S::inumaea2@daiichisankyo.co.jp::b0e81ddf-3a18-4fdc-98d5-d31305c87b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C2D8D"/>
    <a:srgbClr val="2F2C8D"/>
    <a:srgbClr val="981585"/>
    <a:srgbClr val="009999"/>
    <a:srgbClr val="66FFCC"/>
    <a:srgbClr val="993366"/>
    <a:srgbClr val="660033"/>
    <a:srgbClr val="660066"/>
    <a:srgbClr val="00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91445" autoAdjust="0"/>
  </p:normalViewPr>
  <p:slideViewPr>
    <p:cSldViewPr snapToGrid="0">
      <p:cViewPr varScale="1">
        <p:scale>
          <a:sx n="62" d="100"/>
          <a:sy n="62" d="100"/>
        </p:scale>
        <p:origin x="1749" y="36"/>
      </p:cViewPr>
      <p:guideLst/>
    </p:cSldViewPr>
  </p:slideViewPr>
  <p:notesTextViewPr>
    <p:cViewPr>
      <p:scale>
        <a:sx n="1" d="1"/>
        <a:sy n="1" d="1"/>
      </p:scale>
      <p:origin x="0" y="0"/>
    </p:cViewPr>
  </p:notesText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D75F701-932E-4FAD-8716-0B7DA96C4CC2}" type="datetimeFigureOut">
              <a:rPr kumimoji="1" lang="ja-JP" altLang="en-US" smtClean="0"/>
              <a:t>2024/4/10</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A41749B-57DC-47F0-807A-5D03E1A28A59}" type="slidenum">
              <a:rPr kumimoji="1" lang="ja-JP" altLang="en-US" smtClean="0"/>
              <a:t>‹#›</a:t>
            </a:fld>
            <a:endParaRPr kumimoji="1" lang="ja-JP" altLang="en-US"/>
          </a:p>
        </p:txBody>
      </p:sp>
    </p:spTree>
    <p:extLst>
      <p:ext uri="{BB962C8B-B14F-4D97-AF65-F5344CB8AC3E}">
        <p14:creationId xmlns:p14="http://schemas.microsoft.com/office/powerpoint/2010/main" val="42646052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A41749B-57DC-47F0-807A-5D03E1A28A59}" type="slidenum">
              <a:rPr kumimoji="1" lang="ja-JP" altLang="en-US" smtClean="0"/>
              <a:t>1</a:t>
            </a:fld>
            <a:endParaRPr kumimoji="1" lang="ja-JP" altLang="en-US"/>
          </a:p>
        </p:txBody>
      </p:sp>
    </p:spTree>
    <p:extLst>
      <p:ext uri="{BB962C8B-B14F-4D97-AF65-F5344CB8AC3E}">
        <p14:creationId xmlns:p14="http://schemas.microsoft.com/office/powerpoint/2010/main" val="213728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41749B-57DC-47F0-807A-5D03E1A28A5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3728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80215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23583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1140786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990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821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90334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06836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440284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410849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16589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402265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88917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2024/4/10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907524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AAA22D61-B10A-49D5-B3EB-C8606FBBB8C4}" type="datetimeFigureOut">
              <a:rPr kumimoji="1" lang="ja-JP" altLang="en-US" smtClean="0"/>
              <a:t>2024/4/10</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35957869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2" r:id="rId13"/>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7" name="テキスト ボックス 106">
            <a:extLst>
              <a:ext uri="{FF2B5EF4-FFF2-40B4-BE49-F238E27FC236}">
                <a16:creationId xmlns:a16="http://schemas.microsoft.com/office/drawing/2014/main" id="{C5290A3F-9C8C-4596-BE6C-A10159486FFC}"/>
              </a:ext>
            </a:extLst>
          </p:cNvPr>
          <p:cNvSpPr txBox="1"/>
          <p:nvPr/>
        </p:nvSpPr>
        <p:spPr>
          <a:xfrm>
            <a:off x="-299897" y="490136"/>
            <a:ext cx="8482149" cy="446276"/>
          </a:xfrm>
          <a:prstGeom prst="rect">
            <a:avLst/>
          </a:prstGeom>
          <a:noFill/>
        </p:spPr>
        <p:txBody>
          <a:bodyPr wrap="square" lIns="0" tIns="0" rIns="0" bIns="0" rtlCol="0" anchor="ctr" anchorCtr="0">
            <a:spAutoFit/>
          </a:bodyPr>
          <a:lstStyle/>
          <a:p>
            <a:pPr lvl="0" algn="ctr">
              <a:defRPr/>
            </a:pPr>
            <a:r>
              <a:rPr lang="ja-JP" altLang="en-US" sz="2900" b="1" dirty="0">
                <a:gradFill flip="none" rotWithShape="1">
                  <a:gsLst>
                    <a:gs pos="0">
                      <a:srgbClr val="0C2D8D"/>
                    </a:gs>
                    <a:gs pos="100000">
                      <a:srgbClr val="981585"/>
                    </a:gs>
                  </a:gsLst>
                  <a:lin ang="5400000" scaled="1"/>
                  <a:tileRect/>
                </a:gradFill>
                <a:latin typeface="UD デジタル 教科書体 N-B" panose="02020700000000000000" pitchFamily="17" charset="-128"/>
                <a:ea typeface="UD デジタル 教科書体 N-B" panose="02020700000000000000" pitchFamily="17" charset="-128"/>
              </a:rPr>
              <a:t>地域で支える運動器疾患</a:t>
            </a:r>
            <a:r>
              <a:rPr lang="en-US" altLang="ja-JP" sz="2900" b="1" dirty="0">
                <a:gradFill flip="none" rotWithShape="1">
                  <a:gsLst>
                    <a:gs pos="0">
                      <a:srgbClr val="0C2D8D"/>
                    </a:gs>
                    <a:gs pos="100000">
                      <a:srgbClr val="981585"/>
                    </a:gs>
                  </a:gsLst>
                  <a:lin ang="5400000" scaled="1"/>
                  <a:tileRect/>
                </a:gradFill>
                <a:latin typeface="UD デジタル 教科書体 N-B" panose="02020700000000000000" pitchFamily="17" charset="-128"/>
                <a:ea typeface="UD デジタル 教科書体 N-B" panose="02020700000000000000" pitchFamily="17" charset="-128"/>
              </a:rPr>
              <a:t> Web Seminar</a:t>
            </a:r>
          </a:p>
        </p:txBody>
      </p:sp>
      <p:sp>
        <p:nvSpPr>
          <p:cNvPr id="109" name="正方形/長方形 108">
            <a:extLst>
              <a:ext uri="{FF2B5EF4-FFF2-40B4-BE49-F238E27FC236}">
                <a16:creationId xmlns:a16="http://schemas.microsoft.com/office/drawing/2014/main" id="{84D08B93-972A-48A5-8487-2E18E21874F8}"/>
              </a:ext>
            </a:extLst>
          </p:cNvPr>
          <p:cNvSpPr/>
          <p:nvPr/>
        </p:nvSpPr>
        <p:spPr>
          <a:xfrm>
            <a:off x="2803588" y="1453587"/>
            <a:ext cx="4556343" cy="8002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rPr>
              <a:t>会場：</a:t>
            </a:r>
            <a:r>
              <a:rPr lang="ja-JP" altLang="en-US" dirty="0">
                <a:solidFill>
                  <a:srgbClr val="0C2D8D"/>
                </a:solidFill>
                <a:latin typeface="UD デジタル 教科書体 N-B" panose="02020700000000000000" pitchFamily="17" charset="-128"/>
                <a:ea typeface="UD デジタル 教科書体 N-B" panose="02020700000000000000" pitchFamily="17" charset="-128"/>
              </a:rPr>
              <a:t>レフ沖縄アリーナ</a:t>
            </a:r>
            <a:endParaRPr lang="en-US" altLang="ja-JP" dirty="0">
              <a:solidFill>
                <a:srgbClr val="0C2D8D"/>
              </a:solidFill>
              <a:latin typeface="UD デジタル 教科書体 N-B" panose="02020700000000000000" pitchFamily="17" charset="-128"/>
              <a:ea typeface="UD デジタル 教科書体 N-B" panose="02020700000000000000"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0C2D8D"/>
                </a:solidFill>
                <a:latin typeface="UD デジタル 教科書体 N-B" panose="02020700000000000000" pitchFamily="17" charset="-128"/>
                <a:ea typeface="UD デジタル 教科書体 N-B" panose="02020700000000000000" pitchFamily="17" charset="-128"/>
              </a:rPr>
              <a:t>　　　　</a:t>
            </a:r>
            <a:r>
              <a:rPr lang="zh-TW" altLang="en-US" sz="1400" dirty="0">
                <a:solidFill>
                  <a:srgbClr val="0C2D8D"/>
                </a:solidFill>
                <a:latin typeface="UD デジタル 教科書体 N-B" panose="02020700000000000000" pitchFamily="17" charset="-128"/>
                <a:ea typeface="UD デジタル 教科書体 N-B" panose="02020700000000000000" pitchFamily="17" charset="-128"/>
              </a:rPr>
              <a:t>〒</a:t>
            </a:r>
            <a:r>
              <a:rPr lang="en-US" altLang="zh-TW" sz="1400" dirty="0">
                <a:solidFill>
                  <a:srgbClr val="0C2D8D"/>
                </a:solidFill>
                <a:latin typeface="UD デジタル 教科書体 N-B" panose="02020700000000000000" pitchFamily="17" charset="-128"/>
                <a:ea typeface="UD デジタル 教科書体 N-B" panose="02020700000000000000" pitchFamily="17" charset="-128"/>
              </a:rPr>
              <a:t>904-0032</a:t>
            </a:r>
            <a:r>
              <a:rPr lang="ja-JP" altLang="en-US" sz="1400" dirty="0">
                <a:solidFill>
                  <a:srgbClr val="0C2D8D"/>
                </a:solidFill>
                <a:latin typeface="UD デジタル 教科書体 N-B" panose="02020700000000000000" pitchFamily="17" charset="-128"/>
                <a:ea typeface="UD デジタル 教科書体 N-B" panose="02020700000000000000" pitchFamily="17" charset="-128"/>
              </a:rPr>
              <a:t>　</a:t>
            </a:r>
            <a:r>
              <a:rPr lang="zh-TW" altLang="en-US" sz="1400" dirty="0">
                <a:solidFill>
                  <a:srgbClr val="0C2D8D"/>
                </a:solidFill>
                <a:latin typeface="UD デジタル 教科書体 N-B" panose="02020700000000000000" pitchFamily="17" charset="-128"/>
                <a:ea typeface="UD デジタル 教科書体 N-B" panose="02020700000000000000" pitchFamily="17" charset="-128"/>
              </a:rPr>
              <a:t>沖縄県沖縄市字諸見里</a:t>
            </a:r>
            <a:r>
              <a:rPr lang="en-US" altLang="zh-TW" sz="1400" dirty="0">
                <a:solidFill>
                  <a:srgbClr val="0C2D8D"/>
                </a:solidFill>
                <a:latin typeface="UD デジタル 教科書体 N-B" panose="02020700000000000000" pitchFamily="17" charset="-128"/>
                <a:ea typeface="UD デジタル 教科書体 N-B" panose="02020700000000000000" pitchFamily="17" charset="-128"/>
              </a:rPr>
              <a:t>1766</a:t>
            </a:r>
            <a:r>
              <a:rPr lang="zh-TW" altLang="en-US" sz="1400" dirty="0">
                <a:solidFill>
                  <a:srgbClr val="0C2D8D"/>
                </a:solidFill>
                <a:latin typeface="UD デジタル 教科書体 N-B" panose="02020700000000000000" pitchFamily="17" charset="-128"/>
                <a:ea typeface="UD デジタル 教科書体 N-B" panose="02020700000000000000" pitchFamily="17" charset="-128"/>
              </a:rPr>
              <a:t>番地</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0C2D8D"/>
                </a:solidFill>
                <a:latin typeface="UD デジタル 教科書体 N-B" panose="02020700000000000000" pitchFamily="17" charset="-128"/>
                <a:ea typeface="UD デジタル 教科書体 N-B" panose="02020700000000000000" pitchFamily="17" charset="-128"/>
              </a:rPr>
              <a:t>　　　　　　　　　　</a:t>
            </a:r>
            <a:r>
              <a:rPr lang="en-US" altLang="zh-TW" sz="1400" dirty="0">
                <a:solidFill>
                  <a:srgbClr val="0C2D8D"/>
                </a:solidFill>
                <a:latin typeface="UD デジタル 教科書体 N-B" panose="02020700000000000000" pitchFamily="17" charset="-128"/>
                <a:ea typeface="UD デジタル 教科書体 N-B" panose="02020700000000000000" pitchFamily="17" charset="-128"/>
              </a:rPr>
              <a:t>TEL</a:t>
            </a:r>
            <a:r>
              <a:rPr lang="ja-JP" altLang="en-US" sz="1400" dirty="0">
                <a:solidFill>
                  <a:srgbClr val="0C2D8D"/>
                </a:solidFill>
                <a:latin typeface="UD デジタル 教科書体 N-B" panose="02020700000000000000" pitchFamily="17" charset="-128"/>
                <a:ea typeface="UD デジタル 教科書体 N-B" panose="02020700000000000000" pitchFamily="17" charset="-128"/>
              </a:rPr>
              <a:t>：</a:t>
            </a:r>
            <a:r>
              <a:rPr lang="en-US" altLang="zh-TW" sz="1400" dirty="0">
                <a:solidFill>
                  <a:srgbClr val="0C2D8D"/>
                </a:solidFill>
                <a:latin typeface="UD デジタル 教科書体 N-B" panose="02020700000000000000" pitchFamily="17" charset="-128"/>
                <a:ea typeface="UD デジタル 教科書体 N-B" panose="02020700000000000000" pitchFamily="17" charset="-128"/>
              </a:rPr>
              <a:t>098-933-6111</a:t>
            </a:r>
            <a:r>
              <a:rPr lang="zh-TW" altLang="en-US" sz="1400" dirty="0">
                <a:solidFill>
                  <a:srgbClr val="0C2D8D"/>
                </a:solidFill>
                <a:latin typeface="UD デジタル 教科書体 N-B" panose="02020700000000000000" pitchFamily="17" charset="-128"/>
                <a:ea typeface="UD デジタル 教科書体 N-B" panose="02020700000000000000" pitchFamily="17" charset="-128"/>
              </a:rPr>
              <a:t>　</a:t>
            </a:r>
            <a:endParaRPr lang="en-US" altLang="ja-JP" sz="1400" dirty="0">
              <a:solidFill>
                <a:srgbClr val="0C2D8D"/>
              </a:solidFill>
              <a:latin typeface="UD デジタル 教科書体 N-B" panose="02020700000000000000" pitchFamily="17" charset="-128"/>
              <a:ea typeface="UD デジタル 教科書体 N-B" panose="02020700000000000000" pitchFamily="17" charset="-128"/>
            </a:endParaRPr>
          </a:p>
        </p:txBody>
      </p:sp>
      <p:sp>
        <p:nvSpPr>
          <p:cNvPr id="30" name="object 3">
            <a:extLst>
              <a:ext uri="{FF2B5EF4-FFF2-40B4-BE49-F238E27FC236}">
                <a16:creationId xmlns:a16="http://schemas.microsoft.com/office/drawing/2014/main" id="{3AB4B5DF-D400-4B68-8FC5-C8AC08A7F269}"/>
              </a:ext>
            </a:extLst>
          </p:cNvPr>
          <p:cNvSpPr txBox="1"/>
          <p:nvPr/>
        </p:nvSpPr>
        <p:spPr>
          <a:xfrm>
            <a:off x="895898" y="10226495"/>
            <a:ext cx="4054823" cy="275075"/>
          </a:xfrm>
          <a:prstGeom prst="rect">
            <a:avLst/>
          </a:prstGeom>
        </p:spPr>
        <p:txBody>
          <a:bodyPr vert="horz" wrap="square" lIns="0" tIns="13335"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2700">
              <a:lnSpc>
                <a:spcPct val="100000"/>
              </a:lnSpc>
              <a:spcBef>
                <a:spcPts val="105"/>
              </a:spcBef>
            </a:pPr>
            <a:r>
              <a:rPr lang="ja-JP" altLang="en-US" sz="1700" b="1" spc="15" dirty="0">
                <a:solidFill>
                  <a:srgbClr val="221714"/>
                </a:solidFill>
                <a:latin typeface="UD デジタル 教科書体 N-B" panose="02020700000000000000" pitchFamily="17" charset="-128"/>
                <a:ea typeface="UD デジタル 教科書体 N-B" panose="02020700000000000000" pitchFamily="17" charset="-128"/>
                <a:cs typeface="Microsoft YaHei UI"/>
              </a:rPr>
              <a:t>共催</a:t>
            </a:r>
            <a:r>
              <a:rPr sz="1700" b="1" spc="100" dirty="0">
                <a:solidFill>
                  <a:srgbClr val="221714"/>
                </a:solidFill>
                <a:latin typeface="UD デジタル 教科書体 N-B" panose="02020700000000000000" pitchFamily="17" charset="-128"/>
                <a:ea typeface="UD デジタル 教科書体 N-B" panose="02020700000000000000" pitchFamily="17" charset="-128"/>
                <a:cs typeface="Microsoft YaHei UI"/>
              </a:rPr>
              <a:t>:</a:t>
            </a:r>
            <a:r>
              <a:rPr lang="ja-JP" altLang="en-US" sz="1700" b="1" spc="100" dirty="0">
                <a:solidFill>
                  <a:srgbClr val="221714"/>
                </a:solidFill>
                <a:latin typeface="UD デジタル 教科書体 N-B" panose="02020700000000000000" pitchFamily="17" charset="-128"/>
                <a:ea typeface="UD デジタル 教科書体 N-B" panose="02020700000000000000" pitchFamily="17" charset="-128"/>
                <a:cs typeface="Microsoft YaHei UI"/>
              </a:rPr>
              <a:t>沖縄県病院薬剤師（申請中）</a:t>
            </a:r>
            <a:endParaRPr sz="1700" b="1" dirty="0">
              <a:latin typeface="UD デジタル 教科書体 N-B" panose="02020700000000000000" pitchFamily="17" charset="-128"/>
              <a:ea typeface="UD デジタル 教科書体 N-B" panose="02020700000000000000" pitchFamily="17" charset="-128"/>
              <a:cs typeface="Microsoft YaHei UI"/>
            </a:endParaRPr>
          </a:p>
        </p:txBody>
      </p:sp>
      <p:pic>
        <p:nvPicPr>
          <p:cNvPr id="33" name="図 32">
            <a:extLst>
              <a:ext uri="{FF2B5EF4-FFF2-40B4-BE49-F238E27FC236}">
                <a16:creationId xmlns:a16="http://schemas.microsoft.com/office/drawing/2014/main" id="{5F4EEB65-D685-4E74-9816-8CA6DF8561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36365" y="10205910"/>
            <a:ext cx="2150268" cy="327464"/>
          </a:xfrm>
          <a:prstGeom prst="rect">
            <a:avLst/>
          </a:prstGeom>
        </p:spPr>
      </p:pic>
      <p:pic>
        <p:nvPicPr>
          <p:cNvPr id="72" name="図 71">
            <a:extLst>
              <a:ext uri="{FF2B5EF4-FFF2-40B4-BE49-F238E27FC236}">
                <a16:creationId xmlns:a16="http://schemas.microsoft.com/office/drawing/2014/main" id="{7337EF3B-A497-4A85-BE1B-CE615B227E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516" y="3523429"/>
            <a:ext cx="709613" cy="366465"/>
          </a:xfrm>
          <a:prstGeom prst="rect">
            <a:avLst/>
          </a:prstGeom>
        </p:spPr>
      </p:pic>
      <p:sp>
        <p:nvSpPr>
          <p:cNvPr id="73" name="テキスト ボックス 72">
            <a:extLst>
              <a:ext uri="{FF2B5EF4-FFF2-40B4-BE49-F238E27FC236}">
                <a16:creationId xmlns:a16="http://schemas.microsoft.com/office/drawing/2014/main" id="{46F5BEE9-F8B1-467E-ABDA-92A662FA5FAD}"/>
              </a:ext>
            </a:extLst>
          </p:cNvPr>
          <p:cNvSpPr txBox="1"/>
          <p:nvPr/>
        </p:nvSpPr>
        <p:spPr>
          <a:xfrm>
            <a:off x="1056252" y="3667920"/>
            <a:ext cx="347817" cy="200055"/>
          </a:xfrm>
          <a:prstGeom prst="rect">
            <a:avLst/>
          </a:prstGeom>
          <a:noFill/>
        </p:spPr>
        <p:txBody>
          <a:bodyPr wrap="square" lIns="0" tIns="0" rIns="0" bIns="0" rtlCol="0">
            <a:spAutoFit/>
          </a:bodyPr>
          <a:lstStyle/>
          <a:p>
            <a:pPr algn="ctr">
              <a:defRPr/>
            </a:pPr>
            <a:r>
              <a:rPr lang="ja-JP" altLang="en-US" sz="1300" dirty="0">
                <a:solidFill>
                  <a:srgbClr val="0C2D8D"/>
                </a:solidFill>
                <a:latin typeface="UD デジタル 教科書体 NK-B" panose="02020700000000000000" pitchFamily="18" charset="-128"/>
                <a:ea typeface="UD デジタル 教科書体 NK-B" panose="02020700000000000000" pitchFamily="18" charset="-128"/>
              </a:rPr>
              <a:t>座長</a:t>
            </a:r>
          </a:p>
        </p:txBody>
      </p:sp>
      <p:sp>
        <p:nvSpPr>
          <p:cNvPr id="74" name="正方形/長方形 73">
            <a:extLst>
              <a:ext uri="{FF2B5EF4-FFF2-40B4-BE49-F238E27FC236}">
                <a16:creationId xmlns:a16="http://schemas.microsoft.com/office/drawing/2014/main" id="{8DC9483D-765E-4F95-B8AC-18744E75CEA3}"/>
              </a:ext>
            </a:extLst>
          </p:cNvPr>
          <p:cNvSpPr/>
          <p:nvPr/>
        </p:nvSpPr>
        <p:spPr>
          <a:xfrm>
            <a:off x="977301" y="3101086"/>
            <a:ext cx="1104860" cy="340789"/>
          </a:xfrm>
          <a:prstGeom prst="rect">
            <a:avLst/>
          </a:prstGeom>
          <a:solidFill>
            <a:srgbClr val="7030A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講演</a:t>
            </a:r>
            <a:r>
              <a:rPr kumimoji="0" lang="en-US" altLang="ja-JP" sz="1400" kern="0" dirty="0">
                <a:solidFill>
                  <a:prstClr val="white"/>
                </a:solidFill>
                <a:latin typeface="UD デジタル 教科書体 NK-B" panose="02020700000000000000" pitchFamily="18" charset="-128"/>
                <a:ea typeface="UD デジタル 教科書体 NK-B" panose="02020700000000000000" pitchFamily="18" charset="-128"/>
              </a:rPr>
              <a:t>Ⅰ</a:t>
            </a:r>
            <a:endParaRPr kumimoji="0" lang="ja-JP" altLang="en-US"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75" name="正方形/長方形 74">
            <a:extLst>
              <a:ext uri="{FF2B5EF4-FFF2-40B4-BE49-F238E27FC236}">
                <a16:creationId xmlns:a16="http://schemas.microsoft.com/office/drawing/2014/main" id="{FE382975-845B-4AF7-B51F-1417C45AFBBA}"/>
              </a:ext>
            </a:extLst>
          </p:cNvPr>
          <p:cNvSpPr/>
          <p:nvPr/>
        </p:nvSpPr>
        <p:spPr>
          <a:xfrm>
            <a:off x="1031972" y="5309295"/>
            <a:ext cx="1087074" cy="340918"/>
          </a:xfrm>
          <a:prstGeom prst="rect">
            <a:avLst/>
          </a:prstGeom>
          <a:solidFill>
            <a:srgbClr val="7030A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講演</a:t>
            </a:r>
            <a:r>
              <a:rPr kumimoji="0" lang="en-US" altLang="ja-JP" sz="1400" kern="0" dirty="0">
                <a:solidFill>
                  <a:prstClr val="white"/>
                </a:solidFill>
                <a:latin typeface="UD デジタル 教科書体 NK-B" panose="02020700000000000000" pitchFamily="18" charset="-128"/>
                <a:ea typeface="UD デジタル 教科書体 NK-B" panose="02020700000000000000" pitchFamily="18" charset="-128"/>
              </a:rPr>
              <a:t>Ⅱ</a:t>
            </a:r>
            <a:endParaRPr kumimoji="0" lang="en-US" altLang="ja-JP"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76" name="テキスト ボックス 75">
            <a:extLst>
              <a:ext uri="{FF2B5EF4-FFF2-40B4-BE49-F238E27FC236}">
                <a16:creationId xmlns:a16="http://schemas.microsoft.com/office/drawing/2014/main" id="{E5DDF92A-508C-4FCE-8001-6F6C5FAF5EFB}"/>
              </a:ext>
            </a:extLst>
          </p:cNvPr>
          <p:cNvSpPr txBox="1"/>
          <p:nvPr/>
        </p:nvSpPr>
        <p:spPr>
          <a:xfrm>
            <a:off x="2115728" y="3107308"/>
            <a:ext cx="2233467" cy="369332"/>
          </a:xfrm>
          <a:prstGeom prst="rect">
            <a:avLst/>
          </a:prstGeom>
          <a:noFill/>
        </p:spPr>
        <p:txBody>
          <a:bodyPr wrap="square" rtlCol="0">
            <a:spAutoFit/>
          </a:bodyPr>
          <a:lstStyle/>
          <a:p>
            <a:pPr>
              <a:defRPr/>
            </a:pPr>
            <a:r>
              <a:rPr lang="en-US" altLang="ja-JP" dirty="0">
                <a:solidFill>
                  <a:prstClr val="black"/>
                </a:solidFill>
                <a:latin typeface="UD デジタル 教科書体 NK-B" panose="02020700000000000000" pitchFamily="18" charset="-128"/>
                <a:ea typeface="UD デジタル 教科書体 NK-B" panose="02020700000000000000" pitchFamily="18" charset="-128"/>
              </a:rPr>
              <a:t>19:00</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a:t>
            </a:r>
            <a:r>
              <a:rPr lang="en-US" altLang="ja-JP" dirty="0">
                <a:solidFill>
                  <a:prstClr val="black"/>
                </a:solidFill>
                <a:latin typeface="UD デジタル 教科書体 NK-B" panose="02020700000000000000" pitchFamily="18" charset="-128"/>
                <a:ea typeface="UD デジタル 教科書体 NK-B" panose="02020700000000000000" pitchFamily="18" charset="-128"/>
              </a:rPr>
              <a:t>19:30</a:t>
            </a:r>
            <a:endParaRPr lang="ja-JP" altLang="en-US"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77" name="テキスト ボックス 76">
            <a:extLst>
              <a:ext uri="{FF2B5EF4-FFF2-40B4-BE49-F238E27FC236}">
                <a16:creationId xmlns:a16="http://schemas.microsoft.com/office/drawing/2014/main" id="{2FB3F5DA-9832-4170-AA8A-949406F3CCF7}"/>
              </a:ext>
            </a:extLst>
          </p:cNvPr>
          <p:cNvSpPr txBox="1"/>
          <p:nvPr/>
        </p:nvSpPr>
        <p:spPr>
          <a:xfrm>
            <a:off x="2158801" y="5322353"/>
            <a:ext cx="2148626" cy="369332"/>
          </a:xfrm>
          <a:prstGeom prst="rect">
            <a:avLst/>
          </a:prstGeom>
          <a:noFill/>
        </p:spPr>
        <p:txBody>
          <a:bodyPr wrap="square" rtlCol="0">
            <a:spAutoFit/>
          </a:bodyPr>
          <a:lstStyle/>
          <a:p>
            <a:pPr>
              <a:defRPr/>
            </a:pPr>
            <a:r>
              <a:rPr lang="en-US" altLang="ja-JP" dirty="0">
                <a:solidFill>
                  <a:prstClr val="black"/>
                </a:solidFill>
                <a:latin typeface="UD デジタル 教科書体 NK-B" panose="02020700000000000000" pitchFamily="18" charset="-128"/>
                <a:ea typeface="UD デジタル 教科書体 NK-B" panose="02020700000000000000" pitchFamily="18" charset="-128"/>
              </a:rPr>
              <a:t>19:30</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a:t>
            </a:r>
            <a:r>
              <a:rPr lang="en-US" altLang="ja-JP" dirty="0">
                <a:solidFill>
                  <a:prstClr val="black"/>
                </a:solidFill>
                <a:latin typeface="UD デジタル 教科書体 NK-B" panose="02020700000000000000" pitchFamily="18" charset="-128"/>
                <a:ea typeface="UD デジタル 教科書体 NK-B" panose="02020700000000000000" pitchFamily="18" charset="-128"/>
              </a:rPr>
              <a:t>20:10</a:t>
            </a:r>
            <a:endParaRPr lang="ja-JP" altLang="en-US"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78" name="テキスト ボックス 77">
            <a:extLst>
              <a:ext uri="{FF2B5EF4-FFF2-40B4-BE49-F238E27FC236}">
                <a16:creationId xmlns:a16="http://schemas.microsoft.com/office/drawing/2014/main" id="{A0B31309-3871-43A4-AFB3-DA791D5C2875}"/>
              </a:ext>
            </a:extLst>
          </p:cNvPr>
          <p:cNvSpPr txBox="1"/>
          <p:nvPr/>
        </p:nvSpPr>
        <p:spPr>
          <a:xfrm>
            <a:off x="830020" y="6624698"/>
            <a:ext cx="8096768" cy="707886"/>
          </a:xfrm>
          <a:prstGeom prst="rect">
            <a:avLst/>
          </a:prstGeom>
          <a:noFill/>
        </p:spPr>
        <p:txBody>
          <a:bodyPr wrap="square" rtlCol="0">
            <a:spAutoFit/>
          </a:bodyPr>
          <a:lstStyle/>
          <a:p>
            <a:pPr>
              <a:defRPr/>
            </a:pPr>
            <a:r>
              <a:rPr lang="ja-JP" altLang="en-US"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「日常外来に潜む脆弱性骨盤輪骨折（</a:t>
            </a:r>
            <a:r>
              <a:rPr lang="en-US" altLang="ja-JP"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FFP</a:t>
            </a:r>
            <a:r>
              <a:rPr lang="ja-JP" altLang="en-US"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）の診断・治療と</a:t>
            </a:r>
            <a:endParaRPr lang="en-US" altLang="ja-JP"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a:p>
            <a:pPr>
              <a:defRPr/>
            </a:pPr>
            <a:r>
              <a:rPr lang="ja-JP" altLang="en-US"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　神経障害性疼痛</a:t>
            </a:r>
            <a:r>
              <a:rPr lang="ja-JP" altLang="en-US" sz="14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～当院における</a:t>
            </a:r>
            <a:r>
              <a:rPr lang="en-US" altLang="ja-JP" sz="14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DX</a:t>
            </a:r>
            <a:r>
              <a:rPr lang="ja-JP" altLang="en-US" sz="14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を用いた遠隔手術サポートの取り組み～</a:t>
            </a:r>
            <a:r>
              <a:rPr lang="ja-JP" altLang="en-US"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a:t>
            </a:r>
          </a:p>
        </p:txBody>
      </p:sp>
      <p:sp>
        <p:nvSpPr>
          <p:cNvPr id="80" name="テキスト ボックス 79">
            <a:extLst>
              <a:ext uri="{FF2B5EF4-FFF2-40B4-BE49-F238E27FC236}">
                <a16:creationId xmlns:a16="http://schemas.microsoft.com/office/drawing/2014/main" id="{CC7D2C58-6C93-4A72-A0CA-05892D5E100C}"/>
              </a:ext>
            </a:extLst>
          </p:cNvPr>
          <p:cNvSpPr txBox="1"/>
          <p:nvPr/>
        </p:nvSpPr>
        <p:spPr>
          <a:xfrm>
            <a:off x="-400370" y="4231436"/>
            <a:ext cx="8119703" cy="400110"/>
          </a:xfrm>
          <a:prstGeom prst="rect">
            <a:avLst/>
          </a:prstGeom>
          <a:noFill/>
        </p:spPr>
        <p:txBody>
          <a:bodyPr wrap="square" rtlCol="0">
            <a:spAutoFit/>
          </a:bodyPr>
          <a:lstStyle/>
          <a:p>
            <a:pPr algn="ctr">
              <a:defRPr/>
            </a:pPr>
            <a:r>
              <a:rPr lang="ja-JP" altLang="en-US" sz="2000" dirty="0">
                <a:solidFill>
                  <a:prstClr val="black">
                    <a:lumMod val="95000"/>
                    <a:lumOff val="5000"/>
                  </a:prstClr>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　　　　　「薬剤師の立場からみた神経障害性疼痛マネジメント」</a:t>
            </a:r>
          </a:p>
        </p:txBody>
      </p:sp>
      <p:sp>
        <p:nvSpPr>
          <p:cNvPr id="81" name="テキスト ボックス 80">
            <a:extLst>
              <a:ext uri="{FF2B5EF4-FFF2-40B4-BE49-F238E27FC236}">
                <a16:creationId xmlns:a16="http://schemas.microsoft.com/office/drawing/2014/main" id="{15A7DF25-E12A-4FC0-9F25-4B4B54B902B6}"/>
              </a:ext>
            </a:extLst>
          </p:cNvPr>
          <p:cNvSpPr txBox="1"/>
          <p:nvPr/>
        </p:nvSpPr>
        <p:spPr>
          <a:xfrm>
            <a:off x="1701643" y="7531084"/>
            <a:ext cx="6553747" cy="615553"/>
          </a:xfrm>
          <a:prstGeom prst="rect">
            <a:avLst/>
          </a:prstGeom>
          <a:noFill/>
        </p:spPr>
        <p:txBody>
          <a:bodyPr wrap="square" lIns="0" tIns="0" rIns="0" bIns="0" rtlCol="0">
            <a:spAutoFit/>
          </a:bodyPr>
          <a:lstStyle/>
          <a:p>
            <a:pPr>
              <a:defRPr/>
            </a:pPr>
            <a:r>
              <a:rPr lang="zh-CN" altLang="en-US" sz="1600" dirty="0">
                <a:solidFill>
                  <a:srgbClr val="0C2D8D"/>
                </a:solidFill>
                <a:latin typeface="UD デジタル 教科書体 NK-B" panose="02020700000000000000" pitchFamily="18" charset="-128"/>
                <a:ea typeface="UD デジタル 教科書体 NK-B" panose="02020700000000000000" pitchFamily="18" charset="-128"/>
              </a:rPr>
              <a:t>医療法人鉄蕉会</a:t>
            </a: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　亀田総合病院　</a:t>
            </a:r>
            <a:r>
              <a:rPr lang="zh-CN" altLang="en-US" sz="1600" dirty="0">
                <a:solidFill>
                  <a:srgbClr val="0C2D8D"/>
                </a:solidFill>
                <a:latin typeface="UD デジタル 教科書体 NK-B" panose="02020700000000000000" pitchFamily="18" charset="-128"/>
                <a:ea typeface="UD デジタル 教科書体 NK-B" panose="02020700000000000000" pitchFamily="18" charset="-128"/>
              </a:rPr>
              <a:t>整形外科 </a:t>
            </a:r>
            <a:endParaRPr lang="en-US" altLang="zh-CN" sz="1600" dirty="0">
              <a:solidFill>
                <a:srgbClr val="0C2D8D"/>
              </a:solidFill>
              <a:latin typeface="UD デジタル 教科書体 NK-B" panose="02020700000000000000" pitchFamily="18" charset="-128"/>
              <a:ea typeface="UD デジタル 教科書体 NK-B" panose="02020700000000000000" pitchFamily="18" charset="-128"/>
            </a:endParaRPr>
          </a:p>
          <a:p>
            <a:pPr>
              <a:defRPr/>
            </a:pP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　　　　　　　　　　　　　　　　　　　　　　　　　部長　</a:t>
            </a:r>
            <a:r>
              <a:rPr lang="ja-JP" altLang="en-US" sz="2400" dirty="0">
                <a:solidFill>
                  <a:srgbClr val="0C2D8D"/>
                </a:solidFill>
                <a:latin typeface="UD デジタル 教科書体 NK-B" panose="02020700000000000000" pitchFamily="18" charset="-128"/>
                <a:ea typeface="UD デジタル 教科書体 NK-B" panose="02020700000000000000" pitchFamily="18" charset="-128"/>
              </a:rPr>
              <a:t>亀岡　尊史</a:t>
            </a:r>
            <a:r>
              <a:rPr lang="zh-CN" altLang="en-US" sz="2400" dirty="0">
                <a:solidFill>
                  <a:srgbClr val="0C2D8D"/>
                </a:solidFill>
                <a:latin typeface="UD デジタル 教科書体 NK-B" panose="02020700000000000000" pitchFamily="18" charset="-128"/>
                <a:ea typeface="UD デジタル 教科書体 NK-B" panose="02020700000000000000" pitchFamily="18" charset="-128"/>
              </a:rPr>
              <a:t> </a:t>
            </a:r>
            <a:r>
              <a:rPr lang="zh-CN" altLang="en-US" sz="1600" dirty="0">
                <a:solidFill>
                  <a:srgbClr val="0C2D8D"/>
                </a:solidFill>
                <a:latin typeface="UD デジタル 教科書体 NK-B" panose="02020700000000000000" pitchFamily="18" charset="-128"/>
                <a:ea typeface="UD デジタル 教科書体 NK-B" panose="02020700000000000000" pitchFamily="18" charset="-128"/>
              </a:rPr>
              <a:t>先生</a:t>
            </a:r>
          </a:p>
        </p:txBody>
      </p:sp>
      <p:sp>
        <p:nvSpPr>
          <p:cNvPr id="83" name="テキスト ボックス 82">
            <a:extLst>
              <a:ext uri="{FF2B5EF4-FFF2-40B4-BE49-F238E27FC236}">
                <a16:creationId xmlns:a16="http://schemas.microsoft.com/office/drawing/2014/main" id="{B89565AD-9583-40D4-975D-421DB714368B}"/>
              </a:ext>
            </a:extLst>
          </p:cNvPr>
          <p:cNvSpPr txBox="1"/>
          <p:nvPr/>
        </p:nvSpPr>
        <p:spPr>
          <a:xfrm>
            <a:off x="1054042" y="5903072"/>
            <a:ext cx="347817" cy="200055"/>
          </a:xfrm>
          <a:prstGeom prst="rect">
            <a:avLst/>
          </a:prstGeom>
          <a:noFill/>
        </p:spPr>
        <p:txBody>
          <a:bodyPr wrap="square" lIns="0" tIns="0" rIns="0" bIns="0" rtlCol="0">
            <a:spAutoFit/>
          </a:bodyPr>
          <a:lstStyle/>
          <a:p>
            <a:pPr algn="ctr">
              <a:defRPr/>
            </a:pPr>
            <a:r>
              <a:rPr lang="ja-JP" altLang="en-US" sz="1300" dirty="0">
                <a:solidFill>
                  <a:srgbClr val="0C2D8D"/>
                </a:solidFill>
                <a:latin typeface="UD デジタル 教科書体 NK-B" panose="02020700000000000000" pitchFamily="18" charset="-128"/>
                <a:ea typeface="UD デジタル 教科書体 NK-B" panose="02020700000000000000" pitchFamily="18" charset="-128"/>
              </a:rPr>
              <a:t>座長</a:t>
            </a:r>
          </a:p>
        </p:txBody>
      </p:sp>
      <p:sp>
        <p:nvSpPr>
          <p:cNvPr id="84" name="正方形/長方形 83">
            <a:extLst>
              <a:ext uri="{FF2B5EF4-FFF2-40B4-BE49-F238E27FC236}">
                <a16:creationId xmlns:a16="http://schemas.microsoft.com/office/drawing/2014/main" id="{6A2CC107-960F-44CA-B620-F585624389D1}"/>
              </a:ext>
            </a:extLst>
          </p:cNvPr>
          <p:cNvSpPr/>
          <p:nvPr/>
        </p:nvSpPr>
        <p:spPr>
          <a:xfrm>
            <a:off x="1537701" y="4679424"/>
            <a:ext cx="5766322" cy="707886"/>
          </a:xfrm>
          <a:prstGeom prst="rect">
            <a:avLst/>
          </a:prstGeom>
        </p:spPr>
        <p:txBody>
          <a:bodyPr wrap="none">
            <a:spAutoFit/>
          </a:bodyPr>
          <a:lstStyle/>
          <a:p>
            <a:pPr>
              <a:defRPr/>
            </a:pP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医療法人鉄蕉会 亀田総合病院　薬剤部　</a:t>
            </a:r>
            <a:endParaRPr lang="en-US" altLang="ja-JP" sz="1600" dirty="0">
              <a:solidFill>
                <a:srgbClr val="0C2D8D"/>
              </a:solidFill>
              <a:latin typeface="UD デジタル 教科書体 NK-B" panose="02020700000000000000" pitchFamily="18" charset="-128"/>
              <a:ea typeface="UD デジタル 教科書体 NK-B" panose="02020700000000000000" pitchFamily="18" charset="-128"/>
            </a:endParaRPr>
          </a:p>
          <a:p>
            <a:pPr>
              <a:defRPr/>
            </a:pP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　　　　　　　　　　　　　　　　　　　　　　　　　　部長　</a:t>
            </a:r>
            <a:r>
              <a:rPr lang="ja-JP" altLang="en-US" sz="2400" b="1" dirty="0">
                <a:solidFill>
                  <a:srgbClr val="0C2D8D"/>
                </a:solidFill>
                <a:latin typeface="UD デジタル 教科書体 NK-B" panose="02020700000000000000" pitchFamily="18" charset="-128"/>
                <a:ea typeface="UD デジタル 教科書体 NK-B" panose="02020700000000000000" pitchFamily="18" charset="-128"/>
              </a:rPr>
              <a:t>舟越 亮寛　</a:t>
            </a: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先生</a:t>
            </a:r>
            <a:r>
              <a:rPr lang="zh-CN" altLang="en-US" sz="1600" dirty="0">
                <a:solidFill>
                  <a:srgbClr val="0C2D8D"/>
                </a:solidFill>
                <a:latin typeface="UD デジタル 教科書体 NK-B" panose="02020700000000000000" pitchFamily="18" charset="-128"/>
                <a:ea typeface="UD デジタル 教科書体 NK-B" panose="02020700000000000000" pitchFamily="18" charset="-128"/>
              </a:rPr>
              <a:t>　</a:t>
            </a:r>
          </a:p>
        </p:txBody>
      </p:sp>
      <p:sp>
        <p:nvSpPr>
          <p:cNvPr id="85" name="正方形/長方形 84">
            <a:extLst>
              <a:ext uri="{FF2B5EF4-FFF2-40B4-BE49-F238E27FC236}">
                <a16:creationId xmlns:a16="http://schemas.microsoft.com/office/drawing/2014/main" id="{C6CE1176-A64B-4766-B569-0DDCDD945078}"/>
              </a:ext>
            </a:extLst>
          </p:cNvPr>
          <p:cNvSpPr/>
          <p:nvPr/>
        </p:nvSpPr>
        <p:spPr>
          <a:xfrm>
            <a:off x="1501627" y="3564260"/>
            <a:ext cx="5808000" cy="707886"/>
          </a:xfrm>
          <a:prstGeom prst="rect">
            <a:avLst/>
          </a:prstGeom>
        </p:spPr>
        <p:txBody>
          <a:bodyPr wrap="none">
            <a:spAutoFit/>
          </a:bodyPr>
          <a:lstStyle/>
          <a:p>
            <a:pPr>
              <a:defRPr/>
            </a:pPr>
            <a:r>
              <a:rPr lang="ja-JP" altLang="en-US" sz="1600" b="1" dirty="0">
                <a:solidFill>
                  <a:srgbClr val="0C2D8D"/>
                </a:solidFill>
                <a:latin typeface="UD デジタル 教科書体 NK-B" panose="02020700000000000000" pitchFamily="18" charset="-128"/>
                <a:ea typeface="UD デジタル 教科書体 NK-B" panose="02020700000000000000" pitchFamily="18" charset="-128"/>
              </a:rPr>
              <a:t>社会医療法人　仁愛会　浦添総合病院　薬剤部　</a:t>
            </a:r>
            <a:endParaRPr lang="en-US" altLang="ja-JP" sz="2000" b="1" dirty="0">
              <a:solidFill>
                <a:srgbClr val="0C2D8D"/>
              </a:solidFill>
              <a:latin typeface="UD デジタル 教科書体 NK-B" panose="02020700000000000000" pitchFamily="18" charset="-128"/>
              <a:ea typeface="UD デジタル 教科書体 NK-B" panose="02020700000000000000" pitchFamily="18" charset="-128"/>
            </a:endParaRPr>
          </a:p>
          <a:p>
            <a:pPr>
              <a:defRPr/>
            </a:pPr>
            <a:r>
              <a:rPr lang="en-US" altLang="ja-JP" sz="2000" b="1" dirty="0">
                <a:solidFill>
                  <a:srgbClr val="0C2D8D"/>
                </a:solidFill>
                <a:latin typeface="UD デジタル 教科書体 NK-B" panose="02020700000000000000" pitchFamily="18" charset="-128"/>
                <a:ea typeface="UD デジタル 教科書体 NK-B" panose="02020700000000000000" pitchFamily="18" charset="-128"/>
              </a:rPr>
              <a:t>                                     </a:t>
            </a:r>
            <a:r>
              <a:rPr kumimoji="1" lang="ja-JP" altLang="en-US" sz="1600" b="1" i="0" u="none" strike="noStrike" kern="1200" cap="none" spc="0" normalizeH="0" baseline="0" noProof="0" dirty="0">
                <a:ln>
                  <a:noFill/>
                </a:ln>
                <a:solidFill>
                  <a:srgbClr val="0C2D8D"/>
                </a:solidFill>
                <a:effectLst/>
                <a:uLnTx/>
                <a:uFillTx/>
                <a:latin typeface="UD デジタル 教科書体 NK-B" panose="02020700000000000000" pitchFamily="18" charset="-128"/>
                <a:ea typeface="UD デジタル 教科書体 NK-B" panose="02020700000000000000" pitchFamily="18" charset="-128"/>
                <a:cs typeface="+mn-cs"/>
              </a:rPr>
              <a:t>科長</a:t>
            </a:r>
            <a:r>
              <a:rPr lang="ja-JP" altLang="en-US" sz="2000" b="1" dirty="0">
                <a:solidFill>
                  <a:srgbClr val="0C2D8D"/>
                </a:solidFill>
                <a:latin typeface="UD デジタル 教科書体 NK-B" panose="02020700000000000000" pitchFamily="18" charset="-128"/>
                <a:ea typeface="UD デジタル 教科書体 NK-B" panose="02020700000000000000" pitchFamily="18" charset="-128"/>
              </a:rPr>
              <a:t>　</a:t>
            </a:r>
            <a:r>
              <a:rPr lang="ja-JP" altLang="en-US" sz="2400" b="1" dirty="0">
                <a:solidFill>
                  <a:srgbClr val="0C2D8D"/>
                </a:solidFill>
                <a:latin typeface="UD デジタル 教科書体 NK-B" panose="02020700000000000000" pitchFamily="18" charset="-128"/>
                <a:ea typeface="UD デジタル 教科書体 NK-B" panose="02020700000000000000" pitchFamily="18" charset="-128"/>
              </a:rPr>
              <a:t>浜元　善仁</a:t>
            </a:r>
            <a:r>
              <a:rPr lang="ja-JP" altLang="en-US" sz="2400" dirty="0">
                <a:solidFill>
                  <a:srgbClr val="0C2D8D"/>
                </a:solidFill>
                <a:latin typeface="UD デジタル 教科書体 NK-B" panose="02020700000000000000" pitchFamily="18" charset="-128"/>
                <a:ea typeface="UD デジタル 教科書体 NK-B" panose="02020700000000000000" pitchFamily="18" charset="-128"/>
              </a:rPr>
              <a:t>　</a:t>
            </a: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先生</a:t>
            </a:r>
            <a:r>
              <a:rPr lang="zh-CN" altLang="en-US" sz="1600" dirty="0">
                <a:solidFill>
                  <a:srgbClr val="0C2D8D"/>
                </a:solidFill>
                <a:latin typeface="UD デジタル 教科書体 NK-B" panose="02020700000000000000" pitchFamily="18" charset="-128"/>
                <a:ea typeface="UD デジタル 教科書体 NK-B" panose="02020700000000000000" pitchFamily="18" charset="-128"/>
              </a:rPr>
              <a:t>　</a:t>
            </a:r>
          </a:p>
        </p:txBody>
      </p:sp>
      <p:pic>
        <p:nvPicPr>
          <p:cNvPr id="86" name="図 85">
            <a:extLst>
              <a:ext uri="{FF2B5EF4-FFF2-40B4-BE49-F238E27FC236}">
                <a16:creationId xmlns:a16="http://schemas.microsoft.com/office/drawing/2014/main" id="{4E01B151-E0C2-4DB5-9715-D5A6D5AC4A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516" y="4622661"/>
            <a:ext cx="709613" cy="366465"/>
          </a:xfrm>
          <a:prstGeom prst="rect">
            <a:avLst/>
          </a:prstGeom>
        </p:spPr>
      </p:pic>
      <p:sp>
        <p:nvSpPr>
          <p:cNvPr id="87" name="テキスト ボックス 86">
            <a:extLst>
              <a:ext uri="{FF2B5EF4-FFF2-40B4-BE49-F238E27FC236}">
                <a16:creationId xmlns:a16="http://schemas.microsoft.com/office/drawing/2014/main" id="{3AC307AF-0126-47C7-8A69-8ACF907D67C2}"/>
              </a:ext>
            </a:extLst>
          </p:cNvPr>
          <p:cNvSpPr txBox="1"/>
          <p:nvPr/>
        </p:nvSpPr>
        <p:spPr>
          <a:xfrm>
            <a:off x="969704" y="4756164"/>
            <a:ext cx="484643" cy="200055"/>
          </a:xfrm>
          <a:prstGeom prst="rect">
            <a:avLst/>
          </a:prstGeom>
          <a:noFill/>
        </p:spPr>
        <p:txBody>
          <a:bodyPr wrap="square" lIns="0" tIns="0" rIns="0" bIns="0" rtlCol="0">
            <a:spAutoFit/>
          </a:bodyPr>
          <a:lstStyle/>
          <a:p>
            <a:pPr algn="ctr">
              <a:defRPr/>
            </a:pPr>
            <a:r>
              <a:rPr lang="ja-JP" altLang="en-US" sz="1300" dirty="0">
                <a:solidFill>
                  <a:srgbClr val="0C2D8D"/>
                </a:solidFill>
                <a:latin typeface="UD デジタル 教科書体 NK-B" panose="02020700000000000000" pitchFamily="18" charset="-128"/>
                <a:ea typeface="UD デジタル 教科書体 NK-B" panose="02020700000000000000" pitchFamily="18" charset="-128"/>
              </a:rPr>
              <a:t>演者</a:t>
            </a:r>
          </a:p>
        </p:txBody>
      </p:sp>
      <p:pic>
        <p:nvPicPr>
          <p:cNvPr id="88" name="図 87">
            <a:extLst>
              <a:ext uri="{FF2B5EF4-FFF2-40B4-BE49-F238E27FC236}">
                <a16:creationId xmlns:a16="http://schemas.microsoft.com/office/drawing/2014/main" id="{1DA04DA0-BF58-4A20-A6A7-E5180919C4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0020" y="7437590"/>
            <a:ext cx="709613" cy="366465"/>
          </a:xfrm>
          <a:prstGeom prst="rect">
            <a:avLst/>
          </a:prstGeom>
        </p:spPr>
      </p:pic>
      <p:sp>
        <p:nvSpPr>
          <p:cNvPr id="89" name="正方形/長方形 88">
            <a:extLst>
              <a:ext uri="{FF2B5EF4-FFF2-40B4-BE49-F238E27FC236}">
                <a16:creationId xmlns:a16="http://schemas.microsoft.com/office/drawing/2014/main" id="{B8F8122A-81CD-4B40-AC30-263B1E4C6B84}"/>
              </a:ext>
            </a:extLst>
          </p:cNvPr>
          <p:cNvSpPr/>
          <p:nvPr/>
        </p:nvSpPr>
        <p:spPr>
          <a:xfrm>
            <a:off x="993962" y="7501657"/>
            <a:ext cx="543739" cy="307777"/>
          </a:xfrm>
          <a:prstGeom prst="rect">
            <a:avLst/>
          </a:prstGeom>
        </p:spPr>
        <p:txBody>
          <a:bodyPr wrap="none">
            <a:spAutoFit/>
          </a:bodyPr>
          <a:lstStyle/>
          <a:p>
            <a:pPr algn="ctr">
              <a:defRPr/>
            </a:pPr>
            <a:r>
              <a:rPr lang="ja-JP" altLang="en-US" sz="1400" dirty="0">
                <a:solidFill>
                  <a:srgbClr val="0C2D8D"/>
                </a:solidFill>
                <a:latin typeface="UD デジタル 教科書体 NK-B" panose="02020700000000000000" pitchFamily="18" charset="-128"/>
                <a:ea typeface="UD デジタル 教科書体 NK-B" panose="02020700000000000000" pitchFamily="18" charset="-128"/>
              </a:rPr>
              <a:t>演者</a:t>
            </a:r>
          </a:p>
        </p:txBody>
      </p:sp>
      <p:sp>
        <p:nvSpPr>
          <p:cNvPr id="7" name="正方形/長方形 6">
            <a:extLst>
              <a:ext uri="{FF2B5EF4-FFF2-40B4-BE49-F238E27FC236}">
                <a16:creationId xmlns:a16="http://schemas.microsoft.com/office/drawing/2014/main" id="{9D2FD9AF-BFEE-48C5-85BF-C61F5D83ADFB}"/>
              </a:ext>
            </a:extLst>
          </p:cNvPr>
          <p:cNvSpPr/>
          <p:nvPr/>
        </p:nvSpPr>
        <p:spPr>
          <a:xfrm>
            <a:off x="1537702" y="5803862"/>
            <a:ext cx="5651664" cy="738664"/>
          </a:xfrm>
          <a:prstGeom prst="rect">
            <a:avLst/>
          </a:prstGeom>
        </p:spPr>
        <p:txBody>
          <a:bodyPr wrap="square">
            <a:spAutoFit/>
          </a:bodyPr>
          <a:lstStyle/>
          <a:p>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医療法人仁誠会　名嘉病院　</a:t>
            </a:r>
            <a:r>
              <a:rPr lang="ja-JP" altLang="en-US" dirty="0">
                <a:solidFill>
                  <a:srgbClr val="0C2D8D"/>
                </a:solidFill>
                <a:latin typeface="UD デジタル 教科書体 NK-B" panose="02020700000000000000" pitchFamily="18" charset="-128"/>
                <a:ea typeface="UD デジタル 教科書体 NK-B" panose="02020700000000000000" pitchFamily="18" charset="-128"/>
              </a:rPr>
              <a:t>　</a:t>
            </a:r>
            <a:endParaRPr lang="en-US" altLang="ja-JP" dirty="0">
              <a:solidFill>
                <a:srgbClr val="0C2D8D"/>
              </a:solidFill>
              <a:latin typeface="UD デジタル 教科書体 NK-B" panose="02020700000000000000" pitchFamily="18" charset="-128"/>
              <a:ea typeface="UD デジタル 教科書体 NK-B" panose="02020700000000000000" pitchFamily="18" charset="-128"/>
            </a:endParaRPr>
          </a:p>
          <a:p>
            <a:r>
              <a:rPr lang="ja-JP" altLang="en-US" dirty="0">
                <a:solidFill>
                  <a:srgbClr val="0C2D8D"/>
                </a:solidFill>
                <a:latin typeface="UD デジタル 教科書体 NK-B" panose="02020700000000000000" pitchFamily="18" charset="-128"/>
                <a:ea typeface="UD デジタル 教科書体 NK-B" panose="02020700000000000000" pitchFamily="18" charset="-128"/>
              </a:rPr>
              <a:t>　　　　　　　　　　　　　　　　　　　　　</a:t>
            </a:r>
            <a:r>
              <a:rPr kumimoji="1" lang="ja-JP" altLang="en-US" sz="1600" b="0" i="0" u="none" strike="noStrike" kern="1200" cap="none" spc="0" normalizeH="0" baseline="0" noProof="0" dirty="0">
                <a:ln>
                  <a:noFill/>
                </a:ln>
                <a:solidFill>
                  <a:srgbClr val="0C2D8D"/>
                </a:solidFill>
                <a:effectLst/>
                <a:uLnTx/>
                <a:uFillTx/>
                <a:latin typeface="UD デジタル 教科書体 NK-B" panose="02020700000000000000" pitchFamily="18" charset="-128"/>
                <a:ea typeface="UD デジタル 教科書体 NK-B" panose="02020700000000000000" pitchFamily="18" charset="-128"/>
                <a:cs typeface="+mn-cs"/>
              </a:rPr>
              <a:t>副院長　</a:t>
            </a:r>
            <a:r>
              <a:rPr lang="ja-JP" altLang="en-US" sz="2400" dirty="0">
                <a:solidFill>
                  <a:srgbClr val="0C2D8D"/>
                </a:solidFill>
                <a:latin typeface="UD デジタル 教科書体 NK-B" panose="02020700000000000000" pitchFamily="18" charset="-128"/>
                <a:ea typeface="UD デジタル 教科書体 NK-B" panose="02020700000000000000" pitchFamily="18" charset="-128"/>
              </a:rPr>
              <a:t>名嘉　準一</a:t>
            </a:r>
            <a:r>
              <a:rPr lang="ja-JP" altLang="en-US" sz="2400" b="1" dirty="0">
                <a:solidFill>
                  <a:srgbClr val="0C2D8D"/>
                </a:solidFill>
                <a:latin typeface="UD デジタル 教科書体 NK-B" panose="02020700000000000000" pitchFamily="18" charset="-128"/>
                <a:ea typeface="UD デジタル 教科書体 NK-B" panose="02020700000000000000" pitchFamily="18" charset="-128"/>
              </a:rPr>
              <a:t>　</a:t>
            </a:r>
            <a:r>
              <a:rPr lang="ja-JP" altLang="en-US" sz="1600" dirty="0">
                <a:solidFill>
                  <a:srgbClr val="0C2D8D"/>
                </a:solidFill>
                <a:latin typeface="UD デジタル 教科書体 NK-B" panose="02020700000000000000" pitchFamily="18" charset="-128"/>
                <a:ea typeface="UD デジタル 教科書体 NK-B" panose="02020700000000000000" pitchFamily="18" charset="-128"/>
              </a:rPr>
              <a:t>先生</a:t>
            </a:r>
            <a:endParaRPr lang="ja-JP" altLang="en-US" dirty="0"/>
          </a:p>
        </p:txBody>
      </p:sp>
      <p:sp>
        <p:nvSpPr>
          <p:cNvPr id="3" name="正方形/長方形 2">
            <a:extLst>
              <a:ext uri="{FF2B5EF4-FFF2-40B4-BE49-F238E27FC236}">
                <a16:creationId xmlns:a16="http://schemas.microsoft.com/office/drawing/2014/main" id="{1D0876BA-6346-4739-AE45-629D56FCE9E4}"/>
              </a:ext>
            </a:extLst>
          </p:cNvPr>
          <p:cNvSpPr/>
          <p:nvPr/>
        </p:nvSpPr>
        <p:spPr>
          <a:xfrm>
            <a:off x="499215" y="1287788"/>
            <a:ext cx="415498" cy="369332"/>
          </a:xfrm>
          <a:prstGeom prst="rect">
            <a:avLst/>
          </a:prstGeom>
        </p:spPr>
        <p:txBody>
          <a:bodyPr wrap="none">
            <a:spAutoFit/>
          </a:bodyPr>
          <a:lstStyle/>
          <a:p>
            <a:r>
              <a:rPr lang="ja-JP" altLang="en-US" dirty="0">
                <a:solidFill>
                  <a:srgbClr val="0C2D8D"/>
                </a:solidFill>
                <a:latin typeface="UD デジタル 教科書体 N-B" panose="02020700000000000000" pitchFamily="17" charset="-128"/>
                <a:ea typeface="UD デジタル 教科書体 N-B" panose="02020700000000000000" pitchFamily="17" charset="-128"/>
              </a:rPr>
              <a:t>　</a:t>
            </a:r>
            <a:endParaRPr lang="ja-JP" altLang="en-US" dirty="0">
              <a:solidFill>
                <a:schemeClr val="bg1"/>
              </a:solidFill>
            </a:endParaRPr>
          </a:p>
        </p:txBody>
      </p:sp>
      <p:pic>
        <p:nvPicPr>
          <p:cNvPr id="41" name="図 40">
            <a:extLst>
              <a:ext uri="{FF2B5EF4-FFF2-40B4-BE49-F238E27FC236}">
                <a16:creationId xmlns:a16="http://schemas.microsoft.com/office/drawing/2014/main" id="{35859826-12B9-4A1B-B271-4556FFD68D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2014" y="5768202"/>
            <a:ext cx="709613" cy="366465"/>
          </a:xfrm>
          <a:prstGeom prst="rect">
            <a:avLst/>
          </a:prstGeom>
        </p:spPr>
      </p:pic>
      <p:sp>
        <p:nvSpPr>
          <p:cNvPr id="42" name="正方形/長方形 41">
            <a:extLst>
              <a:ext uri="{FF2B5EF4-FFF2-40B4-BE49-F238E27FC236}">
                <a16:creationId xmlns:a16="http://schemas.microsoft.com/office/drawing/2014/main" id="{7D82E19A-D685-4806-A20C-341276438EFB}"/>
              </a:ext>
            </a:extLst>
          </p:cNvPr>
          <p:cNvSpPr/>
          <p:nvPr/>
        </p:nvSpPr>
        <p:spPr>
          <a:xfrm>
            <a:off x="5737785" y="26663"/>
            <a:ext cx="1622146" cy="446122"/>
          </a:xfrm>
          <a:prstGeom prst="rect">
            <a:avLst/>
          </a:prstGeom>
          <a:solidFill>
            <a:srgbClr val="7030A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ハイブリット開催</a:t>
            </a:r>
            <a:endParaRPr kumimoji="0" lang="en-US" altLang="ja-JP"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grpSp>
        <p:nvGrpSpPr>
          <p:cNvPr id="4" name="グループ化 3">
            <a:extLst>
              <a:ext uri="{FF2B5EF4-FFF2-40B4-BE49-F238E27FC236}">
                <a16:creationId xmlns:a16="http://schemas.microsoft.com/office/drawing/2014/main" id="{69976D6F-3AF9-B682-7CE6-DACC30040539}"/>
              </a:ext>
            </a:extLst>
          </p:cNvPr>
          <p:cNvGrpSpPr/>
          <p:nvPr/>
        </p:nvGrpSpPr>
        <p:grpSpPr>
          <a:xfrm>
            <a:off x="1033321" y="981115"/>
            <a:ext cx="1490906" cy="1345347"/>
            <a:chOff x="1479345" y="2344178"/>
            <a:chExt cx="1035859" cy="871324"/>
          </a:xfrm>
        </p:grpSpPr>
        <p:sp>
          <p:nvSpPr>
            <p:cNvPr id="5" name="楕円 4">
              <a:extLst>
                <a:ext uri="{FF2B5EF4-FFF2-40B4-BE49-F238E27FC236}">
                  <a16:creationId xmlns:a16="http://schemas.microsoft.com/office/drawing/2014/main" id="{396AF9D0-90F5-974D-E8F0-A45A4A2E6318}"/>
                </a:ext>
              </a:extLst>
            </p:cNvPr>
            <p:cNvSpPr/>
            <p:nvPr/>
          </p:nvSpPr>
          <p:spPr>
            <a:xfrm>
              <a:off x="1479345" y="2344178"/>
              <a:ext cx="951152" cy="871324"/>
            </a:xfrm>
            <a:prstGeom prst="ellipse">
              <a:avLst/>
            </a:prstGeom>
            <a:gradFill>
              <a:gsLst>
                <a:gs pos="2000">
                  <a:srgbClr val="0C2D8D"/>
                </a:gs>
                <a:gs pos="57221">
                  <a:srgbClr val="2F2C8D"/>
                </a:gs>
                <a:gs pos="0">
                  <a:srgbClr val="0C2D8D"/>
                </a:gs>
                <a:gs pos="16000">
                  <a:srgbClr val="0C2D8D"/>
                </a:gs>
                <a:gs pos="100000">
                  <a:srgbClr val="002060">
                    <a:tint val="23500"/>
                    <a:satMod val="160000"/>
                  </a:srgb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F9A9F121-224C-9689-3C41-230C5A03E9DE}"/>
                </a:ext>
              </a:extLst>
            </p:cNvPr>
            <p:cNvSpPr/>
            <p:nvPr/>
          </p:nvSpPr>
          <p:spPr>
            <a:xfrm>
              <a:off x="1518193" y="2371339"/>
              <a:ext cx="873456" cy="80374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弦 8">
              <a:extLst>
                <a:ext uri="{FF2B5EF4-FFF2-40B4-BE49-F238E27FC236}">
                  <a16:creationId xmlns:a16="http://schemas.microsoft.com/office/drawing/2014/main" id="{88FB0A57-92F4-AA8D-8C8A-B9A47A1B0799}"/>
                </a:ext>
              </a:extLst>
            </p:cNvPr>
            <p:cNvSpPr/>
            <p:nvPr/>
          </p:nvSpPr>
          <p:spPr>
            <a:xfrm rot="3897415">
              <a:off x="1557950" y="2374369"/>
              <a:ext cx="756554" cy="797685"/>
            </a:xfrm>
            <a:prstGeom prst="chord">
              <a:avLst>
                <a:gd name="adj1" fmla="val 2700000"/>
                <a:gd name="adj2" fmla="val 14450169"/>
              </a:avLst>
            </a:prstGeom>
            <a:gradFill>
              <a:gsLst>
                <a:gs pos="2000">
                  <a:srgbClr val="0C2D8D"/>
                </a:gs>
                <a:gs pos="57221">
                  <a:srgbClr val="2F2C8D"/>
                </a:gs>
                <a:gs pos="0">
                  <a:srgbClr val="0C2D8D"/>
                </a:gs>
                <a:gs pos="16000">
                  <a:srgbClr val="0C2D8D"/>
                </a:gs>
                <a:gs pos="100000">
                  <a:srgbClr val="002060">
                    <a:tint val="23500"/>
                    <a:satMod val="16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DB5DFBD6-6ABE-FDB7-D880-364538F1CECE}"/>
                </a:ext>
              </a:extLst>
            </p:cNvPr>
            <p:cNvSpPr txBox="1"/>
            <p:nvPr/>
          </p:nvSpPr>
          <p:spPr>
            <a:xfrm>
              <a:off x="1642333" y="2605628"/>
              <a:ext cx="340158" cy="378734"/>
            </a:xfrm>
            <a:prstGeom prst="rect">
              <a:avLst/>
            </a:prstGeom>
            <a:noFill/>
          </p:spPr>
          <p:txBody>
            <a:bodyPr wrap="square" rtlCol="0">
              <a:spAutoFit/>
            </a:bodyPr>
            <a:lstStyle/>
            <a:p>
              <a:r>
                <a:rPr lang="en-US" altLang="ja-JP" sz="3200" dirty="0">
                  <a:solidFill>
                    <a:schemeClr val="bg1"/>
                  </a:solidFill>
                  <a:latin typeface="UD デジタル 教科書体 N-B" panose="02020700000000000000" pitchFamily="17" charset="-128"/>
                  <a:ea typeface="UD デジタル 教科書体 N-B" panose="02020700000000000000" pitchFamily="17" charset="-128"/>
                </a:rPr>
                <a:t>5</a:t>
              </a:r>
              <a:endParaRPr kumimoji="1" lang="ja-JP" altLang="en-US" sz="3200"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11" name="テキスト ボックス 10">
              <a:extLst>
                <a:ext uri="{FF2B5EF4-FFF2-40B4-BE49-F238E27FC236}">
                  <a16:creationId xmlns:a16="http://schemas.microsoft.com/office/drawing/2014/main" id="{390A3C23-E84B-8A35-BAD9-4C2F18E63612}"/>
                </a:ext>
              </a:extLst>
            </p:cNvPr>
            <p:cNvSpPr txBox="1"/>
            <p:nvPr/>
          </p:nvSpPr>
          <p:spPr>
            <a:xfrm>
              <a:off x="2003701" y="2616388"/>
              <a:ext cx="511503" cy="378734"/>
            </a:xfrm>
            <a:prstGeom prst="rect">
              <a:avLst/>
            </a:prstGeom>
            <a:noFill/>
          </p:spPr>
          <p:txBody>
            <a:bodyPr wrap="square" rtlCol="0">
              <a:spAutoFit/>
            </a:bodyPr>
            <a:lstStyle/>
            <a:p>
              <a:r>
                <a:rPr kumimoji="1" lang="en-US" altLang="ja-JP" sz="3200" dirty="0">
                  <a:solidFill>
                    <a:srgbClr val="2F2C8D"/>
                  </a:solidFill>
                  <a:latin typeface="UD デジタル 教科書体 N-B" panose="02020700000000000000" pitchFamily="17" charset="-128"/>
                  <a:ea typeface="UD デジタル 教科書体 N-B" panose="02020700000000000000" pitchFamily="17" charset="-128"/>
                </a:rPr>
                <a:t>31</a:t>
              </a:r>
            </a:p>
          </p:txBody>
        </p:sp>
      </p:grpSp>
      <p:sp>
        <p:nvSpPr>
          <p:cNvPr id="12" name="テキスト ボックス 11">
            <a:extLst>
              <a:ext uri="{FF2B5EF4-FFF2-40B4-BE49-F238E27FC236}">
                <a16:creationId xmlns:a16="http://schemas.microsoft.com/office/drawing/2014/main" id="{F6D9E1AC-6EBF-990E-6AB3-7F11D9EA8651}"/>
              </a:ext>
            </a:extLst>
          </p:cNvPr>
          <p:cNvSpPr txBox="1"/>
          <p:nvPr/>
        </p:nvSpPr>
        <p:spPr>
          <a:xfrm>
            <a:off x="1234653" y="1171918"/>
            <a:ext cx="912503" cy="307777"/>
          </a:xfrm>
          <a:prstGeom prst="rect">
            <a:avLst/>
          </a:prstGeom>
          <a:noFill/>
        </p:spPr>
        <p:txBody>
          <a:bodyPr wrap="square" rtlCol="0">
            <a:spAutoFit/>
          </a:bodyPr>
          <a:lstStyle/>
          <a:p>
            <a:r>
              <a:rPr kumimoji="1" lang="en-US" altLang="ja-JP" sz="1400" dirty="0">
                <a:solidFill>
                  <a:schemeClr val="bg1"/>
                </a:solidFill>
                <a:latin typeface="UD デジタル 教科書体 N-B" panose="02020700000000000000" pitchFamily="17" charset="-128"/>
                <a:ea typeface="UD デジタル 教科書体 N-B" panose="02020700000000000000" pitchFamily="17" charset="-128"/>
              </a:rPr>
              <a:t>2024</a:t>
            </a:r>
            <a:r>
              <a:rPr kumimoji="1" lang="ja-JP" altLang="en-US" sz="1400" dirty="0">
                <a:solidFill>
                  <a:schemeClr val="bg1"/>
                </a:solidFill>
                <a:latin typeface="UD デジタル 教科書体 N-B" panose="02020700000000000000" pitchFamily="17" charset="-128"/>
                <a:ea typeface="UD デジタル 教科書体 N-B" panose="02020700000000000000" pitchFamily="17" charset="-128"/>
              </a:rPr>
              <a:t>年</a:t>
            </a:r>
          </a:p>
        </p:txBody>
      </p:sp>
      <p:sp>
        <p:nvSpPr>
          <p:cNvPr id="14" name="テキスト ボックス 13">
            <a:extLst>
              <a:ext uri="{FF2B5EF4-FFF2-40B4-BE49-F238E27FC236}">
                <a16:creationId xmlns:a16="http://schemas.microsoft.com/office/drawing/2014/main" id="{9779421B-09D6-F473-BA92-6F8369EF0D16}"/>
              </a:ext>
            </a:extLst>
          </p:cNvPr>
          <p:cNvSpPr txBox="1"/>
          <p:nvPr/>
        </p:nvSpPr>
        <p:spPr>
          <a:xfrm>
            <a:off x="2219563" y="1190786"/>
            <a:ext cx="3641525" cy="276999"/>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dirty="0">
                <a:solidFill>
                  <a:srgbClr val="0C2D8D"/>
                </a:solidFill>
                <a:latin typeface="UD デジタル 教科書体 N-B" panose="02020700000000000000" pitchFamily="17" charset="-128"/>
                <a:ea typeface="UD デジタル 教科書体 N-B" panose="02020700000000000000" pitchFamily="17" charset="-128"/>
              </a:rPr>
              <a:t>時間：</a:t>
            </a:r>
            <a:r>
              <a:rPr lang="en-US" altLang="ja-JP" dirty="0">
                <a:solidFill>
                  <a:srgbClr val="0C2D8D"/>
                </a:solidFill>
                <a:latin typeface="UD デジタル 教科書体 N-B" panose="02020700000000000000" pitchFamily="17" charset="-128"/>
                <a:ea typeface="UD デジタル 教科書体 N-B" panose="02020700000000000000" pitchFamily="17" charset="-128"/>
              </a:rPr>
              <a:t>19</a:t>
            </a:r>
            <a:r>
              <a:rPr kumimoji="1" lang="ja-JP" altLang="en-US"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en-US" altLang="ja-JP"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rPr>
              <a:t>00</a:t>
            </a:r>
            <a:r>
              <a:rPr kumimoji="1" lang="ja-JP" altLang="en-US"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en-US" altLang="ja-JP"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rPr>
              <a:t>20</a:t>
            </a:r>
            <a:r>
              <a:rPr kumimoji="1" lang="ja-JP" altLang="en-US"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rPr>
              <a:t>：</a:t>
            </a:r>
            <a:r>
              <a:rPr lang="en-US" altLang="ja-JP" dirty="0">
                <a:solidFill>
                  <a:srgbClr val="0C2D8D"/>
                </a:solidFill>
                <a:latin typeface="UD デジタル 教科書体 N-B" panose="02020700000000000000" pitchFamily="17" charset="-128"/>
                <a:ea typeface="UD デジタル 教科書体 N-B" panose="02020700000000000000" pitchFamily="17" charset="-128"/>
              </a:rPr>
              <a:t>10</a:t>
            </a:r>
            <a:endParaRPr kumimoji="1" lang="ja-JP" altLang="en-US" b="0" i="0" u="none" strike="noStrike" kern="1200" cap="none" spc="0" normalizeH="0" baseline="0" noProof="0" dirty="0">
              <a:ln>
                <a:noFill/>
              </a:ln>
              <a:solidFill>
                <a:srgbClr val="0C2D8D"/>
              </a:solidFill>
              <a:effectLst/>
              <a:uLnTx/>
              <a:uFillTx/>
              <a:latin typeface="UD デジタル 教科書体 N-B" panose="02020700000000000000" pitchFamily="17" charset="-128"/>
              <a:ea typeface="UD デジタル 教科書体 N-B" panose="02020700000000000000" pitchFamily="17" charset="-128"/>
              <a:cs typeface="+mn-cs"/>
            </a:endParaRPr>
          </a:p>
        </p:txBody>
      </p:sp>
      <p:sp>
        <p:nvSpPr>
          <p:cNvPr id="17" name="四角形: 角を丸くする 16">
            <a:extLst>
              <a:ext uri="{FF2B5EF4-FFF2-40B4-BE49-F238E27FC236}">
                <a16:creationId xmlns:a16="http://schemas.microsoft.com/office/drawing/2014/main" id="{9E1B17AF-8C5E-4BE0-2495-6B21AE4A3F22}"/>
              </a:ext>
            </a:extLst>
          </p:cNvPr>
          <p:cNvSpPr/>
          <p:nvPr/>
        </p:nvSpPr>
        <p:spPr>
          <a:xfrm>
            <a:off x="288647" y="8248795"/>
            <a:ext cx="5817955" cy="1865263"/>
          </a:xfrm>
          <a:prstGeom prst="roundRect">
            <a:avLst/>
          </a:prstGeom>
          <a:solidFill>
            <a:schemeClr val="bg1"/>
          </a:solidFill>
          <a:ln w="28575">
            <a:solidFill>
              <a:srgbClr val="0C2D8D"/>
            </a:solidFill>
          </a:ln>
        </p:spPr>
        <p:style>
          <a:lnRef idx="1">
            <a:schemeClr val="accent1"/>
          </a:lnRef>
          <a:fillRef idx="3">
            <a:schemeClr val="accent1"/>
          </a:fillRef>
          <a:effectRef idx="2">
            <a:schemeClr val="accent1"/>
          </a:effectRef>
          <a:fontRef idx="minor">
            <a:schemeClr val="lt1"/>
          </a:fontRef>
        </p:style>
        <p:txBody>
          <a:bodyPr rtlCol="0" anchor="ctr"/>
          <a:lstStyle/>
          <a:p>
            <a:pPr lvl="0">
              <a:defRPr/>
            </a:pPr>
            <a:endParaRPr lang="en-US" altLang="ja-JP"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endParaRPr lang="en-US" altLang="ja-JP"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endParaRPr lang="ja-JP" altLang="en-US"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a:t>
            </a:r>
            <a:r>
              <a:rPr lang="en-US" altLang="ja-JP" sz="900" dirty="0">
                <a:solidFill>
                  <a:srgbClr val="0C2D8D"/>
                </a:solidFill>
                <a:latin typeface="UD デジタル 教科書体 N-B" panose="02020700000000000000" pitchFamily="17" charset="-128"/>
                <a:ea typeface="UD デジタル 教科書体 N-B" panose="02020700000000000000" pitchFamily="17" charset="-128"/>
              </a:rPr>
              <a:t>Zoom</a:t>
            </a: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でご視聴いただく場合</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右記の二次元コードをお読み取りの上、必要事項を入力し、事前登録をお願いいたします。</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後日、ご視聴用の</a:t>
            </a:r>
            <a:r>
              <a:rPr lang="en-US" altLang="ja-JP" sz="900" dirty="0">
                <a:solidFill>
                  <a:srgbClr val="0C2D8D"/>
                </a:solidFill>
                <a:latin typeface="UD デジタル 教科書体 N-B" panose="02020700000000000000" pitchFamily="17" charset="-128"/>
                <a:ea typeface="UD デジタル 教科書体 N-B" panose="02020700000000000000" pitchFamily="17" charset="-128"/>
              </a:rPr>
              <a:t>URL</a:t>
            </a: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をお送りいたします。</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会場で視聴頂く場合</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会場での聴講をご希望の方も、必ず事前登録くださいますようお願い申し上げます。</a:t>
            </a:r>
            <a:endParaRPr lang="en-US" altLang="ja-JP"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r>
              <a:rPr lang="en-US" altLang="ja-JP" sz="900" dirty="0">
                <a:solidFill>
                  <a:srgbClr val="0C2D8D"/>
                </a:solidFill>
                <a:latin typeface="UD デジタル 教科書体 N-B" panose="02020700000000000000" pitchFamily="17" charset="-128"/>
                <a:ea typeface="UD デジタル 教科書体 N-B" panose="02020700000000000000" pitchFamily="17" charset="-128"/>
              </a:rPr>
              <a:t>   </a:t>
            </a: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右記の二次元コードをお読み取の上、必要事項を入力し、事前登録をお願いいたします。</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当日はご参加いただいた確認のため、ご施設名・ご芳名を記入いただき、ご参加お願い申し上げます。</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なお、ご記入いただいたご施設名・ご芳名は医薬品および医学薬学に関する情報提供のために利用させ　　</a:t>
            </a:r>
            <a:endParaRPr lang="en-US" altLang="ja-JP"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　 て頂くことがございます</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何か不明な点がございましたら、下記メールアドレスまでご連絡ください。</a:t>
            </a:r>
            <a:endParaRPr lang="en-US" altLang="ja-JP"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お問い合わせ先：第一三共株式会社 中村幸弘</a:t>
            </a:r>
          </a:p>
          <a:p>
            <a:pPr lvl="0">
              <a:defRPr/>
            </a:pP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携帯：</a:t>
            </a:r>
            <a:r>
              <a:rPr lang="en-US" altLang="ja-JP" sz="900" dirty="0">
                <a:solidFill>
                  <a:srgbClr val="0C2D8D"/>
                </a:solidFill>
                <a:latin typeface="UD デジタル 教科書体 N-B" panose="02020700000000000000" pitchFamily="17" charset="-128"/>
                <a:ea typeface="UD デジタル 教科書体 N-B" panose="02020700000000000000" pitchFamily="17" charset="-128"/>
              </a:rPr>
              <a:t>080-1335-1240 </a:t>
            </a:r>
            <a:r>
              <a:rPr lang="ja-JP" altLang="en-US" sz="900" dirty="0">
                <a:solidFill>
                  <a:srgbClr val="0C2D8D"/>
                </a:solidFill>
                <a:latin typeface="UD デジタル 教科書体 N-B" panose="02020700000000000000" pitchFamily="17" charset="-128"/>
                <a:ea typeface="UD デジタル 教科書体 N-B" panose="02020700000000000000" pitchFamily="17" charset="-128"/>
              </a:rPr>
              <a:t>メール：</a:t>
            </a:r>
            <a:r>
              <a:rPr lang="en-US" altLang="ja-JP" sz="900" dirty="0">
                <a:solidFill>
                  <a:srgbClr val="0C2D8D"/>
                </a:solidFill>
                <a:latin typeface="UD デジタル 教科書体 N-B" panose="02020700000000000000" pitchFamily="17" charset="-128"/>
                <a:ea typeface="UD デジタル 教科書体 N-B" panose="02020700000000000000" pitchFamily="17" charset="-128"/>
              </a:rPr>
              <a:t>nakamura.yukihiro.zd@daiichisankyo.co.jp</a:t>
            </a:r>
          </a:p>
          <a:p>
            <a:pPr lvl="0">
              <a:defRPr/>
            </a:pPr>
            <a:endParaRPr lang="ja-JP" altLang="en-US" sz="900" dirty="0">
              <a:solidFill>
                <a:srgbClr val="0C2D8D"/>
              </a:solidFill>
              <a:latin typeface="UD デジタル 教科書体 N-B" panose="02020700000000000000" pitchFamily="17" charset="-128"/>
              <a:ea typeface="UD デジタル 教科書体 N-B" panose="02020700000000000000" pitchFamily="17" charset="-128"/>
            </a:endParaRPr>
          </a:p>
          <a:p>
            <a:pPr lvl="0">
              <a:defRPr/>
            </a:pP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0C3F1897-6A8B-EF5F-96DA-93CE29A49EEA}"/>
              </a:ext>
            </a:extLst>
          </p:cNvPr>
          <p:cNvSpPr txBox="1"/>
          <p:nvPr/>
        </p:nvSpPr>
        <p:spPr>
          <a:xfrm>
            <a:off x="1265831" y="2449769"/>
            <a:ext cx="5469427" cy="861774"/>
          </a:xfrm>
          <a:prstGeom prst="rect">
            <a:avLst/>
          </a:prstGeom>
          <a:noFill/>
        </p:spPr>
        <p:txBody>
          <a:bodyPr wrap="square">
            <a:spAutoFit/>
          </a:bodyPr>
          <a:lstStyle/>
          <a:p>
            <a:r>
              <a:rPr lang="ja-JP" altLang="en-US" sz="1600" b="1" dirty="0">
                <a:solidFill>
                  <a:srgbClr val="0C2D8D"/>
                </a:solidFill>
                <a:latin typeface="UD デジタル 教科書体 NK-B" panose="02020700000000000000" pitchFamily="18" charset="-128"/>
                <a:ea typeface="UD デジタル 教科書体 NK-B" panose="02020700000000000000" pitchFamily="18" charset="-128"/>
              </a:rPr>
              <a:t>●単位取得に関しまして、詳細は裏面をご確認お願い致します。</a:t>
            </a:r>
          </a:p>
          <a:p>
            <a:r>
              <a:rPr lang="ja-JP" altLang="en-US" sz="1600" b="1" dirty="0">
                <a:solidFill>
                  <a:srgbClr val="0C2D8D"/>
                </a:solidFill>
                <a:latin typeface="UD デジタル 教科書体 NK-B" panose="02020700000000000000" pitchFamily="18" charset="-128"/>
                <a:ea typeface="UD デジタル 教科書体 NK-B" panose="02020700000000000000" pitchFamily="18" charset="-128"/>
              </a:rPr>
              <a:t>　　　</a:t>
            </a:r>
            <a:r>
              <a:rPr lang="en-US" altLang="ja-JP" sz="1600" b="1" dirty="0">
                <a:solidFill>
                  <a:srgbClr val="0C2D8D"/>
                </a:solidFill>
                <a:latin typeface="UD デジタル 教科書体 NK-B" panose="02020700000000000000" pitchFamily="18" charset="-128"/>
                <a:ea typeface="UD デジタル 教科書体 NK-B" panose="02020700000000000000" pitchFamily="18" charset="-128"/>
              </a:rPr>
              <a:t>【</a:t>
            </a:r>
            <a:r>
              <a:rPr lang="ja-JP" altLang="en-US" sz="1600" b="1" dirty="0">
                <a:solidFill>
                  <a:srgbClr val="0C2D8D"/>
                </a:solidFill>
                <a:latin typeface="UD デジタル 教科書体 NK-B" panose="02020700000000000000" pitchFamily="18" charset="-128"/>
                <a:ea typeface="UD デジタル 教科書体 NK-B" panose="02020700000000000000" pitchFamily="18" charset="-128"/>
              </a:rPr>
              <a:t>日病薬病院薬学認定薬剤師（</a:t>
            </a:r>
            <a:r>
              <a:rPr lang="en-US" altLang="ja-JP" sz="1600" b="1" dirty="0">
                <a:solidFill>
                  <a:srgbClr val="0C2D8D"/>
                </a:solidFill>
                <a:latin typeface="UD デジタル 教科書体 NK-B" panose="02020700000000000000" pitchFamily="18" charset="-128"/>
                <a:ea typeface="UD デジタル 教科書体 NK-B" panose="02020700000000000000" pitchFamily="18" charset="-128"/>
              </a:rPr>
              <a:t>0.5</a:t>
            </a:r>
            <a:r>
              <a:rPr lang="ja-JP" altLang="en-US" sz="1600" b="1" dirty="0">
                <a:solidFill>
                  <a:srgbClr val="0C2D8D"/>
                </a:solidFill>
                <a:latin typeface="UD デジタル 教科書体 NK-B" panose="02020700000000000000" pitchFamily="18" charset="-128"/>
                <a:ea typeface="UD デジタル 教科書体 NK-B" panose="02020700000000000000" pitchFamily="18" charset="-128"/>
              </a:rPr>
              <a:t>単位）申請中</a:t>
            </a:r>
            <a:r>
              <a:rPr lang="en-US" altLang="ja-JP" sz="1600" b="1" dirty="0">
                <a:solidFill>
                  <a:srgbClr val="0C2D8D"/>
                </a:solidFill>
                <a:latin typeface="UD デジタル 教科書体 NK-B" panose="02020700000000000000" pitchFamily="18" charset="-128"/>
                <a:ea typeface="UD デジタル 教科書体 NK-B" panose="02020700000000000000" pitchFamily="18" charset="-128"/>
              </a:rPr>
              <a:t>】</a:t>
            </a:r>
          </a:p>
          <a:p>
            <a:r>
              <a:rPr lang="ja-JP" altLang="en-US" sz="1800" b="1" dirty="0">
                <a:solidFill>
                  <a:srgbClr val="0C2D8D"/>
                </a:solidFill>
                <a:latin typeface="UD デジタル 教科書体 NK-B" panose="02020700000000000000" pitchFamily="18" charset="-128"/>
                <a:ea typeface="UD デジタル 教科書体 NK-B" panose="02020700000000000000" pitchFamily="18" charset="-128"/>
              </a:rPr>
              <a:t>　</a:t>
            </a:r>
            <a:endParaRPr lang="ja-JP" altLang="en-US" dirty="0"/>
          </a:p>
        </p:txBody>
      </p:sp>
      <p:sp>
        <p:nvSpPr>
          <p:cNvPr id="21" name="テキスト ボックス 20">
            <a:extLst>
              <a:ext uri="{FF2B5EF4-FFF2-40B4-BE49-F238E27FC236}">
                <a16:creationId xmlns:a16="http://schemas.microsoft.com/office/drawing/2014/main" id="{64265D0D-2B0F-91BF-49EA-826302B5440A}"/>
              </a:ext>
            </a:extLst>
          </p:cNvPr>
          <p:cNvSpPr txBox="1"/>
          <p:nvPr/>
        </p:nvSpPr>
        <p:spPr>
          <a:xfrm>
            <a:off x="1691764" y="1878089"/>
            <a:ext cx="359230" cy="369332"/>
          </a:xfrm>
          <a:prstGeom prst="rect">
            <a:avLst/>
          </a:prstGeom>
          <a:noFill/>
        </p:spPr>
        <p:txBody>
          <a:bodyPr wrap="square">
            <a:spAutoFit/>
          </a:bodyPr>
          <a:lstStyle/>
          <a:p>
            <a:r>
              <a:rPr lang="ja-JP" altLang="en-US" dirty="0">
                <a:solidFill>
                  <a:srgbClr val="2F2C8D"/>
                </a:solidFill>
                <a:latin typeface="UD デジタル 教科書体 N-B" panose="02020700000000000000" pitchFamily="17" charset="-128"/>
                <a:ea typeface="UD デジタル 教科書体 N-B" panose="02020700000000000000" pitchFamily="17" charset="-128"/>
              </a:rPr>
              <a:t>金</a:t>
            </a:r>
            <a:endParaRPr kumimoji="1" lang="en-US" altLang="ja-JP" sz="1800" dirty="0">
              <a:solidFill>
                <a:srgbClr val="2F2C8D"/>
              </a:solidFill>
              <a:latin typeface="UD デジタル 教科書体 N-B" panose="02020700000000000000" pitchFamily="17" charset="-128"/>
              <a:ea typeface="UD デジタル 教科書体 N-B" panose="02020700000000000000" pitchFamily="17" charset="-128"/>
            </a:endParaRPr>
          </a:p>
        </p:txBody>
      </p:sp>
      <p:sp>
        <p:nvSpPr>
          <p:cNvPr id="6" name="正方形/長方形 5">
            <a:extLst>
              <a:ext uri="{FF2B5EF4-FFF2-40B4-BE49-F238E27FC236}">
                <a16:creationId xmlns:a16="http://schemas.microsoft.com/office/drawing/2014/main" id="{994065F3-8350-6B14-B052-643590D9D0DC}"/>
              </a:ext>
            </a:extLst>
          </p:cNvPr>
          <p:cNvSpPr/>
          <p:nvPr/>
        </p:nvSpPr>
        <p:spPr>
          <a:xfrm>
            <a:off x="5436876" y="7434884"/>
            <a:ext cx="1607980" cy="320701"/>
          </a:xfrm>
          <a:prstGeom prst="rect">
            <a:avLst/>
          </a:prstGeom>
          <a:solidFill>
            <a:srgbClr val="7030A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kern="0" dirty="0">
                <a:solidFill>
                  <a:prstClr val="white"/>
                </a:solidFill>
                <a:latin typeface="UD デジタル 教科書体 NK-B" panose="02020700000000000000" pitchFamily="18" charset="-128"/>
                <a:ea typeface="UD デジタル 教科書体 NK-B" panose="02020700000000000000" pitchFamily="18" charset="-128"/>
              </a:rPr>
              <a:t>沖縄会場より配信</a:t>
            </a:r>
            <a:endParaRPr kumimoji="0" lang="en-US" altLang="ja-JP"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pic>
        <p:nvPicPr>
          <p:cNvPr id="15" name="図 14">
            <a:extLst>
              <a:ext uri="{FF2B5EF4-FFF2-40B4-BE49-F238E27FC236}">
                <a16:creationId xmlns:a16="http://schemas.microsoft.com/office/drawing/2014/main" id="{2A35588B-F88E-67B5-7F5F-4AB8A52A7377}"/>
              </a:ext>
            </a:extLst>
          </p:cNvPr>
          <p:cNvPicPr>
            <a:picLocks noChangeAspect="1"/>
          </p:cNvPicPr>
          <p:nvPr/>
        </p:nvPicPr>
        <p:blipFill>
          <a:blip r:embed="rId6"/>
          <a:stretch>
            <a:fillRect/>
          </a:stretch>
        </p:blipFill>
        <p:spPr>
          <a:xfrm>
            <a:off x="6175988" y="8535678"/>
            <a:ext cx="1221290" cy="1223378"/>
          </a:xfrm>
          <a:prstGeom prst="rect">
            <a:avLst/>
          </a:prstGeom>
        </p:spPr>
      </p:pic>
      <p:sp>
        <p:nvSpPr>
          <p:cNvPr id="16" name="正方形/長方形 15">
            <a:extLst>
              <a:ext uri="{FF2B5EF4-FFF2-40B4-BE49-F238E27FC236}">
                <a16:creationId xmlns:a16="http://schemas.microsoft.com/office/drawing/2014/main" id="{4B168A1C-115E-A40B-333D-C397657C7A4A}"/>
              </a:ext>
            </a:extLst>
          </p:cNvPr>
          <p:cNvSpPr/>
          <p:nvPr/>
        </p:nvSpPr>
        <p:spPr>
          <a:xfrm>
            <a:off x="5217984" y="4635518"/>
            <a:ext cx="1607980" cy="320701"/>
          </a:xfrm>
          <a:prstGeom prst="rect">
            <a:avLst/>
          </a:prstGeom>
          <a:solidFill>
            <a:srgbClr val="7030A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kern="0" dirty="0">
                <a:solidFill>
                  <a:prstClr val="white"/>
                </a:solidFill>
                <a:latin typeface="UD デジタル 教科書体 NK-B" panose="02020700000000000000" pitchFamily="18" charset="-128"/>
                <a:ea typeface="UD デジタル 教科書体 NK-B" panose="02020700000000000000" pitchFamily="18" charset="-128"/>
              </a:rPr>
              <a:t>沖縄会場より配信</a:t>
            </a:r>
            <a:endParaRPr kumimoji="0" lang="en-US" altLang="ja-JP" sz="1400" b="0" i="0" u="none" strike="noStrike" kern="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Tree>
    <p:extLst>
      <p:ext uri="{BB962C8B-B14F-4D97-AF65-F5344CB8AC3E}">
        <p14:creationId xmlns:p14="http://schemas.microsoft.com/office/powerpoint/2010/main" val="13005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7A255F7-EF06-2F97-338B-011D4D16097A}"/>
              </a:ext>
            </a:extLst>
          </p:cNvPr>
          <p:cNvSpPr/>
          <p:nvPr/>
        </p:nvSpPr>
        <p:spPr>
          <a:xfrm>
            <a:off x="700078" y="116952"/>
            <a:ext cx="6813376" cy="8494633"/>
          </a:xfrm>
          <a:prstGeom prst="rect">
            <a:avLst/>
          </a:prstGeom>
        </p:spPr>
        <p:txBody>
          <a:bodyPr wrap="square">
            <a:spAutoFit/>
          </a:bodyPr>
          <a:lstStyle/>
          <a:p>
            <a:pPr algn="ctr" defTabSz="914342" fontAlgn="base"/>
            <a:r>
              <a:rPr lang="ja-JP" altLang="ja-JP" sz="3200"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重要</a:t>
            </a:r>
            <a:r>
              <a:rPr lang="ja-JP" altLang="en-US" sz="3200"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（今年度より大きな変更あり）</a:t>
            </a:r>
            <a:endParaRPr lang="en-US" altLang="ja-JP" sz="3200"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defTabSz="914342" fontAlgn="base"/>
            <a:r>
              <a:rPr lang="ja-JP" altLang="ja-JP" sz="3200" b="1"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～薬剤師単位をご希望の方へ～</a:t>
            </a:r>
            <a:endParaRPr lang="ja-JP" altLang="ja-JP" sz="1400" kern="100" dirty="0">
              <a:solidFill>
                <a:srgbClr val="4D4F53"/>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defTabSz="914342" fontAlgn="base"/>
            <a:r>
              <a:rPr lang="en-US" altLang="ja-JP"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今年度より、研修会単位申請が全てデータ管理化され、実物の</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シールでの交付はなくなりました。</a:t>
            </a:r>
          </a:p>
          <a:p>
            <a:pPr algn="just" defTabSz="914342" fontAlgn="base"/>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リアル参加・オンライン視聴関わらず</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薬剤師単位ご希望の</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参加</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者</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全て</a:t>
            </a:r>
            <a:r>
              <a:rPr lang="ja-JP"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『事前登録』必須</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となっております。</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lang="en-US" altLang="ja-JP"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事前登録</a:t>
            </a:r>
            <a:r>
              <a:rPr lang="en-US" altLang="ja-JP"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の際は</a:t>
            </a:r>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以下の質問に全て</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お答えください。</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①氏名</a:t>
            </a: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②メールアドレス</a:t>
            </a: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③生年月日</a:t>
            </a: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④所属施設（勤務先が無い場合は無所属）</a:t>
            </a: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⑤薬剤師名簿登録番号（薬剤師免許番）</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⑥</a:t>
            </a:r>
            <a:r>
              <a:rPr lang="zh-CN" altLang="en-US" dirty="0">
                <a:solidFill>
                  <a:srgbClr val="000000"/>
                </a:solidFill>
                <a:latin typeface="UD デジタル 教科書体 N-B" panose="02020700000000000000" pitchFamily="17" charset="-128"/>
                <a:ea typeface="UD デジタル 教科書体 N-B" panose="02020700000000000000" pitchFamily="17" charset="-128"/>
              </a:rPr>
              <a:t>日病薬会員番号</a:t>
            </a:r>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（⑤の薬剤師名簿登録番号とは違います）</a:t>
            </a:r>
          </a:p>
          <a:p>
            <a:pPr marL="0" marR="0" lvl="0" indent="0" algn="just" defTabSz="914342" rtl="0" eaLnBrk="1" fontAlgn="base" latinLnBrk="0" hangingPunct="1">
              <a:lnSpc>
                <a:spcPct val="100000"/>
              </a:lnSpc>
              <a:spcBef>
                <a:spcPts val="0"/>
              </a:spcBef>
              <a:spcAft>
                <a:spcPts val="0"/>
              </a:spcAft>
              <a:buClrTx/>
              <a:buSzTx/>
              <a:buFontTx/>
              <a:buNone/>
              <a:tabLst/>
              <a:defRPr/>
            </a:pP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⑦会員種別（正会員、特別会員、非会員）</a:t>
            </a:r>
            <a:endParaRPr lang="ja-JP" altLang="ja-JP" sz="1400" kern="100" dirty="0">
              <a:solidFill>
                <a:srgbClr val="4D4F53"/>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defTabSz="914342" fontAlgn="base"/>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※本研修会</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の参加確認は</a:t>
            </a:r>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キーワード回答形式</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です。</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開始～終了まで確実な視聴をお願い</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致します</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a:t>
            </a:r>
            <a:r>
              <a:rPr kumimoji="1" lang="ja-JP" altLang="en-US" sz="1800" b="0" i="0" u="none" strike="noStrike" kern="1200" cap="none" spc="0" normalizeH="0" baseline="0" noProof="0" dirty="0">
                <a:ln>
                  <a:noFill/>
                </a:ln>
                <a:solidFill>
                  <a:schemeClr val="accent1">
                    <a:lumMod val="75000"/>
                  </a:schemeClr>
                </a:solidFill>
                <a:effectLst/>
                <a:uLnTx/>
                <a:uFillTx/>
                <a:latin typeface="UD デジタル 教科書体 N-B" panose="02020700000000000000" pitchFamily="17" charset="-128"/>
                <a:ea typeface="UD デジタル 教科書体 N-B" panose="02020700000000000000" pitchFamily="17" charset="-128"/>
                <a:cs typeface="+mn-cs"/>
              </a:rPr>
              <a:t>リアル参加・</a:t>
            </a:r>
            <a:endParaRPr kumimoji="1" lang="en-US" altLang="ja-JP" sz="1800" b="0" i="0" u="none" strike="noStrike" kern="1200" cap="none" spc="0" normalizeH="0" baseline="0" noProof="0" dirty="0">
              <a:ln>
                <a:noFill/>
              </a:ln>
              <a:solidFill>
                <a:schemeClr val="accent1">
                  <a:lumMod val="75000"/>
                </a:schemeClr>
              </a:solidFill>
              <a:effectLst/>
              <a:uLnTx/>
              <a:uFillTx/>
              <a:latin typeface="UD デジタル 教科書体 N-B" panose="02020700000000000000" pitchFamily="17" charset="-128"/>
              <a:ea typeface="UD デジタル 教科書体 N-B" panose="02020700000000000000" pitchFamily="17" charset="-128"/>
              <a:cs typeface="+mn-cs"/>
            </a:endParaRPr>
          </a:p>
          <a:p>
            <a:pPr algn="just" defTabSz="914342" fontAlgn="base"/>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　</a:t>
            </a:r>
            <a:r>
              <a:rPr kumimoji="1" lang="ja-JP" altLang="en-US" sz="1800" b="0" i="0" u="none" strike="noStrike" kern="1200" cap="none" spc="0" normalizeH="0" baseline="0" noProof="0" dirty="0">
                <a:ln>
                  <a:noFill/>
                </a:ln>
                <a:solidFill>
                  <a:schemeClr val="accent1">
                    <a:lumMod val="75000"/>
                  </a:schemeClr>
                </a:solidFill>
                <a:effectLst/>
                <a:uLnTx/>
                <a:uFillTx/>
                <a:latin typeface="UD デジタル 教科書体 N-B" panose="02020700000000000000" pitchFamily="17" charset="-128"/>
                <a:ea typeface="UD デジタル 教科書体 N-B" panose="02020700000000000000" pitchFamily="17" charset="-128"/>
                <a:cs typeface="+mn-cs"/>
              </a:rPr>
              <a:t>オンライン視聴関わらず</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本会にて提示されます</a:t>
            </a:r>
            <a:r>
              <a:rPr lang="ja-JP"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キーワード確認</a:t>
            </a:r>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　　</a:t>
            </a:r>
            <a:endParaRPr lang="en-US"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　</a:t>
            </a:r>
            <a:r>
              <a:rPr lang="ja-JP"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（３つ）</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が必要と</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なります</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。研修終了後（期限：</a:t>
            </a:r>
            <a:r>
              <a:rPr lang="ja-JP"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当日中</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）に</a:t>
            </a:r>
            <a:endParaRPr lang="en-US" altLang="ja-JP"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下記の</a:t>
            </a:r>
            <a:r>
              <a:rPr lang="ja-JP"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第一三共担当者までメールにて３つのキーワード</a:t>
            </a:r>
            <a:r>
              <a:rPr lang="ja-JP" altLang="ja-JP" dirty="0">
                <a:latin typeface="UD デジタル 教科書体 N-B" panose="02020700000000000000" pitchFamily="17" charset="-128"/>
                <a:ea typeface="UD デジタル 教科書体 N-B" panose="02020700000000000000" pitchFamily="17" charset="-128"/>
              </a:rPr>
              <a:t>を</a:t>
            </a:r>
            <a:endParaRPr lang="en-US" altLang="ja-JP" dirty="0">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latin typeface="UD デジタル 教科書体 N-B" panose="02020700000000000000" pitchFamily="17" charset="-128"/>
                <a:ea typeface="UD デジタル 教科書体 N-B" panose="02020700000000000000" pitchFamily="17" charset="-128"/>
              </a:rPr>
              <a:t>　</a:t>
            </a:r>
            <a:r>
              <a:rPr lang="ja-JP" altLang="ja-JP" dirty="0">
                <a:latin typeface="UD デジタル 教科書体 N-B" panose="02020700000000000000" pitchFamily="17" charset="-128"/>
                <a:ea typeface="UD デジタル 教科書体 N-B" panose="02020700000000000000" pitchFamily="17" charset="-128"/>
              </a:rPr>
              <a:t>ご回答</a:t>
            </a:r>
            <a:r>
              <a:rPr lang="ja-JP" altLang="ja-JP" dirty="0">
                <a:solidFill>
                  <a:srgbClr val="000000"/>
                </a:solidFill>
                <a:latin typeface="UD デジタル 教科書体 N-B" panose="02020700000000000000" pitchFamily="17" charset="-128"/>
                <a:ea typeface="UD デジタル 教科書体 N-B" panose="02020700000000000000" pitchFamily="17" charset="-128"/>
              </a:rPr>
              <a:t>頂きますようよろしくお願いいたします。</a:t>
            </a:r>
            <a:endParaRPr lang="en-US" altLang="ja-JP" dirty="0">
              <a:latin typeface="UD デジタル 教科書体 N-B" panose="02020700000000000000" pitchFamily="17" charset="-128"/>
              <a:ea typeface="UD デジタル 教科書体 N-B" panose="02020700000000000000" pitchFamily="17" charset="-128"/>
            </a:endParaRPr>
          </a:p>
          <a:p>
            <a:pPr algn="just" defTabSz="914342" fontAlgn="base"/>
            <a:r>
              <a:rPr lang="en-US" altLang="ja-JP" dirty="0">
                <a:latin typeface="UD デジタル 教科書体 N-B" panose="02020700000000000000" pitchFamily="17" charset="-128"/>
                <a:ea typeface="UD デジタル 教科書体 N-B" panose="02020700000000000000" pitchFamily="17" charset="-128"/>
              </a:rPr>
              <a:t>※</a:t>
            </a:r>
            <a:r>
              <a:rPr lang="ja-JP" altLang="en-US" dirty="0">
                <a:latin typeface="UD デジタル 教科書体 N-B" panose="02020700000000000000" pitchFamily="17" charset="-128"/>
                <a:ea typeface="UD デジタル 教科書体 N-B" panose="02020700000000000000" pitchFamily="17" charset="-128"/>
              </a:rPr>
              <a:t>単位取得反映のため、</a:t>
            </a:r>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日病薬のクラウド型会員管理システムへ</a:t>
            </a:r>
            <a:endParaRPr lang="en-US" altLang="ja-JP" dirty="0">
              <a:solidFill>
                <a:schemeClr val="accent1">
                  <a:lumMod val="75000"/>
                </a:schemeClr>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chemeClr val="accent1">
                    <a:lumMod val="75000"/>
                  </a:schemeClr>
                </a:solidFill>
                <a:latin typeface="UD デジタル 教科書体 N-B" panose="02020700000000000000" pitchFamily="17" charset="-128"/>
                <a:ea typeface="UD デジタル 教科書体 N-B" panose="02020700000000000000" pitchFamily="17" charset="-128"/>
              </a:rPr>
              <a:t>　登録する必要</a:t>
            </a:r>
            <a:r>
              <a:rPr lang="ja-JP" altLang="en-US" dirty="0">
                <a:latin typeface="UD デジタル 教科書体 N-B" panose="02020700000000000000" pitchFamily="17" charset="-128"/>
                <a:ea typeface="UD デジタル 教科書体 N-B" panose="02020700000000000000" pitchFamily="17" charset="-128"/>
              </a:rPr>
              <a:t>があります。詳細は日病薬のホームページの案内</a:t>
            </a:r>
            <a:endParaRPr lang="en-US" altLang="ja-JP" dirty="0">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latin typeface="UD デジタル 教科書体 N-B" panose="02020700000000000000" pitchFamily="17" charset="-128"/>
                <a:ea typeface="UD デジタル 教科書体 N-B" panose="02020700000000000000" pitchFamily="17" charset="-128"/>
              </a:rPr>
              <a:t>　などをご参照ください。</a:t>
            </a:r>
            <a:endParaRPr lang="en-US" altLang="zh-CN"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a:t>
            </a:r>
            <a:r>
              <a:rPr lang="zh-CN" altLang="en-US" dirty="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キーワード送付先</a:t>
            </a:r>
            <a:endParaRPr lang="zh-CN" altLang="en-US" dirty="0">
              <a:solidFill>
                <a:srgbClr val="000000"/>
              </a:solidFill>
              <a:latin typeface="UD デジタル 教科書体 N-B" panose="02020700000000000000" pitchFamily="17" charset="-128"/>
              <a:ea typeface="UD デジタル 教科書体 N-B" panose="02020700000000000000" pitchFamily="17" charset="-128"/>
            </a:endParaRP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a:t>
            </a:r>
            <a:r>
              <a:rPr lang="en-US" altLang="zh-CN" dirty="0">
                <a:solidFill>
                  <a:srgbClr val="000000"/>
                </a:solidFill>
                <a:latin typeface="UD デジタル 教科書体 N-B" panose="02020700000000000000" pitchFamily="17" charset="-128"/>
                <a:ea typeface="UD デジタル 教科書体 N-B" panose="02020700000000000000" pitchFamily="17" charset="-128"/>
              </a:rPr>
              <a:t>nakamura.yukihiro.zd@daiichisankyo.co.jp </a:t>
            </a:r>
          </a:p>
          <a:p>
            <a:pPr algn="just" defTabSz="914342" fontAlgn="base"/>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　</a:t>
            </a:r>
            <a:r>
              <a:rPr lang="zh-CN" altLang="en-US" dirty="0">
                <a:solidFill>
                  <a:srgbClr val="000000"/>
                </a:solidFill>
                <a:latin typeface="UD デジタル 教科書体 N-B" panose="02020700000000000000" pitchFamily="17" charset="-128"/>
                <a:ea typeface="UD デジタル 教科書体 N-B" panose="02020700000000000000" pitchFamily="17" charset="-128"/>
              </a:rPr>
              <a:t>（第一三共株式会社　中村幸弘　）</a:t>
            </a:r>
          </a:p>
          <a:p>
            <a:pPr algn="just" defTabSz="914342" fontAlgn="base"/>
            <a:endParaRPr lang="en-US" altLang="ja-JP" dirty="0">
              <a:solidFill>
                <a:srgbClr val="000000"/>
              </a:solidFill>
              <a:latin typeface="Century" panose="02040604050505020304" pitchFamily="18" charset="0"/>
              <a:ea typeface="Meiryo UI" panose="020B0604030504040204" pitchFamily="50" charset="-128"/>
            </a:endParaRPr>
          </a:p>
          <a:p>
            <a:pPr algn="just" defTabSz="914342" fontAlgn="base"/>
            <a:endParaRPr lang="ja-JP" altLang="ja-JP" sz="1400" kern="100" dirty="0">
              <a:solidFill>
                <a:srgbClr val="4D4F53"/>
              </a:solidFill>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6" name="図 5">
            <a:extLst>
              <a:ext uri="{FF2B5EF4-FFF2-40B4-BE49-F238E27FC236}">
                <a16:creationId xmlns:a16="http://schemas.microsoft.com/office/drawing/2014/main" id="{252DEA48-3CE0-06C1-2F5B-D5C411C2B541}"/>
              </a:ext>
            </a:extLst>
          </p:cNvPr>
          <p:cNvPicPr>
            <a:picLocks noChangeAspect="1"/>
          </p:cNvPicPr>
          <p:nvPr/>
        </p:nvPicPr>
        <p:blipFill>
          <a:blip r:embed="rId4"/>
          <a:stretch>
            <a:fillRect/>
          </a:stretch>
        </p:blipFill>
        <p:spPr>
          <a:xfrm>
            <a:off x="1045932" y="8080593"/>
            <a:ext cx="6467522" cy="2543194"/>
          </a:xfrm>
          <a:prstGeom prst="rect">
            <a:avLst/>
          </a:prstGeom>
        </p:spPr>
      </p:pic>
      <p:sp>
        <p:nvSpPr>
          <p:cNvPr id="10" name="テキスト ボックス 9">
            <a:extLst>
              <a:ext uri="{FF2B5EF4-FFF2-40B4-BE49-F238E27FC236}">
                <a16:creationId xmlns:a16="http://schemas.microsoft.com/office/drawing/2014/main" id="{C9EBAE62-CECC-2654-2FC7-D66159586347}"/>
              </a:ext>
            </a:extLst>
          </p:cNvPr>
          <p:cNvSpPr txBox="1"/>
          <p:nvPr/>
        </p:nvSpPr>
        <p:spPr>
          <a:xfrm>
            <a:off x="929862" y="7711261"/>
            <a:ext cx="1679713" cy="369332"/>
          </a:xfrm>
          <a:prstGeom prst="rect">
            <a:avLst/>
          </a:prstGeom>
          <a:noFill/>
        </p:spPr>
        <p:txBody>
          <a:bodyPr wrap="square">
            <a:spAutoFit/>
          </a:bodyPr>
          <a:lstStyle/>
          <a:p>
            <a:r>
              <a:rPr lang="en-US" altLang="ja-JP"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lang="ja-JP" altLang="en-US"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現地会場</a:t>
            </a:r>
            <a:r>
              <a:rPr lang="en-US" altLang="ja-JP"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endParaRPr lang="ja-JP" altLang="en-US" dirty="0">
              <a:solidFill>
                <a:schemeClr val="accent1">
                  <a:lumMod val="75000"/>
                </a:schemeClr>
              </a:solidFill>
            </a:endParaRPr>
          </a:p>
        </p:txBody>
      </p:sp>
      <p:sp>
        <p:nvSpPr>
          <p:cNvPr id="14" name="四角形: 角を丸くする 13">
            <a:extLst>
              <a:ext uri="{FF2B5EF4-FFF2-40B4-BE49-F238E27FC236}">
                <a16:creationId xmlns:a16="http://schemas.microsoft.com/office/drawing/2014/main" id="{ED36D08A-A2B9-B93B-337B-DFEAE4E79D5B}"/>
              </a:ext>
            </a:extLst>
          </p:cNvPr>
          <p:cNvSpPr/>
          <p:nvPr/>
        </p:nvSpPr>
        <p:spPr>
          <a:xfrm>
            <a:off x="1680706" y="8786110"/>
            <a:ext cx="1383527" cy="389614"/>
          </a:xfrm>
          <a:prstGeom prst="roundRect">
            <a:avLst/>
          </a:prstGeom>
          <a:noFill/>
          <a:ln>
            <a:solidFill>
              <a:srgbClr val="0C2D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16257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70</_x4e26__x3073__x9806_>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7B7B82-7A6F-4289-9CE6-AD6BEA54A459}">
  <ds:schemaRefs>
    <ds:schemaRef ds:uri="http://schemas.microsoft.com/sharepoint/v3/contenttype/forms"/>
  </ds:schemaRefs>
</ds:datastoreItem>
</file>

<file path=customXml/itemProps2.xml><?xml version="1.0" encoding="utf-8"?>
<ds:datastoreItem xmlns:ds="http://schemas.openxmlformats.org/officeDocument/2006/customXml" ds:itemID="{5DE596A3-CE74-4C7E-8D23-E495576302E2}">
  <ds:schemaRefs>
    <ds:schemaRef ds:uri="http://schemas.microsoft.com/office/infopath/2007/PartnerControl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604f3def-9706-4e0d-bd6a-1976fe0d2b8b"/>
    <ds:schemaRef ds:uri="http://www.w3.org/XML/1998/namespace"/>
    <ds:schemaRef ds:uri="http://purl.org/dc/terms/"/>
  </ds:schemaRefs>
</ds:datastoreItem>
</file>

<file path=customXml/itemProps3.xml><?xml version="1.0" encoding="utf-8"?>
<ds:datastoreItem xmlns:ds="http://schemas.openxmlformats.org/officeDocument/2006/customXml" ds:itemID="{70FF3D06-5FCE-43DE-8ECE-8F8B197C3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2664</TotalTime>
  <Words>649</Words>
  <Application>Microsoft Office PowerPoint</Application>
  <PresentationFormat>ユーザー設定</PresentationFormat>
  <Paragraphs>80</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UD デジタル 教科書体 N-B</vt:lpstr>
      <vt:lpstr>UD デジタル 教科書体 NK-B</vt:lpstr>
      <vt:lpstr>游ゴシック</vt:lpstr>
      <vt:lpstr>游ゴシック Light</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Shimizu</dc:creator>
  <cp:lastModifiedBy>YOSHIDA TAKASHI / 吉田 聖</cp:lastModifiedBy>
  <cp:revision>190</cp:revision>
  <cp:lastPrinted>2024-04-08T01:50:32Z</cp:lastPrinted>
  <dcterms:created xsi:type="dcterms:W3CDTF">2018-12-05T01:27:28Z</dcterms:created>
  <dcterms:modified xsi:type="dcterms:W3CDTF">2024-04-10T01:30:06Z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