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58"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73A36"/>
    <a:srgbClr val="2CD5C4"/>
    <a:srgbClr val="F0B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09" autoAdjust="0"/>
  </p:normalViewPr>
  <p:slideViewPr>
    <p:cSldViewPr snapToGrid="0">
      <p:cViewPr varScale="1">
        <p:scale>
          <a:sx n="56" d="100"/>
          <a:sy n="56" d="100"/>
        </p:scale>
        <p:origin x="2650" y="5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9326AE5-8B6F-4839-A0B8-4DEAE2D89635}" type="datetimeFigureOut">
              <a:rPr kumimoji="1" lang="ja-JP" altLang="en-US" smtClean="0"/>
              <a:t>2021/10/1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CC1F656-D8BB-414E-8D92-B63DC4978B85}" type="slidenum">
              <a:rPr kumimoji="1" lang="ja-JP" altLang="en-US" smtClean="0"/>
              <a:t>‹#›</a:t>
            </a:fld>
            <a:endParaRPr kumimoji="1" lang="ja-JP" altLang="en-US"/>
          </a:p>
        </p:txBody>
      </p:sp>
    </p:spTree>
    <p:extLst>
      <p:ext uri="{BB962C8B-B14F-4D97-AF65-F5344CB8AC3E}">
        <p14:creationId xmlns:p14="http://schemas.microsoft.com/office/powerpoint/2010/main" val="1026133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C1F656-D8BB-414E-8D92-B63DC4978B85}" type="slidenum">
              <a:rPr kumimoji="1" lang="ja-JP" altLang="en-US" smtClean="0"/>
              <a:t>1</a:t>
            </a:fld>
            <a:endParaRPr kumimoji="1" lang="ja-JP" altLang="en-US"/>
          </a:p>
        </p:txBody>
      </p:sp>
    </p:spTree>
    <p:extLst>
      <p:ext uri="{BB962C8B-B14F-4D97-AF65-F5344CB8AC3E}">
        <p14:creationId xmlns:p14="http://schemas.microsoft.com/office/powerpoint/2010/main" val="106918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265918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378153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202987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393554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345596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361919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297581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83601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56715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376293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0B6555-6CCA-4B9E-8C66-2E58DE23EA24}" type="datetimeFigureOut">
              <a:rPr kumimoji="1" lang="ja-JP" altLang="en-US" smtClean="0"/>
              <a:t>2021/10/1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132002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D0B6555-6CCA-4B9E-8C66-2E58DE23EA24}" type="datetimeFigureOut">
              <a:rPr kumimoji="1" lang="ja-JP" altLang="en-US" smtClean="0"/>
              <a:t>2021/10/1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B213731-48F6-4D1A-97D8-9B7ECA3359DD}" type="slidenum">
              <a:rPr kumimoji="1" lang="ja-JP" altLang="en-US" smtClean="0"/>
              <a:t>‹#›</a:t>
            </a:fld>
            <a:endParaRPr kumimoji="1" lang="ja-JP" altLang="en-US"/>
          </a:p>
        </p:txBody>
      </p:sp>
    </p:spTree>
    <p:extLst>
      <p:ext uri="{BB962C8B-B14F-4D97-AF65-F5344CB8AC3E}">
        <p14:creationId xmlns:p14="http://schemas.microsoft.com/office/powerpoint/2010/main" val="3368983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0D39FF-8265-455D-AAF4-FE3CDFBA9BE6}"/>
              </a:ext>
            </a:extLst>
          </p:cNvPr>
          <p:cNvPicPr>
            <a:picLocks noChangeAspect="1"/>
          </p:cNvPicPr>
          <p:nvPr/>
        </p:nvPicPr>
        <p:blipFill rotWithShape="1">
          <a:blip r:embed="rId3">
            <a:extLst>
              <a:ext uri="{28A0092B-C50C-407E-A947-70E740481C1C}">
                <a14:useLocalDpi xmlns:a14="http://schemas.microsoft.com/office/drawing/2010/main" val="0"/>
              </a:ext>
            </a:extLst>
          </a:blip>
          <a:srcRect l="-1" r="2065"/>
          <a:stretch/>
        </p:blipFill>
        <p:spPr>
          <a:xfrm>
            <a:off x="-16725" y="0"/>
            <a:ext cx="6892284" cy="9955521"/>
          </a:xfrm>
          <a:prstGeom prst="rect">
            <a:avLst/>
          </a:prstGeom>
        </p:spPr>
      </p:pic>
      <p:sp>
        <p:nvSpPr>
          <p:cNvPr id="6" name="テキスト ボックス 5">
            <a:extLst>
              <a:ext uri="{FF2B5EF4-FFF2-40B4-BE49-F238E27FC236}">
                <a16:creationId xmlns:a16="http://schemas.microsoft.com/office/drawing/2014/main" id="{CBF636EC-660A-45E6-852C-B287821F7FF8}"/>
              </a:ext>
            </a:extLst>
          </p:cNvPr>
          <p:cNvSpPr txBox="1"/>
          <p:nvPr/>
        </p:nvSpPr>
        <p:spPr>
          <a:xfrm>
            <a:off x="611189" y="3146571"/>
            <a:ext cx="184731" cy="369332"/>
          </a:xfrm>
          <a:prstGeom prst="rect">
            <a:avLst/>
          </a:prstGeom>
          <a:noFill/>
        </p:spPr>
        <p:txBody>
          <a:bodyPr wrap="none" rtlCol="0">
            <a:spAutoFit/>
          </a:bodyPr>
          <a:lstStyle/>
          <a:p>
            <a:endParaRPr kumimoji="1" lang="ja-JP" altLang="en-US" dirty="0">
              <a:solidFill>
                <a:schemeClr val="tx1">
                  <a:lumMod val="65000"/>
                  <a:lumOff val="35000"/>
                </a:schemeClr>
              </a:solidFill>
            </a:endParaRPr>
          </a:p>
        </p:txBody>
      </p:sp>
      <p:sp>
        <p:nvSpPr>
          <p:cNvPr id="3" name="正方形/長方形 2">
            <a:extLst>
              <a:ext uri="{FF2B5EF4-FFF2-40B4-BE49-F238E27FC236}">
                <a16:creationId xmlns:a16="http://schemas.microsoft.com/office/drawing/2014/main" id="{C4A1D1D2-887B-49E1-A804-925F6C52336B}"/>
              </a:ext>
            </a:extLst>
          </p:cNvPr>
          <p:cNvSpPr/>
          <p:nvPr/>
        </p:nvSpPr>
        <p:spPr>
          <a:xfrm>
            <a:off x="436880" y="8463280"/>
            <a:ext cx="29921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A2C2B403-FC19-4EBA-8252-694966F12D42}"/>
              </a:ext>
            </a:extLst>
          </p:cNvPr>
          <p:cNvSpPr/>
          <p:nvPr/>
        </p:nvSpPr>
        <p:spPr>
          <a:xfrm>
            <a:off x="0" y="9564458"/>
            <a:ext cx="6857999" cy="283154"/>
          </a:xfrm>
          <a:prstGeom prst="rect">
            <a:avLst/>
          </a:prstGeom>
        </p:spPr>
        <p:txBody>
          <a:bodyPr wrap="square">
            <a:spAutoFit/>
          </a:bodyPr>
          <a:lstStyle/>
          <a:p>
            <a:pPr algn="ctr" fontAlgn="ctr">
              <a:lnSpc>
                <a:spcPct val="70000"/>
              </a:lnSpc>
            </a:pPr>
            <a:r>
              <a:rPr lang="ja-JP" altLang="en-US" sz="1600"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共催</a:t>
            </a:r>
            <a:r>
              <a:rPr lang="en-US" altLang="ja-JP" sz="1600"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 </a:t>
            </a:r>
            <a:r>
              <a:rPr lang="ja-JP" altLang="en-US" sz="2400"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・沖縄県薬剤師会・沖縄県病院薬剤師会・アストラゼネカ株式会社</a:t>
            </a:r>
            <a:endParaRPr lang="ja-JP" altLang="ja-JP" sz="2400"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375153D4-DF69-4655-8264-D2D5F77ADA2C}"/>
              </a:ext>
            </a:extLst>
          </p:cNvPr>
          <p:cNvSpPr/>
          <p:nvPr/>
        </p:nvSpPr>
        <p:spPr>
          <a:xfrm>
            <a:off x="-16725" y="165626"/>
            <a:ext cx="6875559" cy="723275"/>
          </a:xfrm>
          <a:prstGeom prst="rect">
            <a:avLst/>
          </a:prstGeom>
        </p:spPr>
        <p:txBody>
          <a:bodyPr wrap="square">
            <a:spAutoFit/>
          </a:bodyPr>
          <a:lstStyle/>
          <a:p>
            <a:pPr algn="ctr"/>
            <a:r>
              <a:rPr lang="ja-JP" altLang="en-US" sz="2100" b="1" dirty="0">
                <a:solidFill>
                  <a:schemeClr val="bg1"/>
                </a:solidFill>
                <a:effectLst>
                  <a:glow rad="139700">
                    <a:srgbClr val="2CD5C4">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閉塞性呼吸器疾患の多職種連携について考える会</a:t>
            </a:r>
            <a:r>
              <a:rPr lang="en-US" altLang="ja-JP" sz="2100" b="1" dirty="0">
                <a:solidFill>
                  <a:schemeClr val="bg1"/>
                </a:solidFill>
                <a:effectLst>
                  <a:glow rad="139700">
                    <a:srgbClr val="2CD5C4">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in</a:t>
            </a:r>
            <a:r>
              <a:rPr lang="ja-JP" altLang="en-US" sz="2100" b="1" dirty="0">
                <a:solidFill>
                  <a:schemeClr val="bg1"/>
                </a:solidFill>
                <a:effectLst>
                  <a:glow rad="139700">
                    <a:srgbClr val="2CD5C4">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沖縄</a:t>
            </a:r>
            <a:endParaRPr lang="en-US" altLang="ja-JP" sz="2100" b="1" dirty="0">
              <a:solidFill>
                <a:schemeClr val="bg1"/>
              </a:solidFill>
              <a:effectLst>
                <a:glow rad="139700">
                  <a:srgbClr val="2CD5C4">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en-US" altLang="ja-JP" sz="2000" b="1" dirty="0">
                <a:solidFill>
                  <a:schemeClr val="bg1"/>
                </a:solidFill>
                <a:effectLst>
                  <a:glow rad="139700">
                    <a:srgbClr val="2CD5C4">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dirty="0">
                <a:solidFill>
                  <a:schemeClr val="bg1"/>
                </a:solidFill>
                <a:effectLst>
                  <a:glow rad="139700">
                    <a:srgbClr val="2CD5C4">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適切な薬剤選択・吸入支援とは</a:t>
            </a:r>
            <a:r>
              <a:rPr lang="en-US" altLang="ja-JP" sz="2000" b="1" dirty="0">
                <a:solidFill>
                  <a:schemeClr val="bg1"/>
                </a:solidFill>
                <a:effectLst>
                  <a:glow rad="139700">
                    <a:srgbClr val="2CD5C4">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ja-JP" altLang="ja-JP" sz="2400" dirty="0">
              <a:solidFill>
                <a:schemeClr val="bg1"/>
              </a:solidFill>
              <a:effectLst>
                <a:glow rad="139700">
                  <a:srgbClr val="2CD5C4">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4BC1D2E-4A8C-4F34-84B6-777A3681EF94}"/>
              </a:ext>
            </a:extLst>
          </p:cNvPr>
          <p:cNvPicPr>
            <a:picLocks noChangeAspect="1"/>
          </p:cNvPicPr>
          <p:nvPr/>
        </p:nvPicPr>
        <p:blipFill rotWithShape="1">
          <a:blip r:embed="rId4">
            <a:extLst>
              <a:ext uri="{28A0092B-C50C-407E-A947-70E740481C1C}">
                <a14:useLocalDpi xmlns:a14="http://schemas.microsoft.com/office/drawing/2010/main" val="0"/>
              </a:ext>
            </a:extLst>
          </a:blip>
          <a:srcRect l="23376" t="29613" r="12225" b="19557"/>
          <a:stretch/>
        </p:blipFill>
        <p:spPr>
          <a:xfrm rot="784324">
            <a:off x="4648117" y="2662059"/>
            <a:ext cx="1547252" cy="1215365"/>
          </a:xfrm>
          <a:prstGeom prst="rect">
            <a:avLst/>
          </a:prstGeom>
        </p:spPr>
      </p:pic>
      <p:sp>
        <p:nvSpPr>
          <p:cNvPr id="14" name="Text Box 2">
            <a:extLst>
              <a:ext uri="{FF2B5EF4-FFF2-40B4-BE49-F238E27FC236}">
                <a16:creationId xmlns:a16="http://schemas.microsoft.com/office/drawing/2014/main" id="{E2C4C9AF-DA0D-4C47-9B52-3A88ED7936C6}"/>
              </a:ext>
            </a:extLst>
          </p:cNvPr>
          <p:cNvSpPr txBox="1">
            <a:spLocks noChangeArrowheads="1"/>
          </p:cNvSpPr>
          <p:nvPr/>
        </p:nvSpPr>
        <p:spPr bwMode="auto">
          <a:xfrm>
            <a:off x="0" y="2671506"/>
            <a:ext cx="5117910" cy="999490"/>
          </a:xfrm>
          <a:prstGeom prst="rect">
            <a:avLst/>
          </a:prstGeom>
          <a:noFill/>
          <a:ln w="9525">
            <a:noFill/>
            <a:miter lim="800000"/>
            <a:headEnd/>
            <a:tailEnd/>
          </a:ln>
        </p:spPr>
        <p:txBody>
          <a:bodyPr rot="0" vert="horz" wrap="square" lIns="91440" tIns="45720" rIns="91440" bIns="45720" anchor="t" anchorCtr="0">
            <a:noAutofit/>
          </a:bodyPr>
          <a:lstStyle/>
          <a:p>
            <a:pPr>
              <a:lnSpc>
                <a:spcPts val="3200"/>
              </a:lnSpc>
              <a:spcAft>
                <a:spcPts val="0"/>
              </a:spcAft>
            </a:pPr>
            <a:r>
              <a:rPr lang="ja-JP" sz="1400" b="1" dirty="0">
                <a:solidFill>
                  <a:srgbClr val="F0B323"/>
                </a:solidFill>
                <a:effectLst/>
                <a:latin typeface="Meiryo UI" panose="020B0604030504040204" pitchFamily="50" charset="-128"/>
                <a:ea typeface="Meiryo UI" panose="020B0604030504040204" pitchFamily="50" charset="-128"/>
                <a:cs typeface="メイリオ" panose="020B0604030504040204" pitchFamily="50" charset="-128"/>
              </a:rPr>
              <a:t>開催</a:t>
            </a:r>
            <a:r>
              <a:rPr lang="ja-JP" altLang="en-US" sz="1400" b="1" dirty="0">
                <a:solidFill>
                  <a:srgbClr val="F0B323"/>
                </a:solidFill>
                <a:effectLst/>
                <a:latin typeface="Meiryo UI" panose="020B0604030504040204" pitchFamily="50" charset="-128"/>
                <a:ea typeface="Meiryo UI" panose="020B0604030504040204" pitchFamily="50" charset="-128"/>
                <a:cs typeface="メイリオ" panose="020B0604030504040204" pitchFamily="50" charset="-128"/>
              </a:rPr>
              <a:t>方法</a:t>
            </a:r>
            <a:r>
              <a:rPr lang="ja-JP" sz="1400" b="1" dirty="0">
                <a:solidFill>
                  <a:srgbClr val="F0B323"/>
                </a:solidFill>
                <a:effectLst/>
                <a:latin typeface="Meiryo UI" panose="020B0604030504040204" pitchFamily="50" charset="-128"/>
                <a:ea typeface="Meiryo UI" panose="020B0604030504040204" pitchFamily="50" charset="-128"/>
                <a:cs typeface="メイリオ" panose="020B0604030504040204" pitchFamily="50" charset="-128"/>
              </a:rPr>
              <a:t>：</a:t>
            </a:r>
            <a:r>
              <a:rPr lang="en-US" sz="14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ZOOM</a:t>
            </a:r>
            <a:r>
              <a:rPr lang="ja-JP" sz="14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による</a:t>
            </a:r>
            <a:r>
              <a:rPr lang="ja-JP" altLang="en-US" sz="14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オ</a:t>
            </a:r>
            <a:r>
              <a:rPr lang="ja-JP" sz="1400" b="1"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ンライン</a:t>
            </a:r>
            <a:r>
              <a:rPr lang="ja-JP" altLang="en-US" sz="1400" b="1"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講演会</a:t>
            </a:r>
            <a:r>
              <a:rPr lang="ja-JP" altLang="en-US" sz="12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（要事前登録）</a:t>
            </a:r>
            <a:endParaRPr lang="en-US" altLang="ja-JP" sz="14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3200"/>
              </a:lnSpc>
              <a:spcAft>
                <a:spcPts val="0"/>
              </a:spcAft>
            </a:pPr>
            <a:r>
              <a:rPr lang="ja-JP" altLang="en-US" sz="1400" b="1" dirty="0">
                <a:solidFill>
                  <a:srgbClr val="F0B323"/>
                </a:solidFill>
                <a:latin typeface="Meiryo UI" panose="020B0604030504040204" pitchFamily="50" charset="-128"/>
                <a:ea typeface="Meiryo UI" panose="020B0604030504040204" pitchFamily="50" charset="-128"/>
                <a:cs typeface="ＭＳ Ｐゴシック" panose="020B0600070205080204" pitchFamily="50" charset="-128"/>
              </a:rPr>
              <a:t>開催日時</a:t>
            </a:r>
            <a:r>
              <a:rPr lang="en-US" altLang="ja-JP" sz="1400" b="1" dirty="0">
                <a:solidFill>
                  <a:srgbClr val="F0B323"/>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b="1" dirty="0">
                <a:solidFill>
                  <a:srgbClr val="F0B323"/>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11</a:t>
            </a:r>
            <a:r>
              <a:rPr lang="ja-JP" altLang="en-US" sz="2000" b="1" dirty="0">
                <a:latin typeface="Meiryo UI" panose="020B0604030504040204" pitchFamily="50" charset="-128"/>
                <a:ea typeface="Meiryo UI" panose="020B0604030504040204" pitchFamily="50" charset="-128"/>
                <a:cs typeface="ＭＳ Ｐゴシック" panose="020B0600070205080204" pitchFamily="50" charset="-128"/>
              </a:rPr>
              <a:t>月</a:t>
            </a:r>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11</a:t>
            </a:r>
            <a:r>
              <a:rPr lang="ja-JP" altLang="en-US" sz="2000" b="1" dirty="0">
                <a:latin typeface="Meiryo UI" panose="020B0604030504040204" pitchFamily="50" charset="-128"/>
                <a:ea typeface="Meiryo UI" panose="020B0604030504040204" pitchFamily="50" charset="-128"/>
                <a:cs typeface="ＭＳ Ｐゴシック" panose="020B0600070205080204" pitchFamily="50" charset="-128"/>
              </a:rPr>
              <a:t>日（木）</a:t>
            </a:r>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18:30</a:t>
            </a:r>
            <a:r>
              <a:rPr lang="ja-JP" altLang="en-US" sz="2000" b="1"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000" b="1" dirty="0">
                <a:latin typeface="Meiryo UI" panose="020B0604030504040204" pitchFamily="50" charset="-128"/>
                <a:ea typeface="Meiryo UI" panose="020B0604030504040204" pitchFamily="50" charset="-128"/>
                <a:cs typeface="ＭＳ Ｐゴシック" panose="020B0600070205080204" pitchFamily="50" charset="-128"/>
              </a:rPr>
              <a:t>20:10</a:t>
            </a:r>
            <a:endParaRPr lang="ja-JP" sz="14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5" name="正方形/長方形 24">
            <a:extLst>
              <a:ext uri="{FF2B5EF4-FFF2-40B4-BE49-F238E27FC236}">
                <a16:creationId xmlns:a16="http://schemas.microsoft.com/office/drawing/2014/main" id="{D6022BE8-C189-4AF0-B779-530032CE9A2B}"/>
              </a:ext>
            </a:extLst>
          </p:cNvPr>
          <p:cNvSpPr/>
          <p:nvPr/>
        </p:nvSpPr>
        <p:spPr>
          <a:xfrm>
            <a:off x="1" y="8698376"/>
            <a:ext cx="6892284" cy="867082"/>
          </a:xfrm>
          <a:prstGeom prst="rect">
            <a:avLst/>
          </a:prstGeom>
          <a:solidFill>
            <a:srgbClr val="F0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DEF0920-F18A-405B-BFC4-9DEFA3B6EBDD}"/>
              </a:ext>
            </a:extLst>
          </p:cNvPr>
          <p:cNvSpPr/>
          <p:nvPr/>
        </p:nvSpPr>
        <p:spPr>
          <a:xfrm>
            <a:off x="1" y="8791878"/>
            <a:ext cx="6857999" cy="707886"/>
          </a:xfrm>
          <a:prstGeom prst="rect">
            <a:avLst/>
          </a:prstGeom>
        </p:spPr>
        <p:txBody>
          <a:bodyPr wrap="square">
            <a:spAutoFit/>
          </a:bodyPr>
          <a:lstStyle/>
          <a:p>
            <a:pPr lvl="0" fontAlgn="ctr">
              <a:spcAft>
                <a:spcPts val="0"/>
              </a:spcAft>
              <a:tabLst>
                <a:tab pos="1760220" algn="l"/>
                <a:tab pos="3945890" algn="l"/>
              </a:tabLst>
            </a:pPr>
            <a:r>
              <a:rPr lang="ja-JP" altLang="en-US"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　</a:t>
            </a:r>
            <a:r>
              <a:rPr lang="ja-JP"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本</a:t>
            </a:r>
            <a:r>
              <a:rPr lang="ja-JP" altLang="en-US"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講演会</a:t>
            </a:r>
            <a:r>
              <a:rPr lang="ja-JP"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は、</a:t>
            </a:r>
            <a:r>
              <a:rPr lang="en-US"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Web</a:t>
            </a:r>
            <a:r>
              <a:rPr lang="ja-JP"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ツールを利用したオンライン形式で開催いたします。</a:t>
            </a:r>
            <a:endParaRPr lang="ja-JP" altLang="ja-JP" sz="1400" dirty="0">
              <a:solidFill>
                <a:srgbClr val="373A36"/>
              </a:solidFill>
              <a:latin typeface="Meiryo UI" panose="020B0604030504040204" pitchFamily="50" charset="-128"/>
              <a:ea typeface="Meiryo UI" panose="020B0604030504040204" pitchFamily="50" charset="-128"/>
              <a:cs typeface="Times New Roman" panose="02020603050405020304" pitchFamily="18" charset="0"/>
            </a:endParaRPr>
          </a:p>
          <a:p>
            <a:pPr lvl="0" fontAlgn="ctr">
              <a:spcAft>
                <a:spcPts val="0"/>
              </a:spcAft>
              <a:tabLst>
                <a:tab pos="1760220" algn="l"/>
                <a:tab pos="3945890" algn="l"/>
              </a:tabLst>
            </a:pPr>
            <a:r>
              <a:rPr lang="ja-JP" altLang="en-US"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　</a:t>
            </a:r>
            <a:r>
              <a:rPr lang="ja-JP"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参加用</a:t>
            </a:r>
            <a:r>
              <a:rPr lang="en-US"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URL</a:t>
            </a:r>
            <a:r>
              <a:rPr lang="ja-JP"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等のアクセス情報や注意事項は、参加登録完了後にご案内いたします。</a:t>
            </a:r>
            <a:endParaRPr lang="ja-JP" altLang="ja-JP" sz="1400" dirty="0">
              <a:solidFill>
                <a:srgbClr val="373A36"/>
              </a:solidFill>
              <a:latin typeface="Meiryo UI" panose="020B0604030504040204" pitchFamily="50" charset="-128"/>
              <a:ea typeface="Meiryo UI" panose="020B0604030504040204" pitchFamily="50" charset="-128"/>
              <a:cs typeface="Times New Roman" panose="02020603050405020304" pitchFamily="18" charset="0"/>
            </a:endParaRPr>
          </a:p>
          <a:p>
            <a:pPr lvl="0" fontAlgn="ctr">
              <a:spcAft>
                <a:spcPts val="0"/>
              </a:spcAft>
              <a:tabLst>
                <a:tab pos="1760220" algn="l"/>
                <a:tab pos="3945890" algn="l"/>
              </a:tabLst>
            </a:pPr>
            <a:r>
              <a:rPr lang="ja-JP" altLang="en-US"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　参加用</a:t>
            </a:r>
            <a:r>
              <a:rPr lang="en-US"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URL</a:t>
            </a:r>
            <a:r>
              <a:rPr lang="ja-JP"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の転送や開示、</a:t>
            </a:r>
            <a:r>
              <a:rPr lang="ja-JP" altLang="en-US"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説明会</a:t>
            </a:r>
            <a:r>
              <a:rPr lang="ja-JP"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の録画・録音・撮影等はお控えいただきますようお願い申し上げます。</a:t>
            </a:r>
            <a:endParaRPr lang="ja-JP" altLang="ja-JP" sz="1400" dirty="0">
              <a:solidFill>
                <a:srgbClr val="373A36"/>
              </a:solidFill>
              <a:latin typeface="Meiryo UI" panose="020B0604030504040204" pitchFamily="50" charset="-128"/>
              <a:ea typeface="Meiryo UI" panose="020B0604030504040204" pitchFamily="50" charset="-128"/>
              <a:cs typeface="Times New Roman" panose="02020603050405020304" pitchFamily="18" charset="0"/>
            </a:endParaRPr>
          </a:p>
          <a:p>
            <a:pPr lvl="0" fontAlgn="ctr">
              <a:spcAft>
                <a:spcPts val="0"/>
              </a:spcAft>
              <a:tabLst>
                <a:tab pos="1760220" algn="l"/>
                <a:tab pos="3945890" algn="l"/>
              </a:tabLst>
            </a:pPr>
            <a:r>
              <a:rPr lang="ja-JP" altLang="en-US"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　</a:t>
            </a:r>
            <a:r>
              <a:rPr lang="ja-JP" altLang="ja-JP" sz="1000" b="1" dirty="0">
                <a:solidFill>
                  <a:srgbClr val="373A36"/>
                </a:solidFill>
                <a:latin typeface="Meiryo UI" panose="020B0604030504040204" pitchFamily="50" charset="-128"/>
                <a:ea typeface="Meiryo UI" panose="020B0604030504040204" pitchFamily="50" charset="-128"/>
                <a:cs typeface="メイリオ" panose="020B0604030504040204" pitchFamily="50" charset="-128"/>
              </a:rPr>
              <a:t>本会は医療従事者向けの内容となりますため、ご視聴環境についてご配慮くださいますようお願い申し上げます。</a:t>
            </a:r>
            <a:endParaRPr lang="ja-JP" altLang="ja-JP" sz="1400" dirty="0">
              <a:solidFill>
                <a:srgbClr val="373A36"/>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4" name="テキスト ボックス 9">
            <a:extLst>
              <a:ext uri="{FF2B5EF4-FFF2-40B4-BE49-F238E27FC236}">
                <a16:creationId xmlns:a16="http://schemas.microsoft.com/office/drawing/2014/main" id="{794E6304-44AE-4A29-AEB7-0590B8361180}"/>
              </a:ext>
            </a:extLst>
          </p:cNvPr>
          <p:cNvSpPr txBox="1">
            <a:spLocks noChangeArrowheads="1"/>
          </p:cNvSpPr>
          <p:nvPr/>
        </p:nvSpPr>
        <p:spPr bwMode="auto">
          <a:xfrm>
            <a:off x="28856" y="3903849"/>
            <a:ext cx="6892283" cy="651656"/>
          </a:xfrm>
          <a:prstGeom prst="rect">
            <a:avLst/>
          </a:prstGeom>
          <a:noFill/>
          <a:ln w="9525">
            <a:noFill/>
            <a:miter lim="800000"/>
            <a:headEnd/>
            <a:tailEnd/>
          </a:ln>
        </p:spPr>
        <p:txBody>
          <a:bodyPr rot="0" vert="horz" wrap="square" lIns="0" tIns="0" rIns="0" bIns="0" anchor="t" anchorCtr="0">
            <a:noAutofit/>
          </a:bodyPr>
          <a:lstStyle/>
          <a:p>
            <a:r>
              <a:rPr lang="ja-JP" sz="2000" b="1" kern="100" dirty="0">
                <a:ln>
                  <a:noFill/>
                </a:ln>
                <a:solidFill>
                  <a:srgbClr val="000000"/>
                </a:solidFill>
                <a:effectLst/>
                <a:latin typeface="游明朝" panose="02020400000000000000" pitchFamily="18" charset="-128"/>
                <a:ea typeface="メイリオ" panose="020B0604030504040204" pitchFamily="50" charset="-128"/>
                <a:cs typeface="メイリオ" panose="020B0604030504040204" pitchFamily="50" charset="-128"/>
              </a:rPr>
              <a:t>総合座長：</a:t>
            </a:r>
            <a:r>
              <a:rPr lang="ja-JP" altLang="en-US" sz="2000" b="1" kern="100"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琉球大学病院 総合臨床研修・教育センター</a:t>
            </a:r>
            <a:endParaRPr lang="en-US" altLang="ja-JP" sz="2000" b="1" kern="100"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endParaRPr>
          </a:p>
          <a:p>
            <a:r>
              <a:rPr lang="ja-JP" altLang="en-US" sz="2000" b="1" kern="100"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　　　　　　　　　　　　　　</a:t>
            </a:r>
            <a:r>
              <a:rPr lang="ja-JP" altLang="en-US" sz="2000" b="1" kern="100" dirty="0">
                <a:solidFill>
                  <a:srgbClr val="000000"/>
                </a:solidFill>
                <a:highlight>
                  <a:srgbClr val="FFFFFF"/>
                </a:highlight>
                <a:latin typeface="游明朝" panose="02020400000000000000" pitchFamily="18" charset="-128"/>
                <a:ea typeface="メイリオ" panose="020B0604030504040204" pitchFamily="50" charset="-128"/>
                <a:cs typeface="メイリオ" panose="020B0604030504040204" pitchFamily="50" charset="-128"/>
              </a:rPr>
              <a:t>診療</a:t>
            </a:r>
            <a:r>
              <a:rPr lang="ja-JP" altLang="en-US" sz="2000" b="1" kern="100"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教授　原永 修作　先生</a:t>
            </a: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65" name="四角形: 角を丸くする 64">
            <a:extLst>
              <a:ext uri="{FF2B5EF4-FFF2-40B4-BE49-F238E27FC236}">
                <a16:creationId xmlns:a16="http://schemas.microsoft.com/office/drawing/2014/main" id="{102B6430-08DB-4A8A-B731-7A68C911F40F}"/>
              </a:ext>
            </a:extLst>
          </p:cNvPr>
          <p:cNvSpPr/>
          <p:nvPr/>
        </p:nvSpPr>
        <p:spPr>
          <a:xfrm>
            <a:off x="211977" y="4703094"/>
            <a:ext cx="1659890" cy="440690"/>
          </a:xfrm>
          <a:prstGeom prst="roundRect">
            <a:avLst>
              <a:gd name="adj" fmla="val 15870"/>
            </a:avLst>
          </a:prstGeom>
          <a:solidFill>
            <a:srgbClr val="ED7D31"/>
          </a:solidFill>
          <a:ln w="25400" cap="flat" cmpd="sng" algn="ctr">
            <a:solidFill>
              <a:sysClr val="window" lastClr="FFFFFF"/>
            </a:solidFill>
            <a:prstDash val="solid"/>
            <a:miter lim="800000"/>
          </a:ln>
          <a:effectLst>
            <a:outerShdw blurRad="50800" dist="38100" dir="2700000" sx="99000" sy="99000" algn="tl" rotWithShape="0">
              <a:prstClr val="black">
                <a:alpha val="33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00" b="1" kern="100" dirty="0">
                <a:solidFill>
                  <a:srgbClr val="FFFFFF"/>
                </a:solidFill>
                <a:effectLst/>
                <a:latin typeface="游明朝" panose="02020400000000000000" pitchFamily="18" charset="-128"/>
                <a:ea typeface="メイリオ" panose="020B0604030504040204" pitchFamily="50" charset="-128"/>
                <a:cs typeface="Times New Roman" panose="02020603050405020304" pitchFamily="18" charset="0"/>
              </a:rPr>
              <a:t>講演Ⅰ</a:t>
            </a:r>
            <a:r>
              <a:rPr lang="en-US" altLang="ja-JP" sz="1000" b="1" kern="100" dirty="0">
                <a:solidFill>
                  <a:srgbClr val="FFFFFF"/>
                </a:solidFill>
                <a:effectLst/>
                <a:latin typeface="游明朝" panose="02020400000000000000" pitchFamily="18" charset="-128"/>
                <a:ea typeface="メイリオ" panose="020B0604030504040204" pitchFamily="50" charset="-128"/>
                <a:cs typeface="Times New Roman" panose="02020603050405020304" pitchFamily="18" charset="0"/>
              </a:rPr>
              <a:t>(18:30-19:10)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6" name="四角形: 角を丸くする 65">
            <a:extLst>
              <a:ext uri="{FF2B5EF4-FFF2-40B4-BE49-F238E27FC236}">
                <a16:creationId xmlns:a16="http://schemas.microsoft.com/office/drawing/2014/main" id="{751487EC-B2C7-4F82-836A-74825A9A8B96}"/>
              </a:ext>
            </a:extLst>
          </p:cNvPr>
          <p:cNvSpPr/>
          <p:nvPr/>
        </p:nvSpPr>
        <p:spPr>
          <a:xfrm>
            <a:off x="211977" y="6901709"/>
            <a:ext cx="1659890" cy="440690"/>
          </a:xfrm>
          <a:prstGeom prst="roundRect">
            <a:avLst>
              <a:gd name="adj" fmla="val 15870"/>
            </a:avLst>
          </a:prstGeom>
          <a:solidFill>
            <a:srgbClr val="ED7D31"/>
          </a:solidFill>
          <a:ln w="25400" cap="flat" cmpd="sng" algn="ctr">
            <a:solidFill>
              <a:sysClr val="window" lastClr="FFFFFF"/>
            </a:solidFill>
            <a:prstDash val="solid"/>
            <a:miter lim="800000"/>
          </a:ln>
          <a:effectLst>
            <a:outerShdw blurRad="50800" dist="38100" dir="2700000" sx="99000" sy="99000" algn="tl" rotWithShape="0">
              <a:prstClr val="black">
                <a:alpha val="33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000" b="1" kern="100" dirty="0">
                <a:solidFill>
                  <a:srgbClr val="FFFFFF"/>
                </a:solidFill>
                <a:effectLst/>
                <a:latin typeface="游明朝" panose="02020400000000000000" pitchFamily="18" charset="-128"/>
                <a:ea typeface="メイリオ" panose="020B0604030504040204" pitchFamily="50" charset="-128"/>
                <a:cs typeface="Times New Roman" panose="02020603050405020304" pitchFamily="18" charset="0"/>
              </a:rPr>
              <a:t>講演Ⅱ</a:t>
            </a:r>
            <a:r>
              <a:rPr lang="en-US" altLang="ja-JP" sz="1000" b="1" kern="100" dirty="0">
                <a:solidFill>
                  <a:srgbClr val="FFFFFF"/>
                </a:solidFill>
                <a:effectLst/>
                <a:latin typeface="游明朝" panose="02020400000000000000" pitchFamily="18" charset="-128"/>
                <a:ea typeface="メイリオ" panose="020B0604030504040204" pitchFamily="50" charset="-128"/>
                <a:cs typeface="Times New Roman" panose="02020603050405020304" pitchFamily="18" charset="0"/>
              </a:rPr>
              <a:t>(19:10-20:10)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8" name="テキスト ボックス 32">
            <a:extLst>
              <a:ext uri="{FF2B5EF4-FFF2-40B4-BE49-F238E27FC236}">
                <a16:creationId xmlns:a16="http://schemas.microsoft.com/office/drawing/2014/main" id="{F29D102F-D14D-41C9-A59B-342DEF5B7149}"/>
              </a:ext>
            </a:extLst>
          </p:cNvPr>
          <p:cNvSpPr txBox="1">
            <a:spLocks noChangeArrowheads="1"/>
          </p:cNvSpPr>
          <p:nvPr/>
        </p:nvSpPr>
        <p:spPr bwMode="auto">
          <a:xfrm>
            <a:off x="2014582" y="4865000"/>
            <a:ext cx="4843418" cy="358717"/>
          </a:xfrm>
          <a:prstGeom prst="rect">
            <a:avLst/>
          </a:prstGeom>
          <a:noFill/>
          <a:ln w="9525">
            <a:noFill/>
            <a:miter lim="800000"/>
            <a:headEnd/>
            <a:tailEnd/>
          </a:ln>
        </p:spPr>
        <p:txBody>
          <a:bodyPr rot="0" vert="horz" wrap="square" lIns="0" tIns="0" rIns="0" bIns="0" anchor="t" anchorCtr="0">
            <a:noAutofit/>
          </a:bodyPr>
          <a:lstStyle/>
          <a:p>
            <a:pPr algn="just"/>
            <a:r>
              <a:rPr lang="ja-JP" altLang="en-US" sz="1400" b="1" kern="100"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霧が丘つだ病院 慢性呼吸器疾患認定看護師 井本 久紀　先生</a:t>
            </a:r>
            <a:r>
              <a:rPr lang="ja-JP" altLang="en-US" sz="1050" b="1" kern="100"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1" name="テキスト ボックス 34">
            <a:extLst>
              <a:ext uri="{FF2B5EF4-FFF2-40B4-BE49-F238E27FC236}">
                <a16:creationId xmlns:a16="http://schemas.microsoft.com/office/drawing/2014/main" id="{D40F2C7A-3E1F-4D81-8CB1-1DA6E1BA6A1C}"/>
              </a:ext>
            </a:extLst>
          </p:cNvPr>
          <p:cNvSpPr txBox="1">
            <a:spLocks noChangeArrowheads="1"/>
          </p:cNvSpPr>
          <p:nvPr/>
        </p:nvSpPr>
        <p:spPr bwMode="auto">
          <a:xfrm>
            <a:off x="2014582" y="7031389"/>
            <a:ext cx="4743402" cy="457200"/>
          </a:xfrm>
          <a:prstGeom prst="rect">
            <a:avLst/>
          </a:prstGeom>
          <a:noFill/>
          <a:ln w="9525">
            <a:noFill/>
            <a:miter lim="800000"/>
            <a:headEnd/>
            <a:tailEnd/>
          </a:ln>
        </p:spPr>
        <p:txBody>
          <a:bodyPr rot="0" vert="horz" wrap="square" lIns="0" tIns="0" rIns="0" bIns="0" anchor="t" anchorCtr="0">
            <a:noAutofit/>
          </a:bodyPr>
          <a:lstStyle/>
          <a:p>
            <a:pPr algn="just"/>
            <a:r>
              <a:rPr lang="ja-JP" altLang="en-US" sz="1600" b="1" kern="100"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山口大学大学院医学系研究科  呼吸器・感染症内科　　　　</a:t>
            </a:r>
            <a:endParaRPr lang="en-US" altLang="ja-JP" sz="1600" b="1" kern="100"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endParaRPr>
          </a:p>
          <a:p>
            <a:pPr algn="just"/>
            <a:r>
              <a:rPr lang="ja-JP" altLang="en-US" sz="1600" b="1" kern="100"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　　　　　　　　　　　　　教授　松永 和人　先生</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2" name="テキスト ボックス 35">
            <a:extLst>
              <a:ext uri="{FF2B5EF4-FFF2-40B4-BE49-F238E27FC236}">
                <a16:creationId xmlns:a16="http://schemas.microsoft.com/office/drawing/2014/main" id="{21D0FEC5-7AA2-4A4B-A668-EE8CD483F6DA}"/>
              </a:ext>
            </a:extLst>
          </p:cNvPr>
          <p:cNvSpPr txBox="1">
            <a:spLocks noChangeArrowheads="1"/>
          </p:cNvSpPr>
          <p:nvPr/>
        </p:nvSpPr>
        <p:spPr bwMode="auto">
          <a:xfrm>
            <a:off x="-1" y="5437673"/>
            <a:ext cx="6892284" cy="779086"/>
          </a:xfrm>
          <a:prstGeom prst="rect">
            <a:avLst/>
          </a:prstGeom>
          <a:noFill/>
          <a:ln w="9525">
            <a:noFill/>
            <a:miter lim="800000"/>
            <a:headEnd/>
            <a:tailEnd/>
          </a:ln>
        </p:spPr>
        <p:txBody>
          <a:bodyPr rot="0" vert="horz" wrap="square" lIns="0" tIns="0" rIns="0" bIns="0" anchor="t" anchorCtr="0">
            <a:noAutofit/>
          </a:bodyPr>
          <a:lstStyle/>
          <a:p>
            <a:pPr>
              <a:lnSpc>
                <a:spcPts val="2000"/>
              </a:lnSpc>
            </a:pPr>
            <a:r>
              <a:rPr lang="ja-JP" altLang="en-US" sz="2000" b="1" dirty="0">
                <a:solidFill>
                  <a:srgbClr val="FF0000"/>
                </a:solidFill>
                <a:latin typeface="Minion Pro"/>
                <a:ea typeface="メイリオ" panose="020B0604030504040204" pitchFamily="50" charset="-128"/>
                <a:cs typeface="Minion Pro"/>
              </a:rPr>
              <a:t>「喘息・</a:t>
            </a:r>
            <a:r>
              <a:rPr lang="en-US" altLang="ja-JP" sz="2000" b="1" dirty="0">
                <a:solidFill>
                  <a:srgbClr val="FF0000"/>
                </a:solidFill>
                <a:latin typeface="Minion Pro"/>
                <a:ea typeface="メイリオ" panose="020B0604030504040204" pitchFamily="50" charset="-128"/>
                <a:cs typeface="Minion Pro"/>
              </a:rPr>
              <a:t>COPD </a:t>
            </a:r>
            <a:r>
              <a:rPr lang="ja-JP" altLang="en-US" sz="2000" b="1" dirty="0">
                <a:solidFill>
                  <a:srgbClr val="FF0000"/>
                </a:solidFill>
                <a:latin typeface="Minion Pro"/>
                <a:ea typeface="メイリオ" panose="020B0604030504040204" pitchFamily="50" charset="-128"/>
                <a:cs typeface="Minion Pro"/>
              </a:rPr>
              <a:t>多種職で関わる目からウロコの吸入支援</a:t>
            </a:r>
            <a:endParaRPr lang="en-US" altLang="ja-JP" sz="2000" b="1" dirty="0">
              <a:solidFill>
                <a:srgbClr val="FF0000"/>
              </a:solidFill>
              <a:latin typeface="Minion Pro"/>
              <a:ea typeface="メイリオ" panose="020B0604030504040204" pitchFamily="50" charset="-128"/>
              <a:cs typeface="Minion Pro"/>
            </a:endParaRPr>
          </a:p>
          <a:p>
            <a:pPr>
              <a:lnSpc>
                <a:spcPts val="2000"/>
              </a:lnSpc>
            </a:pPr>
            <a:endParaRPr lang="en-US" altLang="ja-JP" sz="800" b="1" dirty="0">
              <a:solidFill>
                <a:srgbClr val="FF0000"/>
              </a:solidFill>
              <a:latin typeface="Minion Pro"/>
              <a:ea typeface="メイリオ" panose="020B0604030504040204" pitchFamily="50" charset="-128"/>
              <a:cs typeface="Minion Pro"/>
            </a:endParaRPr>
          </a:p>
          <a:p>
            <a:pPr>
              <a:lnSpc>
                <a:spcPts val="2000"/>
              </a:lnSpc>
            </a:pPr>
            <a:r>
              <a:rPr lang="ja-JP" altLang="en-US" sz="2000" b="1" dirty="0">
                <a:solidFill>
                  <a:srgbClr val="FF0000"/>
                </a:solidFill>
                <a:latin typeface="Minion Pro"/>
                <a:ea typeface="メイリオ" panose="020B0604030504040204" pitchFamily="50" charset="-128"/>
                <a:cs typeface="Minion Pro"/>
              </a:rPr>
              <a:t>　　　　　　　　　～吸い方ひとつで最大</a:t>
            </a:r>
            <a:r>
              <a:rPr lang="en-US" altLang="ja-JP" sz="2000" b="1" dirty="0">
                <a:solidFill>
                  <a:srgbClr val="FF0000"/>
                </a:solidFill>
                <a:latin typeface="Minion Pro"/>
                <a:ea typeface="メイリオ" panose="020B0604030504040204" pitchFamily="50" charset="-128"/>
                <a:cs typeface="Minion Pro"/>
              </a:rPr>
              <a:t>1.7</a:t>
            </a:r>
            <a:r>
              <a:rPr lang="ja-JP" altLang="en-US" sz="2000" b="1" dirty="0">
                <a:solidFill>
                  <a:srgbClr val="FF0000"/>
                </a:solidFill>
                <a:latin typeface="Minion Pro"/>
                <a:ea typeface="メイリオ" panose="020B0604030504040204" pitchFamily="50" charset="-128"/>
                <a:cs typeface="Minion Pro"/>
              </a:rPr>
              <a:t>倍の効果～」</a:t>
            </a:r>
            <a:endParaRPr lang="ja-JP" dirty="0">
              <a:solidFill>
                <a:srgbClr val="000000"/>
              </a:solidFill>
              <a:effectLst/>
              <a:latin typeface="Minion Pro"/>
              <a:ea typeface="A-OTF UD Shin Go Pr6 B"/>
              <a:cs typeface="Minion Pro"/>
            </a:endParaRPr>
          </a:p>
        </p:txBody>
      </p:sp>
      <p:sp>
        <p:nvSpPr>
          <p:cNvPr id="73" name="テキスト ボックス 37">
            <a:extLst>
              <a:ext uri="{FF2B5EF4-FFF2-40B4-BE49-F238E27FC236}">
                <a16:creationId xmlns:a16="http://schemas.microsoft.com/office/drawing/2014/main" id="{A55F2B98-92E7-416A-9D23-5E4FD50A4E9F}"/>
              </a:ext>
            </a:extLst>
          </p:cNvPr>
          <p:cNvSpPr txBox="1">
            <a:spLocks noChangeArrowheads="1"/>
          </p:cNvSpPr>
          <p:nvPr/>
        </p:nvSpPr>
        <p:spPr bwMode="auto">
          <a:xfrm>
            <a:off x="-1" y="7798084"/>
            <a:ext cx="6892285" cy="478790"/>
          </a:xfrm>
          <a:prstGeom prst="rect">
            <a:avLst/>
          </a:prstGeom>
          <a:noFill/>
          <a:ln w="9525">
            <a:noFill/>
            <a:miter lim="800000"/>
            <a:headEnd/>
            <a:tailEnd/>
          </a:ln>
        </p:spPr>
        <p:txBody>
          <a:bodyPr rot="0" vert="horz" wrap="square" lIns="0" tIns="0" rIns="0" bIns="0" anchor="t" anchorCtr="0">
            <a:noAutofit/>
          </a:bodyPr>
          <a:lstStyle/>
          <a:p>
            <a:pPr algn="ctr">
              <a:lnSpc>
                <a:spcPct val="120000"/>
              </a:lnSpc>
            </a:pPr>
            <a:r>
              <a:rPr lang="ja-JP" sz="2800" b="1"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今と未来を見据えた</a:t>
            </a:r>
            <a:r>
              <a:rPr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COPD</a:t>
            </a:r>
            <a:r>
              <a:rPr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治療</a:t>
            </a:r>
            <a:r>
              <a:rPr lang="ja-JP" sz="2800" b="1"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2400" dirty="0">
              <a:solidFill>
                <a:srgbClr val="000000"/>
              </a:solidFill>
              <a:effectLst/>
              <a:latin typeface="メイリオ" panose="020B0604030504040204" pitchFamily="50" charset="-128"/>
              <a:ea typeface="メイリオ" panose="020B0604030504040204" pitchFamily="50" charset="-128"/>
              <a:cs typeface="Minion Pro"/>
            </a:endParaRPr>
          </a:p>
        </p:txBody>
      </p:sp>
      <p:sp>
        <p:nvSpPr>
          <p:cNvPr id="19" name="テキスト ボックス 9">
            <a:extLst>
              <a:ext uri="{FF2B5EF4-FFF2-40B4-BE49-F238E27FC236}">
                <a16:creationId xmlns:a16="http://schemas.microsoft.com/office/drawing/2014/main" id="{AD8C4B71-6B11-4987-B71E-7F5B5FE2899D}"/>
              </a:ext>
            </a:extLst>
          </p:cNvPr>
          <p:cNvSpPr txBox="1">
            <a:spLocks noChangeArrowheads="1"/>
          </p:cNvSpPr>
          <p:nvPr/>
        </p:nvSpPr>
        <p:spPr bwMode="auto">
          <a:xfrm>
            <a:off x="1932940" y="6300573"/>
            <a:ext cx="4980449" cy="372110"/>
          </a:xfrm>
          <a:prstGeom prst="rect">
            <a:avLst/>
          </a:prstGeom>
          <a:noFill/>
          <a:ln w="9525">
            <a:noFill/>
            <a:miter lim="800000"/>
            <a:headEnd/>
            <a:tailEnd/>
          </a:ln>
        </p:spPr>
        <p:txBody>
          <a:bodyPr rot="0" vert="horz" wrap="square" lIns="0" tIns="0" rIns="0" bIns="0" anchor="t" anchorCtr="0">
            <a:noAutofit/>
          </a:bodyPr>
          <a:lstStyle/>
          <a:p>
            <a:r>
              <a:rPr lang="en-US" altLang="ja-JP" sz="900" b="1" kern="100" dirty="0">
                <a:ln>
                  <a:noFill/>
                </a:ln>
                <a:solidFill>
                  <a:srgbClr val="000000"/>
                </a:solidFill>
                <a:effectLst/>
                <a:latin typeface="游明朝" panose="02020400000000000000" pitchFamily="18" charset="-128"/>
                <a:ea typeface="メイリオ" panose="020B0604030504040204" pitchFamily="50" charset="-128"/>
                <a:cs typeface="メイリオ" panose="020B0604030504040204" pitchFamily="50" charset="-128"/>
              </a:rPr>
              <a:t>※</a:t>
            </a:r>
            <a:r>
              <a:rPr lang="ja-JP" altLang="en-US" sz="900" b="1" kern="100" dirty="0">
                <a:ln>
                  <a:noFill/>
                </a:ln>
                <a:solidFill>
                  <a:srgbClr val="000000"/>
                </a:solidFill>
                <a:effectLst/>
                <a:latin typeface="游明朝" panose="02020400000000000000" pitchFamily="18" charset="-128"/>
                <a:ea typeface="メイリオ" panose="020B0604030504040204" pitchFamily="50" charset="-128"/>
                <a:cs typeface="メイリオ" panose="020B0604030504040204" pitchFamily="50" charset="-128"/>
              </a:rPr>
              <a:t>事前に各ご施設さまへアンケートを実施させて頂き、アンケートの回答と井本先生の考える、</a:t>
            </a:r>
            <a:endParaRPr lang="en-US" altLang="ja-JP" sz="900" b="1" kern="100" dirty="0">
              <a:ln>
                <a:noFill/>
              </a:ln>
              <a:solidFill>
                <a:srgbClr val="000000"/>
              </a:solidFill>
              <a:effectLst/>
              <a:latin typeface="游明朝" panose="02020400000000000000" pitchFamily="18" charset="-128"/>
              <a:ea typeface="メイリオ" panose="020B0604030504040204" pitchFamily="50" charset="-128"/>
              <a:cs typeface="メイリオ" panose="020B0604030504040204" pitchFamily="50" charset="-128"/>
            </a:endParaRPr>
          </a:p>
          <a:p>
            <a:r>
              <a:rPr lang="ja-JP" altLang="en-US" sz="900" b="1" kern="100" dirty="0">
                <a:ln>
                  <a:noFill/>
                </a:ln>
                <a:solidFill>
                  <a:srgbClr val="000000"/>
                </a:solidFill>
                <a:effectLst/>
                <a:latin typeface="游明朝" panose="02020400000000000000" pitchFamily="18" charset="-128"/>
                <a:ea typeface="メイリオ" panose="020B0604030504040204" pitchFamily="50" charset="-128"/>
                <a:cs typeface="メイリオ" panose="020B0604030504040204" pitchFamily="50" charset="-128"/>
              </a:rPr>
              <a:t>　多職種連携の在るべき姿のギャップを照らし合わせながら実施させて頂きます。</a:t>
            </a:r>
            <a:endParaRPr lang="en-US" altLang="ja-JP" sz="900" b="1" kern="100" dirty="0">
              <a:ln>
                <a:noFill/>
              </a:ln>
              <a:solidFill>
                <a:srgbClr val="000000"/>
              </a:solidFill>
              <a:effectLst/>
              <a:latin typeface="游明朝" panose="02020400000000000000" pitchFamily="18"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A05E231D-9009-41A0-8091-E2DE7732BDB4}"/>
              </a:ext>
            </a:extLst>
          </p:cNvPr>
          <p:cNvPicPr>
            <a:picLocks noChangeAspect="1"/>
          </p:cNvPicPr>
          <p:nvPr/>
        </p:nvPicPr>
        <p:blipFill rotWithShape="1">
          <a:blip r:embed="rId5"/>
          <a:srcRect l="9798" t="36977" r="64950" b="17240"/>
          <a:stretch/>
        </p:blipFill>
        <p:spPr>
          <a:xfrm>
            <a:off x="5650173" y="1507066"/>
            <a:ext cx="953172" cy="972062"/>
          </a:xfrm>
          <a:prstGeom prst="rect">
            <a:avLst/>
          </a:prstGeom>
        </p:spPr>
      </p:pic>
      <p:sp>
        <p:nvSpPr>
          <p:cNvPr id="7" name="テキスト ボックス 6">
            <a:extLst>
              <a:ext uri="{FF2B5EF4-FFF2-40B4-BE49-F238E27FC236}">
                <a16:creationId xmlns:a16="http://schemas.microsoft.com/office/drawing/2014/main" id="{58233D0B-29DA-4201-AF91-7A182F33F8AA}"/>
              </a:ext>
            </a:extLst>
          </p:cNvPr>
          <p:cNvSpPr txBox="1"/>
          <p:nvPr/>
        </p:nvSpPr>
        <p:spPr>
          <a:xfrm>
            <a:off x="5421743" y="1186622"/>
            <a:ext cx="1382420" cy="338554"/>
          </a:xfrm>
          <a:prstGeom prst="rect">
            <a:avLst/>
          </a:prstGeom>
          <a:noFill/>
        </p:spPr>
        <p:txBody>
          <a:bodyPr wrap="square" rtlCol="0">
            <a:spAutoFit/>
          </a:bodyPr>
          <a:lstStyle/>
          <a:p>
            <a:pPr algn="ctr"/>
            <a:r>
              <a:rPr kumimoji="1" lang="en-US" altLang="ja-JP" sz="1600" b="1" u="sng" dirty="0"/>
              <a:t>2</a:t>
            </a:r>
            <a:r>
              <a:rPr kumimoji="1" lang="ja-JP" altLang="en-US" sz="1600" b="1" u="sng" dirty="0"/>
              <a:t>次元コード</a:t>
            </a:r>
          </a:p>
        </p:txBody>
      </p:sp>
      <p:sp>
        <p:nvSpPr>
          <p:cNvPr id="31" name="正方形/長方形 30">
            <a:extLst>
              <a:ext uri="{FF2B5EF4-FFF2-40B4-BE49-F238E27FC236}">
                <a16:creationId xmlns:a16="http://schemas.microsoft.com/office/drawing/2014/main" id="{3C72F0D6-B410-4361-B826-8402CF8BD338}"/>
              </a:ext>
            </a:extLst>
          </p:cNvPr>
          <p:cNvSpPr/>
          <p:nvPr/>
        </p:nvSpPr>
        <p:spPr>
          <a:xfrm>
            <a:off x="0" y="860605"/>
            <a:ext cx="6857999" cy="752514"/>
          </a:xfrm>
          <a:prstGeom prst="rect">
            <a:avLst/>
          </a:prstGeom>
        </p:spPr>
        <p:txBody>
          <a:bodyPr wrap="square">
            <a:spAutoFit/>
          </a:bodyPr>
          <a:lstStyle/>
          <a:p>
            <a:pPr fontAlgn="ctr">
              <a:lnSpc>
                <a:spcPct val="70000"/>
              </a:lnSpc>
            </a:pPr>
            <a:r>
              <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a:t>
            </a: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医師向け</a:t>
            </a:r>
            <a:r>
              <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a:t>
            </a: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沖縄県医師会生涯教育指定講座：⑩チーム医療 </a:t>
            </a:r>
            <a:r>
              <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0.5</a:t>
            </a: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単位、㊻咳・痰 </a:t>
            </a:r>
            <a:r>
              <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1</a:t>
            </a: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単位</a:t>
            </a:r>
            <a:endPar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a:p>
            <a:pPr fontAlgn="ctr">
              <a:lnSpc>
                <a:spcPct val="70000"/>
              </a:lnSpc>
            </a:pPr>
            <a:endPar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a:p>
            <a:pPr fontAlgn="ctr">
              <a:lnSpc>
                <a:spcPct val="70000"/>
              </a:lnSpc>
            </a:pPr>
            <a:r>
              <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a:t>
            </a: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薬剤師向け</a:t>
            </a:r>
            <a:r>
              <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a:t>
            </a: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日本薬剤師研修センター認定単位：</a:t>
            </a:r>
            <a:r>
              <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1</a:t>
            </a: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単位（申請中）</a:t>
            </a:r>
            <a:endPar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a:p>
            <a:pPr fontAlgn="ctr">
              <a:lnSpc>
                <a:spcPct val="70000"/>
              </a:lnSpc>
            </a:pP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fontAlgn="ctr">
              <a:lnSpc>
                <a:spcPct val="70000"/>
              </a:lnSpc>
            </a:pP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　　　　　　　　 若しくは、日病薬病院薬学認定単位：</a:t>
            </a:r>
            <a:r>
              <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単位（申請中）</a:t>
            </a:r>
            <a:endParaRPr lang="en-US" altLang="ja-JP" b="1" baseline="-25000" dirty="0">
              <a:solidFill>
                <a:srgbClr val="3F444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45527B0F-2DCA-4648-B88F-3866D0FCEB9E}"/>
              </a:ext>
            </a:extLst>
          </p:cNvPr>
          <p:cNvSpPr txBox="1"/>
          <p:nvPr/>
        </p:nvSpPr>
        <p:spPr>
          <a:xfrm>
            <a:off x="2804159" y="1845245"/>
            <a:ext cx="2686133" cy="562407"/>
          </a:xfrm>
          <a:prstGeom prst="rect">
            <a:avLst/>
          </a:prstGeom>
          <a:solidFill>
            <a:schemeClr val="bg1"/>
          </a:solidFill>
          <a:ln w="38100">
            <a:solidFill>
              <a:srgbClr val="FF0000"/>
            </a:solidFill>
          </a:ln>
        </p:spPr>
        <p:txBody>
          <a:bodyPr wrap="square" rtlCol="0">
            <a:spAutoFit/>
          </a:bodyPr>
          <a:lstStyle/>
          <a:p>
            <a:r>
              <a:rPr kumimoji="1" lang="ja-JP" altLang="en-US" sz="1000" b="1" dirty="0"/>
              <a:t>薬剤師の皆様は、研修会中に複数回のキーワードを提示させて頂き、終了後にキーワードをメール等で回収させて頂きます。</a:t>
            </a:r>
          </a:p>
        </p:txBody>
      </p:sp>
    </p:spTree>
    <p:extLst>
      <p:ext uri="{BB962C8B-B14F-4D97-AF65-F5344CB8AC3E}">
        <p14:creationId xmlns:p14="http://schemas.microsoft.com/office/powerpoint/2010/main" val="6831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図 2054">
            <a:extLst>
              <a:ext uri="{FF2B5EF4-FFF2-40B4-BE49-F238E27FC236}">
                <a16:creationId xmlns:a16="http://schemas.microsoft.com/office/drawing/2014/main" id="{35F685C5-E676-4EA6-8713-E2943A0EACCC}"/>
              </a:ext>
            </a:extLst>
          </p:cNvPr>
          <p:cNvPicPr>
            <a:picLocks noChangeAspect="1"/>
          </p:cNvPicPr>
          <p:nvPr/>
        </p:nvPicPr>
        <p:blipFill>
          <a:blip r:embed="rId2"/>
          <a:stretch>
            <a:fillRect/>
          </a:stretch>
        </p:blipFill>
        <p:spPr>
          <a:xfrm>
            <a:off x="0" y="4834641"/>
            <a:ext cx="6858000" cy="236718"/>
          </a:xfrm>
          <a:prstGeom prst="rect">
            <a:avLst/>
          </a:prstGeom>
        </p:spPr>
      </p:pic>
      <p:sp>
        <p:nvSpPr>
          <p:cNvPr id="2066" name="Rectangle 476">
            <a:extLst>
              <a:ext uri="{FF2B5EF4-FFF2-40B4-BE49-F238E27FC236}">
                <a16:creationId xmlns:a16="http://schemas.microsoft.com/office/drawing/2014/main" id="{1DCE22E8-A562-4F27-9A77-3E063D501869}"/>
              </a:ext>
            </a:extLst>
          </p:cNvPr>
          <p:cNvSpPr>
            <a:spLocks noChangeArrowheads="1"/>
          </p:cNvSpPr>
          <p:nvPr/>
        </p:nvSpPr>
        <p:spPr bwMode="auto">
          <a:xfrm>
            <a:off x="238125" y="1147763"/>
            <a:ext cx="58356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※パソコンまたはスマートフォン・タブレットにてご登録ください。</a:t>
            </a:r>
            <a:endParaRPr kumimoji="0" lang="ja-JP" altLang="ja-JP" sz="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4472C4"/>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000" b="1" i="0" u="sng" strike="noStrike" cap="none" normalizeH="0" baseline="0" dirty="0">
                <a:ln>
                  <a:noFill/>
                </a:ln>
                <a:solidFill>
                  <a:srgbClr val="4472C4"/>
                </a:solidFill>
                <a:effectLst/>
                <a:latin typeface="Meiryo UI" panose="020B0604030504040204" pitchFamily="50" charset="-128"/>
                <a:ea typeface="Meiryo UI" panose="020B0604030504040204" pitchFamily="50" charset="-128"/>
                <a:cs typeface="メイリオ" panose="020B0604030504040204" pitchFamily="50" charset="-128"/>
              </a:rPr>
              <a:t>「名」</a:t>
            </a:r>
            <a:r>
              <a:rPr kumimoji="0" lang="ja-JP" altLang="en-US" sz="1000" b="0" i="0" u="sng" strike="noStrike" cap="none" normalizeH="0" baseline="0" dirty="0">
                <a:ln>
                  <a:noFill/>
                </a:ln>
                <a:solidFill>
                  <a:srgbClr val="4472C4"/>
                </a:solidFill>
                <a:effectLst/>
                <a:latin typeface="Meiryo UI" panose="020B0604030504040204" pitchFamily="50" charset="-128"/>
                <a:ea typeface="Meiryo UI" panose="020B0604030504040204" pitchFamily="50" charset="-128"/>
                <a:cs typeface="メイリオ" panose="020B0604030504040204" pitchFamily="50" charset="-128"/>
              </a:rPr>
              <a:t>の箇所に</a:t>
            </a:r>
            <a:r>
              <a:rPr kumimoji="0" lang="ja-JP" altLang="en-US" sz="1000" b="1" i="0" u="sng"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姓</a:t>
            </a:r>
            <a:r>
              <a:rPr kumimoji="0" lang="ja-JP" altLang="en-US" sz="1000" b="0" i="0" u="sng" strike="noStrike" cap="none" normalizeH="0" baseline="0" dirty="0">
                <a:ln>
                  <a:noFill/>
                </a:ln>
                <a:solidFill>
                  <a:srgbClr val="4472C4"/>
                </a:solidFill>
                <a:effectLst/>
                <a:latin typeface="Meiryo UI" panose="020B0604030504040204" pitchFamily="50" charset="-128"/>
                <a:ea typeface="Meiryo UI" panose="020B0604030504040204" pitchFamily="50" charset="-128"/>
                <a:cs typeface="メイリオ" panose="020B0604030504040204" pitchFamily="50" charset="-128"/>
              </a:rPr>
              <a:t>を、</a:t>
            </a:r>
            <a:r>
              <a:rPr kumimoji="0" lang="ja-JP" altLang="en-US" sz="1000" b="1" i="0" u="sng" strike="noStrike" cap="none" normalizeH="0" baseline="0" dirty="0">
                <a:ln>
                  <a:noFill/>
                </a:ln>
                <a:solidFill>
                  <a:srgbClr val="4472C4"/>
                </a:solidFill>
                <a:effectLst/>
                <a:latin typeface="Meiryo UI" panose="020B0604030504040204" pitchFamily="50" charset="-128"/>
                <a:ea typeface="Meiryo UI" panose="020B0604030504040204" pitchFamily="50" charset="-128"/>
                <a:cs typeface="メイリオ" panose="020B0604030504040204" pitchFamily="50" charset="-128"/>
              </a:rPr>
              <a:t>「姓」</a:t>
            </a:r>
            <a:r>
              <a:rPr kumimoji="0" lang="ja-JP" altLang="en-US" sz="1000" b="0" i="0" u="sng" strike="noStrike" cap="none" normalizeH="0" baseline="0" dirty="0">
                <a:ln>
                  <a:noFill/>
                </a:ln>
                <a:solidFill>
                  <a:srgbClr val="4472C4"/>
                </a:solidFill>
                <a:effectLst/>
                <a:latin typeface="Meiryo UI" panose="020B0604030504040204" pitchFamily="50" charset="-128"/>
                <a:ea typeface="Meiryo UI" panose="020B0604030504040204" pitchFamily="50" charset="-128"/>
                <a:cs typeface="メイリオ" panose="020B0604030504040204" pitchFamily="50" charset="-128"/>
              </a:rPr>
              <a:t>の箇所に</a:t>
            </a:r>
            <a:r>
              <a:rPr kumimoji="0" lang="ja-JP" altLang="en-US" sz="1000" b="1" i="0" u="sng"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名</a:t>
            </a:r>
            <a:r>
              <a:rPr kumimoji="0" lang="ja-JP" altLang="en-US" sz="1000" b="0" i="0" u="sng" strike="noStrike" cap="none" normalizeH="0" baseline="0" dirty="0">
                <a:ln>
                  <a:noFill/>
                </a:ln>
                <a:solidFill>
                  <a:srgbClr val="4472C4"/>
                </a:solidFill>
                <a:effectLst/>
                <a:latin typeface="Meiryo UI" panose="020B0604030504040204" pitchFamily="50" charset="-128"/>
                <a:ea typeface="Meiryo UI" panose="020B0604030504040204" pitchFamily="50" charset="-128"/>
                <a:cs typeface="メイリオ" panose="020B0604030504040204" pitchFamily="50" charset="-128"/>
              </a:rPr>
              <a:t>をご入力お願いします</a:t>
            </a:r>
            <a:r>
              <a:rPr kumimoji="0" lang="ja-JP" altLang="en-US" sz="1000" b="0" i="0" u="none" strike="noStrike" cap="none" normalizeH="0" baseline="0" dirty="0">
                <a:ln>
                  <a:noFill/>
                </a:ln>
                <a:solidFill>
                  <a:srgbClr val="4472C4"/>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9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ZOOM</a:t>
            </a:r>
            <a:r>
              <a:rPr kumimoji="0" lang="ja-JP" altLang="en-US" sz="9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のシステム上、ご了承ください。</a:t>
            </a:r>
            <a:endParaRPr kumimoji="0" lang="ja-JP" altLang="en-US" sz="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当日のご参加用のアドレスではございませんのでご注意ください。参加用</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URL</a:t>
            </a: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は別途メール送信致します。</a:t>
            </a:r>
            <a:endParaRPr kumimoji="0" lang="ja-JP" altLang="en-US" sz="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※Zoom</a:t>
            </a: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のシステム上の都合により、お宛名が敬称略での送信になりますことをご容赦ください。</a:t>
            </a:r>
            <a:endParaRPr kumimoji="0" lang="ja-JP" altLang="en-US" sz="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回線数に限りがあるため、事前参加登録が一定数に達した場合は、受付を締め切らせていただきます。</a:t>
            </a:r>
            <a:endParaRPr kumimoji="0"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7" name="Rectangle 452">
            <a:extLst>
              <a:ext uri="{FF2B5EF4-FFF2-40B4-BE49-F238E27FC236}">
                <a16:creationId xmlns:a16="http://schemas.microsoft.com/office/drawing/2014/main" id="{54880E06-7CE6-401C-97AD-62BF037574B2}"/>
              </a:ext>
            </a:extLst>
          </p:cNvPr>
          <p:cNvSpPr/>
          <p:nvPr/>
        </p:nvSpPr>
        <p:spPr>
          <a:xfrm>
            <a:off x="112713" y="224639"/>
            <a:ext cx="563880" cy="932815"/>
          </a:xfrm>
          <a:prstGeom prst="rect">
            <a:avLst/>
          </a:prstGeom>
          <a:solidFill>
            <a:srgbClr val="45BFB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8" name="Rectangle 453">
            <a:extLst>
              <a:ext uri="{FF2B5EF4-FFF2-40B4-BE49-F238E27FC236}">
                <a16:creationId xmlns:a16="http://schemas.microsoft.com/office/drawing/2014/main" id="{60898935-1CC9-4954-B300-1FAFCCFDDA31}"/>
              </a:ext>
            </a:extLst>
          </p:cNvPr>
          <p:cNvSpPr/>
          <p:nvPr/>
        </p:nvSpPr>
        <p:spPr>
          <a:xfrm>
            <a:off x="709819" y="218164"/>
            <a:ext cx="6025515" cy="932180"/>
          </a:xfrm>
          <a:prstGeom prst="rect">
            <a:avLst/>
          </a:prstGeom>
          <a:solidFill>
            <a:srgbClr val="45BFB4">
              <a:alpha val="46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cxnSp>
        <p:nvCxnSpPr>
          <p:cNvPr id="179" name="Straight Connector 454">
            <a:extLst>
              <a:ext uri="{FF2B5EF4-FFF2-40B4-BE49-F238E27FC236}">
                <a16:creationId xmlns:a16="http://schemas.microsoft.com/office/drawing/2014/main" id="{1CAE4360-4E4E-4575-A6FE-144D72617088}"/>
              </a:ext>
            </a:extLst>
          </p:cNvPr>
          <p:cNvCxnSpPr/>
          <p:nvPr/>
        </p:nvCxnSpPr>
        <p:spPr>
          <a:xfrm>
            <a:off x="1013192" y="753110"/>
            <a:ext cx="5087620" cy="0"/>
          </a:xfrm>
          <a:prstGeom prst="line">
            <a:avLst/>
          </a:prstGeom>
          <a:noFill/>
          <a:ln w="12700" cap="flat" cmpd="sng" algn="ctr">
            <a:solidFill>
              <a:sysClr val="window" lastClr="FFFFFF"/>
            </a:solidFill>
            <a:prstDash val="solid"/>
            <a:miter lim="800000"/>
          </a:ln>
          <a:effectLst/>
        </p:spPr>
      </p:cxnSp>
      <p:cxnSp>
        <p:nvCxnSpPr>
          <p:cNvPr id="180" name="Straight Connector 463">
            <a:extLst>
              <a:ext uri="{FF2B5EF4-FFF2-40B4-BE49-F238E27FC236}">
                <a16:creationId xmlns:a16="http://schemas.microsoft.com/office/drawing/2014/main" id="{7660F130-4FCD-4480-8E1B-22CF5011D1C1}"/>
              </a:ext>
            </a:extLst>
          </p:cNvPr>
          <p:cNvCxnSpPr/>
          <p:nvPr/>
        </p:nvCxnSpPr>
        <p:spPr>
          <a:xfrm>
            <a:off x="2132648" y="300673"/>
            <a:ext cx="0" cy="808990"/>
          </a:xfrm>
          <a:prstGeom prst="line">
            <a:avLst/>
          </a:prstGeom>
          <a:noFill/>
          <a:ln w="12700" cap="flat" cmpd="sng" algn="ctr">
            <a:solidFill>
              <a:sysClr val="window" lastClr="FFFFFF"/>
            </a:solidFill>
            <a:prstDash val="solid"/>
            <a:miter lim="800000"/>
          </a:ln>
          <a:effectLst/>
        </p:spPr>
      </p:cxnSp>
      <p:sp>
        <p:nvSpPr>
          <p:cNvPr id="2067" name="Rectangle 121">
            <a:extLst>
              <a:ext uri="{FF2B5EF4-FFF2-40B4-BE49-F238E27FC236}">
                <a16:creationId xmlns:a16="http://schemas.microsoft.com/office/drawing/2014/main" id="{A5CC3BE6-3346-4BB3-8933-FB2426DE41DD}"/>
              </a:ext>
            </a:extLst>
          </p:cNvPr>
          <p:cNvSpPr>
            <a:spLocks noChangeArrowheads="1"/>
          </p:cNvSpPr>
          <p:nvPr/>
        </p:nvSpPr>
        <p:spPr bwMode="auto">
          <a:xfrm>
            <a:off x="2258845" y="261302"/>
            <a:ext cx="43513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ja-JP" sz="1600" dirty="0"/>
          </a:p>
        </p:txBody>
      </p:sp>
      <p:sp>
        <p:nvSpPr>
          <p:cNvPr id="2068" name="Text Box 497">
            <a:extLst>
              <a:ext uri="{FF2B5EF4-FFF2-40B4-BE49-F238E27FC236}">
                <a16:creationId xmlns:a16="http://schemas.microsoft.com/office/drawing/2014/main" id="{D786BB35-7956-429A-B1FA-6101B3B51F13}"/>
              </a:ext>
            </a:extLst>
          </p:cNvPr>
          <p:cNvSpPr txBox="1">
            <a:spLocks noChangeArrowheads="1"/>
          </p:cNvSpPr>
          <p:nvPr/>
        </p:nvSpPr>
        <p:spPr bwMode="auto">
          <a:xfrm>
            <a:off x="2151192" y="786216"/>
            <a:ext cx="4489751"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ctr" latinLnBrk="0" hangingPunct="0">
              <a:lnSpc>
                <a:spcPct val="100000"/>
              </a:lnSpc>
              <a:spcBef>
                <a:spcPct val="0"/>
              </a:spcBef>
              <a:spcAft>
                <a:spcPct val="0"/>
              </a:spcAft>
              <a:buClrTx/>
              <a:buSzTx/>
              <a:buFontTx/>
              <a:buNone/>
              <a:tabLst/>
            </a:pPr>
            <a:r>
              <a:rPr lang="en-US" altLang="ja-JP" sz="13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11</a:t>
            </a:r>
            <a:r>
              <a:rPr lang="ja-JP" altLang="en-US" sz="13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月</a:t>
            </a:r>
            <a:r>
              <a:rPr lang="en-US" altLang="ja-JP" sz="13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11</a:t>
            </a:r>
            <a:r>
              <a:rPr lang="ja-JP" altLang="en-US" sz="13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日（木）まで</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　</a:t>
            </a:r>
            <a:endPar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914400" rtl="0" eaLnBrk="0" fontAlgn="ctr" latinLnBrk="0" hangingPunct="0">
              <a:lnSpc>
                <a:spcPct val="100000"/>
              </a:lnSpc>
              <a:spcBef>
                <a:spcPct val="0"/>
              </a:spcBef>
              <a:spcAft>
                <a:spcPct val="0"/>
              </a:spcAft>
              <a:buClrTx/>
              <a:buSzTx/>
              <a:buFontTx/>
              <a:buNone/>
              <a:tabLst/>
            </a:pPr>
            <a:endParaRPr lang="en-US" altLang="ja-JP" sz="7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914400" rtl="0" eaLnBrk="0" fontAlgn="ctr" latinLnBrk="0" hangingPunct="0">
              <a:lnSpc>
                <a:spcPct val="100000"/>
              </a:lnSpc>
              <a:spcBef>
                <a:spcPct val="0"/>
              </a:spcBef>
              <a:spcAft>
                <a:spcPct val="0"/>
              </a:spcAft>
              <a:buClrTx/>
              <a:buSzTx/>
              <a:buFontTx/>
              <a:buNone/>
              <a:tabLst/>
            </a:pPr>
            <a:r>
              <a:rPr lang="en-US" altLang="ja-JP" sz="7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700" dirty="0">
                <a:latin typeface="Meiryo UI" panose="020B0604030504040204" pitchFamily="50" charset="-128"/>
                <a:ea typeface="Meiryo UI" panose="020B0604030504040204" pitchFamily="50" charset="-128"/>
                <a:cs typeface="メイリオ" panose="020B0604030504040204" pitchFamily="50" charset="-128"/>
              </a:rPr>
              <a:t>当日参加も可能ですが、直前ですと対応できかねる場合がございます。予めご了承くださいませ。</a:t>
            </a:r>
            <a:endParaRPr kumimoji="0" lang="ja-JP" altLang="ja-JP" sz="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69" name="Rectangle 460">
            <a:extLst>
              <a:ext uri="{FF2B5EF4-FFF2-40B4-BE49-F238E27FC236}">
                <a16:creationId xmlns:a16="http://schemas.microsoft.com/office/drawing/2014/main" id="{C700F97E-99FC-466A-B675-6F8B97BAB3B1}"/>
              </a:ext>
            </a:extLst>
          </p:cNvPr>
          <p:cNvSpPr>
            <a:spLocks noChangeArrowheads="1"/>
          </p:cNvSpPr>
          <p:nvPr/>
        </p:nvSpPr>
        <p:spPr bwMode="auto">
          <a:xfrm>
            <a:off x="109744" y="112533"/>
            <a:ext cx="6000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事前</a:t>
            </a:r>
            <a:br>
              <a:rPr kumimoji="0" lang="ja-JP" altLang="ja-JP" sz="14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br>
            <a:r>
              <a:rPr kumimoji="0" lang="ja-JP" altLang="ja-JP" sz="14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登録</a:t>
            </a:r>
            <a:br>
              <a:rPr kumimoji="0" lang="ja-JP" altLang="ja-JP" sz="14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br>
            <a:r>
              <a:rPr kumimoji="0" lang="ja-JP" altLang="ja-JP" sz="14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方法</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70" name="Rectangle 461">
            <a:extLst>
              <a:ext uri="{FF2B5EF4-FFF2-40B4-BE49-F238E27FC236}">
                <a16:creationId xmlns:a16="http://schemas.microsoft.com/office/drawing/2014/main" id="{5B407BE0-D0CC-411A-8AB1-0C355F6F8128}"/>
              </a:ext>
            </a:extLst>
          </p:cNvPr>
          <p:cNvSpPr>
            <a:spLocks noChangeArrowheads="1"/>
          </p:cNvSpPr>
          <p:nvPr/>
        </p:nvSpPr>
        <p:spPr bwMode="auto">
          <a:xfrm>
            <a:off x="836292" y="341147"/>
            <a:ext cx="18018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事前登録アドレス</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71" name="Rectangle 462">
            <a:extLst>
              <a:ext uri="{FF2B5EF4-FFF2-40B4-BE49-F238E27FC236}">
                <a16:creationId xmlns:a16="http://schemas.microsoft.com/office/drawing/2014/main" id="{DFB05560-F9CC-4677-8768-667F10AC510C}"/>
              </a:ext>
            </a:extLst>
          </p:cNvPr>
          <p:cNvSpPr>
            <a:spLocks noChangeArrowheads="1"/>
          </p:cNvSpPr>
          <p:nvPr/>
        </p:nvSpPr>
        <p:spPr bwMode="auto">
          <a:xfrm>
            <a:off x="858498" y="763302"/>
            <a:ext cx="11731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お申し込み期限</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nvGrpSpPr>
          <p:cNvPr id="186" name="Group 481">
            <a:extLst>
              <a:ext uri="{FF2B5EF4-FFF2-40B4-BE49-F238E27FC236}">
                <a16:creationId xmlns:a16="http://schemas.microsoft.com/office/drawing/2014/main" id="{D6959AF1-D9F2-4216-8D5D-02A0E09DE7B2}"/>
              </a:ext>
            </a:extLst>
          </p:cNvPr>
          <p:cNvGrpSpPr/>
          <p:nvPr/>
        </p:nvGrpSpPr>
        <p:grpSpPr>
          <a:xfrm>
            <a:off x="48820" y="3172044"/>
            <a:ext cx="6886570" cy="6276755"/>
            <a:chOff x="-87530" y="797129"/>
            <a:chExt cx="7580946" cy="6908690"/>
          </a:xfrm>
        </p:grpSpPr>
        <p:grpSp>
          <p:nvGrpSpPr>
            <p:cNvPr id="187" name="Group 20">
              <a:extLst>
                <a:ext uri="{FF2B5EF4-FFF2-40B4-BE49-F238E27FC236}">
                  <a16:creationId xmlns:a16="http://schemas.microsoft.com/office/drawing/2014/main" id="{FD6E2237-0B97-448E-BAA9-3F3237DECFEC}"/>
                </a:ext>
              </a:extLst>
            </p:cNvPr>
            <p:cNvGrpSpPr/>
            <p:nvPr/>
          </p:nvGrpSpPr>
          <p:grpSpPr>
            <a:xfrm>
              <a:off x="77242" y="797129"/>
              <a:ext cx="7195820" cy="716280"/>
              <a:chOff x="77242" y="797129"/>
              <a:chExt cx="7195820" cy="716280"/>
            </a:xfrm>
          </p:grpSpPr>
          <p:sp>
            <p:nvSpPr>
              <p:cNvPr id="223" name="Rectangle 480">
                <a:extLst>
                  <a:ext uri="{FF2B5EF4-FFF2-40B4-BE49-F238E27FC236}">
                    <a16:creationId xmlns:a16="http://schemas.microsoft.com/office/drawing/2014/main" id="{7A7C123E-A20B-4543-AB5E-6C2D2A13763A}"/>
                  </a:ext>
                </a:extLst>
              </p:cNvPr>
              <p:cNvSpPr/>
              <p:nvPr/>
            </p:nvSpPr>
            <p:spPr>
              <a:xfrm>
                <a:off x="77242" y="797129"/>
                <a:ext cx="7195820" cy="716280"/>
              </a:xfrm>
              <a:prstGeom prst="rect">
                <a:avLst/>
              </a:prstGeom>
              <a:solidFill>
                <a:srgbClr val="45BFB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latin typeface="BIZ UDPゴシック" panose="020B0400000000000000" pitchFamily="50" charset="-128"/>
                  <a:ea typeface="BIZ UDPゴシック" panose="020B0400000000000000" pitchFamily="50" charset="-128"/>
                </a:endParaRPr>
              </a:p>
            </p:txBody>
          </p:sp>
          <p:sp>
            <p:nvSpPr>
              <p:cNvPr id="224" name="Rectangle 478">
                <a:extLst>
                  <a:ext uri="{FF2B5EF4-FFF2-40B4-BE49-F238E27FC236}">
                    <a16:creationId xmlns:a16="http://schemas.microsoft.com/office/drawing/2014/main" id="{044E3B20-0814-4928-B010-C386C2BF3C39}"/>
                  </a:ext>
                </a:extLst>
              </p:cNvPr>
              <p:cNvSpPr/>
              <p:nvPr/>
            </p:nvSpPr>
            <p:spPr>
              <a:xfrm>
                <a:off x="2365931" y="822240"/>
                <a:ext cx="2792998" cy="491319"/>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07000"/>
                  </a:lnSpc>
                  <a:spcAft>
                    <a:spcPts val="0"/>
                  </a:spcAft>
                </a:pPr>
                <a:r>
                  <a:rPr lang="ja-JP" sz="2200" b="1" dirty="0">
                    <a:solidFill>
                      <a:srgbClr val="FFFFFF"/>
                    </a:solidFill>
                    <a:effectLst/>
                    <a:latin typeface="Calibri" panose="020F0502020204030204" pitchFamily="34" charset="0"/>
                    <a:ea typeface="メイリオ" panose="020B0604030504040204" pitchFamily="50" charset="-128"/>
                    <a:cs typeface="メイリオ" panose="020B0604030504040204" pitchFamily="50" charset="-128"/>
                  </a:rPr>
                  <a:t>当日のご視聴手順</a:t>
                </a:r>
                <a:endParaRPr lang="ja-JP" sz="1100" dirty="0">
                  <a:effectLst/>
                  <a:latin typeface="Calibri" panose="020F0502020204030204" pitchFamily="34" charset="0"/>
                  <a:ea typeface="ＭＳ 明朝" panose="02020609040205080304" pitchFamily="17" charset="-128"/>
                  <a:cs typeface="Times New Roman" panose="02020603050405020304" pitchFamily="18" charset="0"/>
                </a:endParaRPr>
              </a:p>
            </p:txBody>
          </p:sp>
          <p:sp>
            <p:nvSpPr>
              <p:cNvPr id="225" name="Rectangle 479">
                <a:extLst>
                  <a:ext uri="{FF2B5EF4-FFF2-40B4-BE49-F238E27FC236}">
                    <a16:creationId xmlns:a16="http://schemas.microsoft.com/office/drawing/2014/main" id="{5F1F8765-828B-4DD1-97F5-FD2A3CC97C49}"/>
                  </a:ext>
                </a:extLst>
              </p:cNvPr>
              <p:cNvSpPr/>
              <p:nvPr/>
            </p:nvSpPr>
            <p:spPr>
              <a:xfrm>
                <a:off x="1597718" y="1271465"/>
                <a:ext cx="4649152" cy="179974"/>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07000"/>
                  </a:lnSpc>
                  <a:spcAft>
                    <a:spcPts val="0"/>
                  </a:spcAft>
                </a:pPr>
                <a:r>
                  <a:rPr lang="ja-JP" sz="1100"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当日は以下</a:t>
                </a:r>
                <a:r>
                  <a:rPr lang="ja-JP" altLang="en-US" sz="1100"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の</a:t>
                </a:r>
                <a:r>
                  <a:rPr lang="ja-JP" sz="1100" dirty="0">
                    <a:solidFill>
                      <a:srgbClr val="FFFFFF"/>
                    </a:solidFill>
                    <a:effectLst/>
                    <a:latin typeface="Meiryo UI" panose="020B0604030504040204" pitchFamily="50" charset="-128"/>
                    <a:ea typeface="Meiryo UI" panose="020B0604030504040204" pitchFamily="50" charset="-128"/>
                    <a:cs typeface="メイリオ" panose="020B0604030504040204" pitchFamily="50" charset="-128"/>
                  </a:rPr>
                  <a:t>通りの方法で視聴ページにアクセスいただけます。</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88" name="Group 477">
              <a:extLst>
                <a:ext uri="{FF2B5EF4-FFF2-40B4-BE49-F238E27FC236}">
                  <a16:creationId xmlns:a16="http://schemas.microsoft.com/office/drawing/2014/main" id="{9A3D4E99-0B8D-411B-AE4C-3B1BF894B02D}"/>
                </a:ext>
              </a:extLst>
            </p:cNvPr>
            <p:cNvGrpSpPr/>
            <p:nvPr/>
          </p:nvGrpSpPr>
          <p:grpSpPr>
            <a:xfrm>
              <a:off x="-87530" y="3494903"/>
              <a:ext cx="7469544" cy="4210916"/>
              <a:chOff x="-108002" y="560635"/>
              <a:chExt cx="7469544" cy="4210916"/>
            </a:xfrm>
          </p:grpSpPr>
          <p:grpSp>
            <p:nvGrpSpPr>
              <p:cNvPr id="201" name="Group 471">
                <a:extLst>
                  <a:ext uri="{FF2B5EF4-FFF2-40B4-BE49-F238E27FC236}">
                    <a16:creationId xmlns:a16="http://schemas.microsoft.com/office/drawing/2014/main" id="{84BC61F6-8DCA-4A9D-A541-5FD66BD96D96}"/>
                  </a:ext>
                </a:extLst>
              </p:cNvPr>
              <p:cNvGrpSpPr/>
              <p:nvPr/>
            </p:nvGrpSpPr>
            <p:grpSpPr>
              <a:xfrm>
                <a:off x="-108002" y="560635"/>
                <a:ext cx="7360593" cy="1099172"/>
                <a:chOff x="-108002" y="560635"/>
                <a:chExt cx="7360593" cy="1099172"/>
              </a:xfrm>
            </p:grpSpPr>
            <p:grpSp>
              <p:nvGrpSpPr>
                <p:cNvPr id="218" name="Group 469">
                  <a:extLst>
                    <a:ext uri="{FF2B5EF4-FFF2-40B4-BE49-F238E27FC236}">
                      <a16:creationId xmlns:a16="http://schemas.microsoft.com/office/drawing/2014/main" id="{703F6E71-7DC1-43D7-9025-8B0035BED45B}"/>
                    </a:ext>
                  </a:extLst>
                </p:cNvPr>
                <p:cNvGrpSpPr/>
                <p:nvPr/>
              </p:nvGrpSpPr>
              <p:grpSpPr>
                <a:xfrm>
                  <a:off x="-108002" y="560635"/>
                  <a:ext cx="7360593" cy="953802"/>
                  <a:chOff x="-108002" y="560635"/>
                  <a:chExt cx="7360593" cy="953802"/>
                </a:xfrm>
              </p:grpSpPr>
              <p:sp>
                <p:nvSpPr>
                  <p:cNvPr id="220" name="Rectangle 26">
                    <a:extLst>
                      <a:ext uri="{FF2B5EF4-FFF2-40B4-BE49-F238E27FC236}">
                        <a16:creationId xmlns:a16="http://schemas.microsoft.com/office/drawing/2014/main" id="{98DC5A37-9C61-4A39-A686-C535050209DF}"/>
                      </a:ext>
                    </a:extLst>
                  </p:cNvPr>
                  <p:cNvSpPr/>
                  <p:nvPr/>
                </p:nvSpPr>
                <p:spPr>
                  <a:xfrm>
                    <a:off x="-108002" y="560635"/>
                    <a:ext cx="7360593" cy="953802"/>
                  </a:xfrm>
                  <a:prstGeom prst="rect">
                    <a:avLst/>
                  </a:prstGeom>
                  <a:solidFill>
                    <a:sysClr val="window" lastClr="FFFFFF">
                      <a:lumMod val="95000"/>
                    </a:sys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221" name="Rectangle 491">
                    <a:extLst>
                      <a:ext uri="{FF2B5EF4-FFF2-40B4-BE49-F238E27FC236}">
                        <a16:creationId xmlns:a16="http://schemas.microsoft.com/office/drawing/2014/main" id="{D59F7F71-0C86-4B2B-B9B2-92E3F41057F7}"/>
                      </a:ext>
                    </a:extLst>
                  </p:cNvPr>
                  <p:cNvSpPr/>
                  <p:nvPr/>
                </p:nvSpPr>
                <p:spPr>
                  <a:xfrm>
                    <a:off x="314130" y="795747"/>
                    <a:ext cx="687072" cy="559862"/>
                  </a:xfrm>
                  <a:prstGeom prst="rect">
                    <a:avLst/>
                  </a:prstGeom>
                  <a:noFill/>
                  <a:ln w="12700" cap="flat" cmpd="sng" algn="ctr">
                    <a:noFill/>
                    <a:prstDash val="solid"/>
                    <a:miter lim="800000"/>
                  </a:ln>
                  <a:effectLst/>
                </p:spPr>
                <p:txBody>
                  <a:bodyPr rot="0" spcFirstLastPara="0" vert="horz" wrap="square" lIns="0" tIns="0" rIns="91440" bIns="45720" numCol="1" spcCol="0" rtlCol="0" fromWordArt="0" anchor="ctr" anchorCtr="0" forceAA="0" compatLnSpc="1">
                    <a:prstTxWarp prst="textNoShape">
                      <a:avLst/>
                    </a:prstTxWarp>
                    <a:noAutofit/>
                  </a:bodyPr>
                  <a:lstStyle/>
                  <a:p>
                    <a:pPr>
                      <a:lnSpc>
                        <a:spcPct val="120000"/>
                      </a:lnSpc>
                      <a:spcBef>
                        <a:spcPts val="1200"/>
                      </a:spcBef>
                      <a:spcAft>
                        <a:spcPts val="0"/>
                      </a:spcAft>
                    </a:pPr>
                    <a:r>
                      <a:rPr lang="en-US" sz="1800" b="1" dirty="0" err="1">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重要</a:t>
                    </a:r>
                    <a:endParaRPr lang="ja-JP" sz="1200" dirty="0">
                      <a:solidFill>
                        <a:srgbClr val="000000"/>
                      </a:solidFill>
                      <a:effectLst/>
                      <a:latin typeface="Meiryo UI" panose="020B0604030504040204" pitchFamily="50" charset="-128"/>
                      <a:ea typeface="Meiryo UI" panose="020B0604030504040204" pitchFamily="50" charset="-128"/>
                      <a:cs typeface="Minion Pro"/>
                    </a:endParaRPr>
                  </a:p>
                </p:txBody>
              </p:sp>
              <p:sp>
                <p:nvSpPr>
                  <p:cNvPr id="222" name="Rectangle 495">
                    <a:extLst>
                      <a:ext uri="{FF2B5EF4-FFF2-40B4-BE49-F238E27FC236}">
                        <a16:creationId xmlns:a16="http://schemas.microsoft.com/office/drawing/2014/main" id="{C0492C1B-9011-4040-AD9A-C03B7DDBFCC9}"/>
                      </a:ext>
                    </a:extLst>
                  </p:cNvPr>
                  <p:cNvSpPr/>
                  <p:nvPr/>
                </p:nvSpPr>
                <p:spPr>
                  <a:xfrm>
                    <a:off x="233594" y="722266"/>
                    <a:ext cx="690880" cy="682388"/>
                  </a:xfrm>
                  <a:prstGeom prst="rect">
                    <a:avLst/>
                  </a:prstGeom>
                  <a:noFill/>
                  <a:ln w="12700" cap="flat" cmpd="sng" algn="ctr">
                    <a:solidFill>
                      <a:srgbClr val="FDB92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grpSp>
            <p:grpSp>
              <p:nvGrpSpPr>
                <p:cNvPr id="215" name="Group 449">
                  <a:extLst>
                    <a:ext uri="{FF2B5EF4-FFF2-40B4-BE49-F238E27FC236}">
                      <a16:creationId xmlns:a16="http://schemas.microsoft.com/office/drawing/2014/main" id="{77FFBBDC-C252-41D9-B06E-A8304D0A2775}"/>
                    </a:ext>
                  </a:extLst>
                </p:cNvPr>
                <p:cNvGrpSpPr/>
                <p:nvPr/>
              </p:nvGrpSpPr>
              <p:grpSpPr>
                <a:xfrm>
                  <a:off x="1268443" y="728192"/>
                  <a:ext cx="5366385" cy="931615"/>
                  <a:chOff x="-7622" y="653475"/>
                  <a:chExt cx="5366385" cy="932107"/>
                </a:xfrm>
              </p:grpSpPr>
              <p:sp>
                <p:nvSpPr>
                  <p:cNvPr id="216" name="Rectangle 499">
                    <a:extLst>
                      <a:ext uri="{FF2B5EF4-FFF2-40B4-BE49-F238E27FC236}">
                        <a16:creationId xmlns:a16="http://schemas.microsoft.com/office/drawing/2014/main" id="{EA663E17-0662-4C4A-B8E5-CA0C431D3305}"/>
                      </a:ext>
                    </a:extLst>
                  </p:cNvPr>
                  <p:cNvSpPr/>
                  <p:nvPr/>
                </p:nvSpPr>
                <p:spPr>
                  <a:xfrm>
                    <a:off x="126230" y="1061707"/>
                    <a:ext cx="4778068" cy="523875"/>
                  </a:xfrm>
                  <a:prstGeom prst="rect">
                    <a:avLst/>
                  </a:prstGeom>
                  <a:noFill/>
                  <a:ln w="12700" cap="flat" cmpd="sng" algn="ctr">
                    <a:noFill/>
                    <a:prstDash val="solid"/>
                    <a:miter lim="800000"/>
                  </a:ln>
                  <a:effectLst/>
                </p:spPr>
                <p:txBody>
                  <a:bodyPr rot="0" spcFirstLastPara="0" vert="horz" wrap="square" lIns="0" tIns="0" rIns="91440" bIns="45720" numCol="1" spcCol="0" rtlCol="0" fromWordArt="0" anchor="t" anchorCtr="0" forceAA="0" compatLnSpc="1">
                    <a:prstTxWarp prst="textNoShape">
                      <a:avLst/>
                    </a:prstTxWarp>
                    <a:noAutofit/>
                  </a:bodyPr>
                  <a:lstStyle/>
                  <a:p>
                    <a:pPr>
                      <a:lnSpc>
                        <a:spcPct val="120000"/>
                      </a:lnSpc>
                      <a:spcBef>
                        <a:spcPts val="1200"/>
                      </a:spcBef>
                      <a:spcAft>
                        <a:spcPts val="0"/>
                      </a:spcAft>
                    </a:pPr>
                    <a:r>
                      <a:rPr lang="ja-JP" sz="16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テスト</a:t>
                    </a:r>
                    <a:r>
                      <a:rPr lang="ja-JP" altLang="en-US" sz="16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環境</a:t>
                    </a:r>
                    <a:r>
                      <a:rPr lang="en-IN" sz="16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URL</a:t>
                    </a:r>
                    <a:r>
                      <a:rPr lang="ja-JP" altLang="en-US" sz="16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　　　</a:t>
                    </a:r>
                    <a:r>
                      <a:rPr lang="en-IN" sz="16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http://zoom.us/test</a:t>
                    </a:r>
                    <a:endParaRPr lang="ja-JP" sz="1200" dirty="0">
                      <a:solidFill>
                        <a:srgbClr val="000000"/>
                      </a:solidFill>
                      <a:effectLst/>
                      <a:latin typeface="Meiryo UI" panose="020B0604030504040204" pitchFamily="50" charset="-128"/>
                      <a:ea typeface="Meiryo UI" panose="020B0604030504040204" pitchFamily="50" charset="-128"/>
                      <a:cs typeface="Minion Pro"/>
                    </a:endParaRPr>
                  </a:p>
                </p:txBody>
              </p:sp>
              <p:sp>
                <p:nvSpPr>
                  <p:cNvPr id="217" name="Rectangle 498">
                    <a:extLst>
                      <a:ext uri="{FF2B5EF4-FFF2-40B4-BE49-F238E27FC236}">
                        <a16:creationId xmlns:a16="http://schemas.microsoft.com/office/drawing/2014/main" id="{1CBF91C6-6C1E-49AB-B8BC-DA9CC758AC17}"/>
                      </a:ext>
                    </a:extLst>
                  </p:cNvPr>
                  <p:cNvSpPr/>
                  <p:nvPr/>
                </p:nvSpPr>
                <p:spPr>
                  <a:xfrm>
                    <a:off x="-7622" y="653475"/>
                    <a:ext cx="5366385" cy="348018"/>
                  </a:xfrm>
                  <a:prstGeom prst="rect">
                    <a:avLst/>
                  </a:prstGeom>
                  <a:noFill/>
                  <a:ln w="12700" cap="flat" cmpd="sng" algn="ctr">
                    <a:noFill/>
                    <a:prstDash val="solid"/>
                    <a:miter lim="800000"/>
                  </a:ln>
                  <a:effectLst/>
                </p:spPr>
                <p:txBody>
                  <a:bodyPr rot="0" spcFirstLastPara="0" vert="horz" wrap="square" lIns="0" tIns="0" rIns="91440" bIns="45720" numCol="1" spcCol="0" rtlCol="0" fromWordArt="0" anchor="ctr" anchorCtr="0" forceAA="0" compatLnSpc="1">
                    <a:prstTxWarp prst="textNoShape">
                      <a:avLst/>
                    </a:prstTxWarp>
                    <a:noAutofit/>
                  </a:bodyPr>
                  <a:lstStyle/>
                  <a:p>
                    <a:pPr algn="just">
                      <a:lnSpc>
                        <a:spcPct val="70000"/>
                      </a:lnSpc>
                      <a:spcAft>
                        <a:spcPts val="0"/>
                      </a:spcAft>
                    </a:pPr>
                    <a:r>
                      <a:rPr lang="ja-JP" sz="90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講演会当日までにテスト環境での接続テストを実施いただくことをお薦めしております。</a:t>
                    </a:r>
                    <a:endParaRPr lang="en-US" altLang="ja-JP" sz="90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algn="just">
                      <a:lnSpc>
                        <a:spcPct val="70000"/>
                      </a:lnSpc>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Minion Pro"/>
                    </a:endParaRPr>
                  </a:p>
                  <a:p>
                    <a:pPr algn="just">
                      <a:lnSpc>
                        <a:spcPct val="70000"/>
                      </a:lnSpc>
                      <a:spcAft>
                        <a:spcPts val="0"/>
                      </a:spcAft>
                    </a:pPr>
                    <a:r>
                      <a:rPr lang="ja-JP" sz="90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下記</a:t>
                    </a:r>
                    <a:r>
                      <a:rPr lang="en-IN" sz="90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URL</a:t>
                    </a:r>
                    <a:r>
                      <a:rPr lang="ja-JP" sz="90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、もしくは</a:t>
                    </a:r>
                    <a:r>
                      <a:rPr lang="en-US" altLang="ja-JP" sz="90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2</a:t>
                    </a:r>
                    <a:r>
                      <a:rPr lang="ja-JP" altLang="en-US" sz="90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次元</a:t>
                    </a:r>
                    <a:r>
                      <a:rPr lang="ja-JP" sz="90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コードよりテスト環境へアクセスください。</a:t>
                    </a:r>
                    <a:endParaRPr lang="ja-JP" sz="1200" dirty="0">
                      <a:solidFill>
                        <a:srgbClr val="000000"/>
                      </a:solidFill>
                      <a:effectLst/>
                      <a:latin typeface="Meiryo UI" panose="020B0604030504040204" pitchFamily="50" charset="-128"/>
                      <a:ea typeface="Meiryo UI" panose="020B0604030504040204" pitchFamily="50" charset="-128"/>
                      <a:cs typeface="Minion Pro"/>
                    </a:endParaRPr>
                  </a:p>
                </p:txBody>
              </p:sp>
            </p:grpSp>
          </p:grpSp>
          <p:grpSp>
            <p:nvGrpSpPr>
              <p:cNvPr id="202" name="Group 474">
                <a:extLst>
                  <a:ext uri="{FF2B5EF4-FFF2-40B4-BE49-F238E27FC236}">
                    <a16:creationId xmlns:a16="http://schemas.microsoft.com/office/drawing/2014/main" id="{B7EC9850-CA1C-43EC-A86D-BDD598296B52}"/>
                  </a:ext>
                </a:extLst>
              </p:cNvPr>
              <p:cNvGrpSpPr/>
              <p:nvPr/>
            </p:nvGrpSpPr>
            <p:grpSpPr>
              <a:xfrm>
                <a:off x="6022" y="1332669"/>
                <a:ext cx="7355520" cy="3438882"/>
                <a:chOff x="-116808" y="390973"/>
                <a:chExt cx="7355520" cy="3438882"/>
              </a:xfrm>
            </p:grpSpPr>
            <p:grpSp>
              <p:nvGrpSpPr>
                <p:cNvPr id="203" name="Group 472">
                  <a:extLst>
                    <a:ext uri="{FF2B5EF4-FFF2-40B4-BE49-F238E27FC236}">
                      <a16:creationId xmlns:a16="http://schemas.microsoft.com/office/drawing/2014/main" id="{907AF845-C440-48DD-A183-AA022CC8F60B}"/>
                    </a:ext>
                  </a:extLst>
                </p:cNvPr>
                <p:cNvGrpSpPr/>
                <p:nvPr/>
              </p:nvGrpSpPr>
              <p:grpSpPr>
                <a:xfrm>
                  <a:off x="-116808" y="2322131"/>
                  <a:ext cx="7355520" cy="1507724"/>
                  <a:chOff x="-423882" y="370501"/>
                  <a:chExt cx="7355520" cy="1507724"/>
                </a:xfrm>
              </p:grpSpPr>
              <p:sp>
                <p:nvSpPr>
                  <p:cNvPr id="212" name="Rectangle 501">
                    <a:extLst>
                      <a:ext uri="{FF2B5EF4-FFF2-40B4-BE49-F238E27FC236}">
                        <a16:creationId xmlns:a16="http://schemas.microsoft.com/office/drawing/2014/main" id="{53003BCC-4D4B-43AD-93F9-CE9A5D0D84AD}"/>
                      </a:ext>
                    </a:extLst>
                  </p:cNvPr>
                  <p:cNvSpPr/>
                  <p:nvPr/>
                </p:nvSpPr>
                <p:spPr>
                  <a:xfrm>
                    <a:off x="-187956" y="565896"/>
                    <a:ext cx="7119594" cy="1119116"/>
                  </a:xfrm>
                  <a:prstGeom prst="rect">
                    <a:avLst/>
                  </a:prstGeom>
                  <a:noFill/>
                  <a:ln w="12700" cap="flat" cmpd="sng" algn="ctr">
                    <a:noFill/>
                    <a:prstDash val="solid"/>
                    <a:miter lim="800000"/>
                  </a:ln>
                  <a:effectLst/>
                </p:spPr>
                <p:txBody>
                  <a:bodyPr rot="0" spcFirstLastPara="0" vert="horz" wrap="square" lIns="0" tIns="0" rIns="91440" bIns="45720" numCol="1" spcCol="0" rtlCol="0" fromWordArt="0" anchor="ctr" anchorCtr="0" forceAA="0" compatLnSpc="1">
                    <a:prstTxWarp prst="textNoShape">
                      <a:avLst/>
                    </a:prstTxWarp>
                    <a:noAutofit/>
                  </a:bodyPr>
                  <a:lstStyle/>
                  <a:p>
                    <a:pPr>
                      <a:spcAft>
                        <a:spcPts val="0"/>
                      </a:spcAft>
                    </a:pP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◎パソコンまたはモバイル機器</a:t>
                    </a:r>
                    <a:endParaRPr lang="ja-JP" sz="1600" dirty="0">
                      <a:solidFill>
                        <a:srgbClr val="000000"/>
                      </a:solidFill>
                      <a:effectLst/>
                      <a:latin typeface="BIZ UDPゴシック" panose="020B0400000000000000" pitchFamily="50" charset="-128"/>
                      <a:ea typeface="BIZ UDPゴシック" panose="020B0400000000000000" pitchFamily="50" charset="-128"/>
                      <a:cs typeface="Minion Pro"/>
                    </a:endParaRPr>
                  </a:p>
                  <a:p>
                    <a:pPr>
                      <a:spcAft>
                        <a:spcPts val="0"/>
                      </a:spcAft>
                    </a:pP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Windows: 10</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8/8.1</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7</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Vista(SP1</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以降</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XP(SP3</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以降</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Mac OS: 10.7</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意向を搭載の </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Mac OS X</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endParaRPr lang="en-US" alt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spcAft>
                        <a:spcPts val="0"/>
                      </a:spcAft>
                    </a:pPr>
                    <a:r>
                      <a:rPr lang="ja-JP" altLang="en-US"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モバイル機器</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 iOS7.0</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以降、</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iPad OS 13</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以降、</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Android 4.0x</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以降　・ブラウザ</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 IE7+</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Firefox</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Chrome</a:t>
                    </a:r>
                    <a:r>
                      <a:rPr lang="ja-JP" altLang="en-US"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Safari5+</a:t>
                    </a:r>
                    <a:endParaRPr lang="ja-JP" sz="1600" dirty="0">
                      <a:solidFill>
                        <a:srgbClr val="000000"/>
                      </a:solidFill>
                      <a:effectLst/>
                      <a:latin typeface="BIZ UDPゴシック" panose="020B0400000000000000" pitchFamily="50" charset="-128"/>
                      <a:ea typeface="BIZ UDPゴシック" panose="020B0400000000000000" pitchFamily="50" charset="-128"/>
                      <a:cs typeface="Minion Pro"/>
                    </a:endParaRPr>
                  </a:p>
                  <a:p>
                    <a:pPr>
                      <a:spcAft>
                        <a:spcPts val="0"/>
                      </a:spcAft>
                    </a:pP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◎通信環境　推奨される</a:t>
                    </a:r>
                    <a:r>
                      <a:rPr lang="ja-JP" sz="10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帯域幅</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600kbps</a:t>
                    </a:r>
                    <a:endParaRPr lang="ja-JP" sz="1600" dirty="0">
                      <a:solidFill>
                        <a:srgbClr val="000000"/>
                      </a:solidFill>
                      <a:effectLst/>
                      <a:latin typeface="BIZ UDPゴシック" panose="020B0400000000000000" pitchFamily="50" charset="-128"/>
                      <a:ea typeface="BIZ UDPゴシック" panose="020B0400000000000000" pitchFamily="50" charset="-128"/>
                      <a:cs typeface="Minion Pro"/>
                    </a:endParaRPr>
                  </a:p>
                  <a:p>
                    <a:pPr>
                      <a:spcAft>
                        <a:spcPts val="0"/>
                      </a:spcAft>
                    </a:pP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Zoom</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で使用される帯域幅は、自動的に</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3G</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err="1">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WiFi</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、または優先環境に応じて最適化されます。</a:t>
                    </a:r>
                    <a:endParaRPr lang="ja-JP" sz="1600" dirty="0">
                      <a:solidFill>
                        <a:srgbClr val="000000"/>
                      </a:solidFill>
                      <a:effectLst/>
                      <a:latin typeface="BIZ UDPゴシック" panose="020B0400000000000000" pitchFamily="50" charset="-128"/>
                      <a:ea typeface="BIZ UDPゴシック" panose="020B0400000000000000" pitchFamily="50" charset="-128"/>
                      <a:cs typeface="Minion Pro"/>
                    </a:endParaRPr>
                  </a:p>
                  <a:p>
                    <a:pPr>
                      <a:spcAft>
                        <a:spcPts val="0"/>
                      </a:spcAft>
                    </a:pP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◎当日の設備トラブルや、ご利用のプロバイダ・パソコンにおけるトラブルや制限等、不測の事態によりご覧いただけない場合がございます。その際はご容赦くださいますようお願いいたします。</a:t>
                    </a:r>
                    <a:endParaRPr lang="ja-JP" sz="1600" dirty="0">
                      <a:solidFill>
                        <a:srgbClr val="000000"/>
                      </a:solidFill>
                      <a:effectLst/>
                      <a:latin typeface="BIZ UDPゴシック" panose="020B0400000000000000" pitchFamily="50" charset="-128"/>
                      <a:ea typeface="BIZ UDPゴシック" panose="020B0400000000000000" pitchFamily="50" charset="-128"/>
                      <a:cs typeface="Minion Pro"/>
                    </a:endParaRPr>
                  </a:p>
                  <a:p>
                    <a:pPr>
                      <a:spcAft>
                        <a:spcPts val="0"/>
                      </a:spcAft>
                    </a:pP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iPhone/iPad</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は</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Apple Inc.</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の商標です。</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Android</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は</a:t>
                    </a:r>
                    <a:r>
                      <a:rPr lang="en-IN"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Google Inc.</a:t>
                    </a:r>
                    <a:r>
                      <a:rPr lang="ja-JP" sz="9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の商標です。</a:t>
                    </a:r>
                    <a:endParaRPr lang="ja-JP" sz="1600" dirty="0">
                      <a:solidFill>
                        <a:srgbClr val="000000"/>
                      </a:solidFill>
                      <a:effectLst/>
                      <a:latin typeface="BIZ UDPゴシック" panose="020B0400000000000000" pitchFamily="50" charset="-128"/>
                      <a:ea typeface="BIZ UDPゴシック" panose="020B0400000000000000" pitchFamily="50" charset="-128"/>
                      <a:cs typeface="Minion Pro"/>
                    </a:endParaRPr>
                  </a:p>
                </p:txBody>
              </p:sp>
              <p:sp>
                <p:nvSpPr>
                  <p:cNvPr id="213" name="Rectangle: Rounded Corners 502">
                    <a:extLst>
                      <a:ext uri="{FF2B5EF4-FFF2-40B4-BE49-F238E27FC236}">
                        <a16:creationId xmlns:a16="http://schemas.microsoft.com/office/drawing/2014/main" id="{CB5E1A61-26D4-4B1C-9B2D-7892FC2E1F41}"/>
                      </a:ext>
                    </a:extLst>
                  </p:cNvPr>
                  <p:cNvSpPr/>
                  <p:nvPr/>
                </p:nvSpPr>
                <p:spPr>
                  <a:xfrm>
                    <a:off x="-423882" y="370501"/>
                    <a:ext cx="7246569" cy="1507724"/>
                  </a:xfrm>
                  <a:prstGeom prst="roundRect">
                    <a:avLst>
                      <a:gd name="adj" fmla="val 6713"/>
                    </a:avLst>
                  </a:prstGeom>
                  <a:noFill/>
                  <a:ln w="12700" cap="flat" cmpd="sng" algn="ctr">
                    <a:solidFill>
                      <a:srgbClr val="FDB92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grpSp>
            <p:grpSp>
              <p:nvGrpSpPr>
                <p:cNvPr id="204" name="Group 48">
                  <a:extLst>
                    <a:ext uri="{FF2B5EF4-FFF2-40B4-BE49-F238E27FC236}">
                      <a16:creationId xmlns:a16="http://schemas.microsoft.com/office/drawing/2014/main" id="{1EEFDDA6-E7C7-4916-8473-7C763033A8E3}"/>
                    </a:ext>
                  </a:extLst>
                </p:cNvPr>
                <p:cNvGrpSpPr/>
                <p:nvPr/>
              </p:nvGrpSpPr>
              <p:grpSpPr>
                <a:xfrm>
                  <a:off x="191047" y="390973"/>
                  <a:ext cx="6707873" cy="1931158"/>
                  <a:chOff x="191048" y="391046"/>
                  <a:chExt cx="6707920" cy="1931507"/>
                </a:xfrm>
              </p:grpSpPr>
              <p:sp>
                <p:nvSpPr>
                  <p:cNvPr id="205" name="Rectangle 500">
                    <a:extLst>
                      <a:ext uri="{FF2B5EF4-FFF2-40B4-BE49-F238E27FC236}">
                        <a16:creationId xmlns:a16="http://schemas.microsoft.com/office/drawing/2014/main" id="{358E37F1-2A0E-4214-9B3E-4AC65E3D3FA5}"/>
                      </a:ext>
                    </a:extLst>
                  </p:cNvPr>
                  <p:cNvSpPr/>
                  <p:nvPr/>
                </p:nvSpPr>
                <p:spPr>
                  <a:xfrm>
                    <a:off x="191048" y="391046"/>
                    <a:ext cx="6707920" cy="1931507"/>
                  </a:xfrm>
                  <a:prstGeom prst="rect">
                    <a:avLst/>
                  </a:prstGeom>
                  <a:noFill/>
                  <a:ln w="12700" cap="flat" cmpd="sng" algn="ctr">
                    <a:noFill/>
                    <a:prstDash val="solid"/>
                    <a:miter lim="800000"/>
                  </a:ln>
                  <a:effectLst/>
                </p:spPr>
                <p:txBody>
                  <a:bodyPr rot="0" spcFirstLastPara="0" vert="horz" wrap="square" lIns="0" tIns="0" rIns="91440" bIns="45720" numCol="1" spcCol="0" rtlCol="0" fromWordArt="0" anchor="ctr" anchorCtr="0" forceAA="0" compatLnSpc="1">
                    <a:prstTxWarp prst="textNoShape">
                      <a:avLst/>
                    </a:prstTxWarp>
                    <a:noAutofit/>
                  </a:bodyPr>
                  <a:lstStyle/>
                  <a:p>
                    <a:pPr marL="342900" lvl="0" indent="-342900" algn="just">
                      <a:lnSpc>
                        <a:spcPct val="120000"/>
                      </a:lnSpc>
                      <a:spcAft>
                        <a:spcPts val="0"/>
                      </a:spcAft>
                      <a:buClr>
                        <a:srgbClr val="FDB924"/>
                      </a:buClr>
                      <a:buSzPts val="1600"/>
                      <a:buFont typeface="Wingdings" panose="05000000000000000000" pitchFamily="2" charset="2"/>
                      <a:buChar char=""/>
                    </a:pPr>
                    <a:r>
                      <a:rPr lang="ja-JP"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アクセス集中によるトラブルを防止するため、事前登録制とさせていただいております。</a:t>
                    </a:r>
                    <a:endParaRPr lang="ja-JP" sz="1400" dirty="0">
                      <a:solidFill>
                        <a:srgbClr val="000000"/>
                      </a:solidFill>
                      <a:effectLst/>
                      <a:latin typeface="Meiryo UI" panose="020B0604030504040204" pitchFamily="50" charset="-128"/>
                      <a:ea typeface="Meiryo UI" panose="020B0604030504040204" pitchFamily="50" charset="-128"/>
                      <a:cs typeface="Minion Pro"/>
                    </a:endParaRPr>
                  </a:p>
                  <a:p>
                    <a:pPr marL="342900" lvl="0" indent="-342900" algn="just">
                      <a:lnSpc>
                        <a:spcPct val="120000"/>
                      </a:lnSpc>
                      <a:spcAft>
                        <a:spcPts val="0"/>
                      </a:spcAft>
                      <a:buClr>
                        <a:srgbClr val="FDB924"/>
                      </a:buClr>
                      <a:buSzPts val="1600"/>
                      <a:buFont typeface="Wingdings" panose="05000000000000000000" pitchFamily="2" charset="2"/>
                      <a:buChar char=""/>
                    </a:pPr>
                    <a:r>
                      <a:rPr lang="ja-JP"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ご視聴は、事前登録をいただいたご本人様に限らせていただきます。</a:t>
                    </a:r>
                    <a:endParaRPr lang="ja-JP" sz="1400" dirty="0">
                      <a:solidFill>
                        <a:srgbClr val="000000"/>
                      </a:solidFill>
                      <a:effectLst/>
                      <a:latin typeface="Meiryo UI" panose="020B0604030504040204" pitchFamily="50" charset="-128"/>
                      <a:ea typeface="Meiryo UI" panose="020B0604030504040204" pitchFamily="50" charset="-128"/>
                      <a:cs typeface="Minion Pro"/>
                    </a:endParaRPr>
                  </a:p>
                  <a:p>
                    <a:pPr marL="342900" lvl="0" indent="-342900" algn="just">
                      <a:lnSpc>
                        <a:spcPct val="120000"/>
                      </a:lnSpc>
                      <a:spcAft>
                        <a:spcPts val="0"/>
                      </a:spcAft>
                      <a:buClr>
                        <a:srgbClr val="FDB924"/>
                      </a:buClr>
                      <a:buSzPts val="1600"/>
                      <a:buFont typeface="Wingdings" panose="05000000000000000000" pitchFamily="2" charset="2"/>
                      <a:buChar char=""/>
                    </a:pPr>
                    <a:r>
                      <a:rPr lang="ja-JP"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当日の閲覧用アドレスを第三者と共有し、複数人でご視聴するなどの行為はご遠慮ください。</a:t>
                    </a:r>
                    <a:endParaRPr lang="ja-JP" sz="1400" dirty="0">
                      <a:solidFill>
                        <a:srgbClr val="000000"/>
                      </a:solidFill>
                      <a:effectLst/>
                      <a:latin typeface="Meiryo UI" panose="020B0604030504040204" pitchFamily="50" charset="-128"/>
                      <a:ea typeface="Meiryo UI" panose="020B0604030504040204" pitchFamily="50" charset="-128"/>
                      <a:cs typeface="Minion Pro"/>
                    </a:endParaRPr>
                  </a:p>
                  <a:p>
                    <a:pPr marL="342900" lvl="0" indent="-342900" algn="just">
                      <a:lnSpc>
                        <a:spcPct val="120000"/>
                      </a:lnSpc>
                      <a:spcAft>
                        <a:spcPts val="0"/>
                      </a:spcAft>
                      <a:buClr>
                        <a:srgbClr val="FDB924"/>
                      </a:buClr>
                      <a:buSzPts val="1600"/>
                      <a:buFont typeface="Wingdings" panose="05000000000000000000" pitchFamily="2" charset="2"/>
                      <a:buChar char=""/>
                    </a:pPr>
                    <a:r>
                      <a:rPr lang="ja-JP"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本講演会をご視聴いただくには、以下の環境が必要です。</a:t>
                    </a:r>
                    <a:endParaRPr lang="ja-JP" sz="1400" dirty="0">
                      <a:solidFill>
                        <a:srgbClr val="000000"/>
                      </a:solidFill>
                      <a:effectLst/>
                      <a:latin typeface="Meiryo UI" panose="020B0604030504040204" pitchFamily="50" charset="-128"/>
                      <a:ea typeface="Meiryo UI" panose="020B0604030504040204" pitchFamily="50" charset="-128"/>
                      <a:cs typeface="Minion Pro"/>
                    </a:endParaRPr>
                  </a:p>
                  <a:p>
                    <a:pPr marL="342900" lvl="0" indent="-342900" algn="just">
                      <a:lnSpc>
                        <a:spcPct val="120000"/>
                      </a:lnSpc>
                      <a:spcAft>
                        <a:spcPts val="0"/>
                      </a:spcAft>
                      <a:buClr>
                        <a:srgbClr val="FDB924"/>
                      </a:buClr>
                      <a:buSzPts val="1600"/>
                      <a:buFont typeface="Wingdings" panose="05000000000000000000" pitchFamily="2" charset="2"/>
                      <a:buChar char=""/>
                    </a:pPr>
                    <a:r>
                      <a:rPr lang="ja-JP"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一般人の目に触れる可能性のある公共スペース</a:t>
                    </a:r>
                    <a:r>
                      <a:rPr lang="en-IN"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ja-JP"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空港、駅等</a:t>
                    </a:r>
                    <a:r>
                      <a:rPr lang="en-IN"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ja-JP"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でのご参加はお控えください。</a:t>
                    </a:r>
                    <a:endParaRPr lang="ja-JP" sz="1400" dirty="0">
                      <a:solidFill>
                        <a:srgbClr val="000000"/>
                      </a:solidFill>
                      <a:effectLst/>
                      <a:latin typeface="Meiryo UI" panose="020B0604030504040204" pitchFamily="50" charset="-128"/>
                      <a:ea typeface="Meiryo UI" panose="020B0604030504040204" pitchFamily="50" charset="-128"/>
                      <a:cs typeface="Minion Pro"/>
                    </a:endParaRPr>
                  </a:p>
                  <a:p>
                    <a:pPr marL="342900" lvl="0" indent="-342900" algn="just">
                      <a:lnSpc>
                        <a:spcPct val="120000"/>
                      </a:lnSpc>
                      <a:spcAft>
                        <a:spcPts val="0"/>
                      </a:spcAft>
                      <a:buClr>
                        <a:srgbClr val="FDB924"/>
                      </a:buClr>
                      <a:buSzPts val="1600"/>
                      <a:buFont typeface="Wingdings" panose="05000000000000000000" pitchFamily="2" charset="2"/>
                      <a:buChar char=""/>
                    </a:pPr>
                    <a:r>
                      <a:rPr lang="ja-JP" sz="1050"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本講演会は医療関係者を対象として講演会でございます。</a:t>
                    </a:r>
                    <a:endParaRPr lang="ja-JP" sz="1600" dirty="0">
                      <a:solidFill>
                        <a:srgbClr val="000000"/>
                      </a:solidFill>
                      <a:effectLst/>
                      <a:latin typeface="Meiryo UI" panose="020B0604030504040204" pitchFamily="50" charset="-128"/>
                      <a:ea typeface="Meiryo UI" panose="020B0604030504040204" pitchFamily="50" charset="-128"/>
                      <a:cs typeface="Minion Pro"/>
                    </a:endParaRPr>
                  </a:p>
                </p:txBody>
              </p:sp>
              <p:cxnSp>
                <p:nvCxnSpPr>
                  <p:cNvPr id="206" name="Straight Connector 511">
                    <a:extLst>
                      <a:ext uri="{FF2B5EF4-FFF2-40B4-BE49-F238E27FC236}">
                        <a16:creationId xmlns:a16="http://schemas.microsoft.com/office/drawing/2014/main" id="{C5AAB762-CB2D-4465-97DF-A90E27E02A44}"/>
                      </a:ext>
                    </a:extLst>
                  </p:cNvPr>
                  <p:cNvCxnSpPr/>
                  <p:nvPr/>
                </p:nvCxnSpPr>
                <p:spPr>
                  <a:xfrm flipV="1">
                    <a:off x="490508" y="879371"/>
                    <a:ext cx="6257677" cy="15903"/>
                  </a:xfrm>
                  <a:prstGeom prst="line">
                    <a:avLst/>
                  </a:prstGeom>
                  <a:noFill/>
                  <a:ln w="12700" cap="flat" cmpd="sng" algn="ctr">
                    <a:solidFill>
                      <a:srgbClr val="FDB924"/>
                    </a:solidFill>
                    <a:prstDash val="sysDash"/>
                    <a:round/>
                    <a:headEnd type="none" w="med" len="med"/>
                    <a:tailEnd type="none" w="med" len="med"/>
                  </a:ln>
                  <a:effectLst/>
                </p:spPr>
              </p:cxnSp>
              <p:cxnSp>
                <p:nvCxnSpPr>
                  <p:cNvPr id="207" name="Straight Connector 32">
                    <a:extLst>
                      <a:ext uri="{FF2B5EF4-FFF2-40B4-BE49-F238E27FC236}">
                        <a16:creationId xmlns:a16="http://schemas.microsoft.com/office/drawing/2014/main" id="{9792C3AF-F956-4F47-BB59-5C7F05E5F52A}"/>
                      </a:ext>
                    </a:extLst>
                  </p:cNvPr>
                  <p:cNvCxnSpPr/>
                  <p:nvPr/>
                </p:nvCxnSpPr>
                <p:spPr>
                  <a:xfrm flipV="1">
                    <a:off x="490508" y="1110870"/>
                    <a:ext cx="6257677" cy="15903"/>
                  </a:xfrm>
                  <a:prstGeom prst="line">
                    <a:avLst/>
                  </a:prstGeom>
                  <a:noFill/>
                  <a:ln w="12700" cap="flat" cmpd="sng" algn="ctr">
                    <a:solidFill>
                      <a:srgbClr val="FDB924"/>
                    </a:solidFill>
                    <a:prstDash val="sysDash"/>
                    <a:round/>
                    <a:headEnd type="none" w="med" len="med"/>
                    <a:tailEnd type="none" w="med" len="med"/>
                  </a:ln>
                  <a:effectLst/>
                </p:spPr>
              </p:cxnSp>
              <p:cxnSp>
                <p:nvCxnSpPr>
                  <p:cNvPr id="208" name="Straight Connector 34">
                    <a:extLst>
                      <a:ext uri="{FF2B5EF4-FFF2-40B4-BE49-F238E27FC236}">
                        <a16:creationId xmlns:a16="http://schemas.microsoft.com/office/drawing/2014/main" id="{85CAAC36-5453-461B-9512-125374B9BDCC}"/>
                      </a:ext>
                    </a:extLst>
                  </p:cNvPr>
                  <p:cNvCxnSpPr>
                    <a:cxnSpLocks/>
                  </p:cNvCxnSpPr>
                  <p:nvPr/>
                </p:nvCxnSpPr>
                <p:spPr>
                  <a:xfrm flipV="1">
                    <a:off x="456206" y="1325934"/>
                    <a:ext cx="6301575" cy="24513"/>
                  </a:xfrm>
                  <a:prstGeom prst="line">
                    <a:avLst/>
                  </a:prstGeom>
                  <a:noFill/>
                  <a:ln w="12700" cap="flat" cmpd="sng" algn="ctr">
                    <a:solidFill>
                      <a:srgbClr val="FDB924"/>
                    </a:solidFill>
                    <a:prstDash val="sysDash"/>
                    <a:round/>
                    <a:headEnd type="none" w="med" len="med"/>
                    <a:tailEnd type="none" w="med" len="med"/>
                  </a:ln>
                  <a:effectLst/>
                </p:spPr>
              </p:cxnSp>
              <p:cxnSp>
                <p:nvCxnSpPr>
                  <p:cNvPr id="209" name="Straight Connector 35">
                    <a:extLst>
                      <a:ext uri="{FF2B5EF4-FFF2-40B4-BE49-F238E27FC236}">
                        <a16:creationId xmlns:a16="http://schemas.microsoft.com/office/drawing/2014/main" id="{68CDA916-02CA-404C-A782-1627DAF6F914}"/>
                      </a:ext>
                    </a:extLst>
                  </p:cNvPr>
                  <p:cNvCxnSpPr/>
                  <p:nvPr/>
                </p:nvCxnSpPr>
                <p:spPr>
                  <a:xfrm flipV="1">
                    <a:off x="490313" y="1550999"/>
                    <a:ext cx="6257677" cy="15903"/>
                  </a:xfrm>
                  <a:prstGeom prst="line">
                    <a:avLst/>
                  </a:prstGeom>
                  <a:noFill/>
                  <a:ln w="12700" cap="flat" cmpd="sng" algn="ctr">
                    <a:solidFill>
                      <a:srgbClr val="FDB924"/>
                    </a:solidFill>
                    <a:prstDash val="sysDash"/>
                    <a:round/>
                    <a:headEnd type="none" w="med" len="med"/>
                    <a:tailEnd type="none" w="med" len="med"/>
                  </a:ln>
                  <a:effectLst/>
                </p:spPr>
              </p:cxnSp>
              <p:cxnSp>
                <p:nvCxnSpPr>
                  <p:cNvPr id="210" name="Straight Connector 37">
                    <a:extLst>
                      <a:ext uri="{FF2B5EF4-FFF2-40B4-BE49-F238E27FC236}">
                        <a16:creationId xmlns:a16="http://schemas.microsoft.com/office/drawing/2014/main" id="{DA823641-0502-4650-B3D1-7FAFB3B8EEC6}"/>
                      </a:ext>
                    </a:extLst>
                  </p:cNvPr>
                  <p:cNvCxnSpPr/>
                  <p:nvPr/>
                </p:nvCxnSpPr>
                <p:spPr>
                  <a:xfrm flipV="1">
                    <a:off x="470974" y="1737880"/>
                    <a:ext cx="6257290" cy="15875"/>
                  </a:xfrm>
                  <a:prstGeom prst="line">
                    <a:avLst/>
                  </a:prstGeom>
                  <a:noFill/>
                  <a:ln w="12700" cap="flat" cmpd="sng" algn="ctr">
                    <a:solidFill>
                      <a:srgbClr val="FDB924"/>
                    </a:solidFill>
                    <a:prstDash val="sysDash"/>
                    <a:round/>
                    <a:headEnd type="none" w="med" len="med"/>
                    <a:tailEnd type="none" w="med" len="med"/>
                  </a:ln>
                  <a:effectLst/>
                </p:spPr>
              </p:cxnSp>
              <p:cxnSp>
                <p:nvCxnSpPr>
                  <p:cNvPr id="211" name="Straight Connector 40">
                    <a:extLst>
                      <a:ext uri="{FF2B5EF4-FFF2-40B4-BE49-F238E27FC236}">
                        <a16:creationId xmlns:a16="http://schemas.microsoft.com/office/drawing/2014/main" id="{F4BEF3D1-3BEF-4555-AE4C-F0C7E3C3D69A}"/>
                      </a:ext>
                    </a:extLst>
                  </p:cNvPr>
                  <p:cNvCxnSpPr/>
                  <p:nvPr/>
                </p:nvCxnSpPr>
                <p:spPr>
                  <a:xfrm flipV="1">
                    <a:off x="490507" y="1962037"/>
                    <a:ext cx="6257290" cy="15875"/>
                  </a:xfrm>
                  <a:prstGeom prst="line">
                    <a:avLst/>
                  </a:prstGeom>
                  <a:noFill/>
                  <a:ln w="12700" cap="flat" cmpd="sng" algn="ctr">
                    <a:solidFill>
                      <a:srgbClr val="FDB924"/>
                    </a:solidFill>
                    <a:prstDash val="sysDash"/>
                    <a:round/>
                    <a:headEnd type="none" w="med" len="med"/>
                    <a:tailEnd type="none" w="med" len="med"/>
                  </a:ln>
                  <a:effectLst/>
                </p:spPr>
              </p:cxnSp>
            </p:grpSp>
          </p:grpSp>
        </p:grpSp>
        <p:grpSp>
          <p:nvGrpSpPr>
            <p:cNvPr id="189" name="Group 25">
              <a:extLst>
                <a:ext uri="{FF2B5EF4-FFF2-40B4-BE49-F238E27FC236}">
                  <a16:creationId xmlns:a16="http://schemas.microsoft.com/office/drawing/2014/main" id="{93209DDD-3175-44F8-A3D4-4CE160F8DC86}"/>
                </a:ext>
              </a:extLst>
            </p:cNvPr>
            <p:cNvGrpSpPr/>
            <p:nvPr/>
          </p:nvGrpSpPr>
          <p:grpSpPr>
            <a:xfrm>
              <a:off x="-21922" y="1667707"/>
              <a:ext cx="7515338" cy="1815517"/>
              <a:chOff x="-315349" y="719188"/>
              <a:chExt cx="7515338" cy="1815517"/>
            </a:xfrm>
          </p:grpSpPr>
          <p:sp>
            <p:nvSpPr>
              <p:cNvPr id="190" name="Rectangle 486">
                <a:extLst>
                  <a:ext uri="{FF2B5EF4-FFF2-40B4-BE49-F238E27FC236}">
                    <a16:creationId xmlns:a16="http://schemas.microsoft.com/office/drawing/2014/main" id="{F956E395-6DFF-4ED6-8A03-6CE714496E40}"/>
                  </a:ext>
                </a:extLst>
              </p:cNvPr>
              <p:cNvSpPr/>
              <p:nvPr/>
            </p:nvSpPr>
            <p:spPr>
              <a:xfrm>
                <a:off x="3754794" y="1411999"/>
                <a:ext cx="3445195" cy="914400"/>
              </a:xfrm>
              <a:prstGeom prst="rect">
                <a:avLst/>
              </a:prstGeom>
              <a:noFill/>
              <a:ln w="12700" cap="flat" cmpd="sng" algn="ctr">
                <a:noFill/>
                <a:prstDash val="solid"/>
                <a:miter lim="800000"/>
              </a:ln>
              <a:effectLst/>
            </p:spPr>
            <p:txBody>
              <a:bodyPr rot="0" spcFirstLastPara="0" vert="horz" wrap="square" lIns="0" tIns="0" rIns="91440" bIns="45720" numCol="1" spcCol="0" rtlCol="0" fromWordArt="0" anchor="ctr" anchorCtr="0" forceAA="0" compatLnSpc="1">
                <a:prstTxWarp prst="textNoShape">
                  <a:avLst/>
                </a:prstTxWarp>
                <a:noAutofit/>
              </a:bodyPr>
              <a:lstStyle/>
              <a:p>
                <a:pPr lvl="0">
                  <a:lnSpc>
                    <a:spcPct val="70000"/>
                  </a:lnSpc>
                  <a:spcBef>
                    <a:spcPts val="600"/>
                  </a:spcBef>
                  <a:spcAft>
                    <a:spcPts val="0"/>
                  </a:spcAft>
                </a:pPr>
                <a:r>
                  <a:rPr lang="ja-JP" altLang="en-US"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ja-JP"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事前に「</a:t>
                </a:r>
                <a:r>
                  <a:rPr lang="en-US"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Zoom</a:t>
                </a:r>
                <a:r>
                  <a:rPr lang="ja-JP"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」アプリのインストールを行ってください。</a:t>
                </a:r>
                <a:endParaRPr lang="ja-JP" sz="1200" dirty="0">
                  <a:solidFill>
                    <a:srgbClr val="000000"/>
                  </a:solidFill>
                  <a:effectLst/>
                  <a:latin typeface="Meiryo UI" panose="020B0604030504040204" pitchFamily="50" charset="-128"/>
                  <a:ea typeface="Meiryo UI" panose="020B0604030504040204" pitchFamily="50" charset="-128"/>
                  <a:cs typeface="Minion Pro"/>
                </a:endParaRPr>
              </a:p>
              <a:p>
                <a:pPr lvl="0">
                  <a:lnSpc>
                    <a:spcPct val="70000"/>
                  </a:lnSpc>
                  <a:spcBef>
                    <a:spcPts val="600"/>
                  </a:spcBef>
                  <a:spcAft>
                    <a:spcPts val="0"/>
                  </a:spcAft>
                </a:pPr>
                <a:r>
                  <a:rPr lang="ja-JP" altLang="en-US"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ja-JP"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事前登録されたメールアドレス宛に届く、当日参加用</a:t>
                </a:r>
                <a:r>
                  <a:rPr lang="en-IN"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URL</a:t>
                </a:r>
                <a:r>
                  <a:rPr lang="ja-JP"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より視聴ページ</a:t>
                </a:r>
                <a:endParaRPr lang="en-US" altLang="ja-JP"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lvl="0">
                  <a:lnSpc>
                    <a:spcPct val="70000"/>
                  </a:lnSpc>
                  <a:spcBef>
                    <a:spcPts val="600"/>
                  </a:spcBef>
                  <a:spcAft>
                    <a:spcPts val="0"/>
                  </a:spcAft>
                </a:pPr>
                <a:r>
                  <a:rPr lang="ja-JP" altLang="en-US" sz="7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　</a:t>
                </a:r>
                <a:r>
                  <a:rPr lang="ja-JP"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へアクセスできます。</a:t>
                </a:r>
                <a:endParaRPr lang="en-US" altLang="ja-JP"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lvl="0">
                  <a:lnSpc>
                    <a:spcPct val="70000"/>
                  </a:lnSpc>
                  <a:spcBef>
                    <a:spcPts val="600"/>
                  </a:spcBef>
                  <a:spcAft>
                    <a:spcPts val="0"/>
                  </a:spcAft>
                </a:pPr>
                <a:br>
                  <a:rPr lang="en-IN"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br>
                <a:r>
                  <a:rPr lang="ja-JP" sz="7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※サインイン・サインアップは必須ではありません。</a:t>
                </a:r>
                <a:endParaRPr lang="ja-JP" sz="1200" dirty="0">
                  <a:solidFill>
                    <a:srgbClr val="000000"/>
                  </a:solidFill>
                  <a:effectLst/>
                  <a:latin typeface="Meiryo UI" panose="020B0604030504040204" pitchFamily="50" charset="-128"/>
                  <a:ea typeface="Meiryo UI" panose="020B0604030504040204" pitchFamily="50" charset="-128"/>
                  <a:cs typeface="Minion Pro"/>
                </a:endParaRPr>
              </a:p>
            </p:txBody>
          </p:sp>
          <p:sp>
            <p:nvSpPr>
              <p:cNvPr id="191" name="Rectangle 484">
                <a:extLst>
                  <a:ext uri="{FF2B5EF4-FFF2-40B4-BE49-F238E27FC236}">
                    <a16:creationId xmlns:a16="http://schemas.microsoft.com/office/drawing/2014/main" id="{7D8666E1-CAB3-4F3D-87E5-6E775116B87E}"/>
                  </a:ext>
                </a:extLst>
              </p:cNvPr>
              <p:cNvSpPr/>
              <p:nvPr/>
            </p:nvSpPr>
            <p:spPr>
              <a:xfrm>
                <a:off x="-315349" y="1151675"/>
                <a:ext cx="3944216" cy="1383030"/>
              </a:xfrm>
              <a:prstGeom prst="rect">
                <a:avLst/>
              </a:prstGeom>
              <a:noFill/>
              <a:ln w="12700" cap="flat" cmpd="sng" algn="ctr">
                <a:noFill/>
                <a:prstDash val="solid"/>
                <a:miter lim="800000"/>
              </a:ln>
              <a:effectLst/>
            </p:spPr>
            <p:txBody>
              <a:bodyPr rot="0" spcFirstLastPara="0" vert="horz" wrap="square" lIns="0" tIns="0" rIns="91440" bIns="45720" numCol="1" spcCol="0" rtlCol="0" fromWordArt="0" anchor="ctr" anchorCtr="0" forceAA="0" compatLnSpc="1">
                <a:prstTxWarp prst="textNoShape">
                  <a:avLst/>
                </a:prstTxWarp>
                <a:noAutofit/>
              </a:bodyPr>
              <a:lstStyle/>
              <a:p>
                <a:pPr lvl="0">
                  <a:lnSpc>
                    <a:spcPct val="70000"/>
                  </a:lnSpc>
                  <a:spcBef>
                    <a:spcPts val="600"/>
                  </a:spcBef>
                  <a:spcAft>
                    <a:spcPts val="0"/>
                  </a:spcAft>
                </a:pPr>
                <a:r>
                  <a:rPr lang="ja-JP" altLang="en-US"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事前登録されたメールアドレス宛に、当日参加用</a:t>
                </a:r>
                <a:r>
                  <a:rPr lang="en-IN"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URL</a:t>
                </a:r>
                <a:r>
                  <a:rPr 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が届きます。</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nSpc>
                    <a:spcPct val="70000"/>
                  </a:lnSpc>
                  <a:spcBef>
                    <a:spcPts val="600"/>
                  </a:spcBef>
                  <a:spcAft>
                    <a:spcPts val="0"/>
                  </a:spcAft>
                </a:pPr>
                <a:r>
                  <a:rPr lang="ja-JP" altLang="en-US"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当日参加用の</a:t>
                </a:r>
                <a:r>
                  <a:rPr lang="en-IN"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URL</a:t>
                </a:r>
                <a:r>
                  <a:rPr 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をクリックすると視聴ページへアクセスできます。</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nSpc>
                    <a:spcPct val="70000"/>
                  </a:lnSpc>
                  <a:spcBef>
                    <a:spcPts val="600"/>
                  </a:spcBef>
                  <a:spcAft>
                    <a:spcPts val="0"/>
                  </a:spcAft>
                </a:pPr>
                <a:r>
                  <a:rPr lang="ja-JP" altLang="en-US"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ブラウザが立ち上がり</a:t>
                </a:r>
                <a:r>
                  <a:rPr lang="en-IN"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Zoom</a:t>
                </a:r>
                <a:r>
                  <a:rPr 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クライアントのインストールが促されますが、</a:t>
                </a:r>
                <a:r>
                  <a:rPr lang="ja-JP" altLang="en-US"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　</a:t>
                </a:r>
                <a:endParaRPr lang="en-US" alt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lvl="0">
                  <a:lnSpc>
                    <a:spcPct val="70000"/>
                  </a:lnSpc>
                  <a:spcBef>
                    <a:spcPts val="600"/>
                  </a:spcBef>
                  <a:spcAft>
                    <a:spcPts val="0"/>
                  </a:spcAft>
                </a:pPr>
                <a:r>
                  <a:rPr lang="ja-JP" altLang="en-US"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　</a:t>
                </a:r>
                <a:r>
                  <a:rPr 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a:t>
                </a:r>
                <a:r>
                  <a:rPr lang="en-IN"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Zoom</a:t>
                </a:r>
                <a:r>
                  <a:rPr 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ミーティングに参加する」または「ブラウザから参加」を</a:t>
                </a:r>
                <a:endParaRPr lang="en-US" alt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endParaRPr>
              </a:p>
              <a:p>
                <a:pPr lvl="0">
                  <a:lnSpc>
                    <a:spcPct val="70000"/>
                  </a:lnSpc>
                  <a:spcBef>
                    <a:spcPts val="600"/>
                  </a:spcBef>
                  <a:spcAft>
                    <a:spcPts val="0"/>
                  </a:spcAft>
                </a:pPr>
                <a:r>
                  <a:rPr lang="ja-JP" altLang="en-US" sz="8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　</a:t>
                </a:r>
                <a:r>
                  <a:rPr lang="ja-JP" sz="8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選択いただければ、インストールせずにご視聴可能です。</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3" name="Rectangle 468">
                <a:extLst>
                  <a:ext uri="{FF2B5EF4-FFF2-40B4-BE49-F238E27FC236}">
                    <a16:creationId xmlns:a16="http://schemas.microsoft.com/office/drawing/2014/main" id="{B3E20BF8-E928-499A-97F5-574909CB688D}"/>
                  </a:ext>
                </a:extLst>
              </p:cNvPr>
              <p:cNvSpPr/>
              <p:nvPr/>
            </p:nvSpPr>
            <p:spPr>
              <a:xfrm>
                <a:off x="4162616" y="880039"/>
                <a:ext cx="2739777" cy="35496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ja-JP" sz="12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スマートフォン・タブレットから</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4" name="Rectangle 467">
                <a:extLst>
                  <a:ext uri="{FF2B5EF4-FFF2-40B4-BE49-F238E27FC236}">
                    <a16:creationId xmlns:a16="http://schemas.microsoft.com/office/drawing/2014/main" id="{2CA0B219-02C7-4ADC-B981-025A2ED6FC4E}"/>
                  </a:ext>
                </a:extLst>
              </p:cNvPr>
              <p:cNvSpPr/>
              <p:nvPr/>
            </p:nvSpPr>
            <p:spPr>
              <a:xfrm>
                <a:off x="1493872" y="912924"/>
                <a:ext cx="1262381" cy="35496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ja-JP" sz="1200" b="1" dirty="0">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パソコンから</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95" name="Group 459">
                <a:extLst>
                  <a:ext uri="{FF2B5EF4-FFF2-40B4-BE49-F238E27FC236}">
                    <a16:creationId xmlns:a16="http://schemas.microsoft.com/office/drawing/2014/main" id="{9D599CB3-1CDC-4BF2-BACF-1D881F4B34E1}"/>
                  </a:ext>
                </a:extLst>
              </p:cNvPr>
              <p:cNvGrpSpPr/>
              <p:nvPr/>
            </p:nvGrpSpPr>
            <p:grpSpPr>
              <a:xfrm>
                <a:off x="337644" y="719188"/>
                <a:ext cx="2317946" cy="548700"/>
                <a:chOff x="-508531" y="719188"/>
                <a:chExt cx="2318015" cy="548700"/>
              </a:xfrm>
            </p:grpSpPr>
            <p:pic>
              <p:nvPicPr>
                <p:cNvPr id="199" name="Graphic 455">
                  <a:extLst>
                    <a:ext uri="{FF2B5EF4-FFF2-40B4-BE49-F238E27FC236}">
                      <a16:creationId xmlns:a16="http://schemas.microsoft.com/office/drawing/2014/main" id="{B7F85DB7-E27A-46FF-945D-0D905EC6A8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531" y="719188"/>
                  <a:ext cx="838835" cy="541655"/>
                </a:xfrm>
                <a:prstGeom prst="rect">
                  <a:avLst/>
                </a:prstGeom>
              </p:spPr>
            </p:pic>
            <p:cxnSp>
              <p:nvCxnSpPr>
                <p:cNvPr id="200" name="Straight Connector 457">
                  <a:extLst>
                    <a:ext uri="{FF2B5EF4-FFF2-40B4-BE49-F238E27FC236}">
                      <a16:creationId xmlns:a16="http://schemas.microsoft.com/office/drawing/2014/main" id="{9BF91653-ED78-4619-94A3-DCB64CFDF95E}"/>
                    </a:ext>
                  </a:extLst>
                </p:cNvPr>
                <p:cNvCxnSpPr/>
                <p:nvPr/>
              </p:nvCxnSpPr>
              <p:spPr>
                <a:xfrm>
                  <a:off x="709960" y="1260732"/>
                  <a:ext cx="1099524" cy="7156"/>
                </a:xfrm>
                <a:prstGeom prst="line">
                  <a:avLst/>
                </a:prstGeom>
                <a:noFill/>
                <a:ln w="12700" cap="flat" cmpd="sng" algn="ctr">
                  <a:solidFill>
                    <a:srgbClr val="FDB924"/>
                  </a:solidFill>
                  <a:prstDash val="dash"/>
                  <a:miter lim="800000"/>
                </a:ln>
                <a:effectLst/>
              </p:spPr>
            </p:cxnSp>
          </p:grpSp>
          <p:grpSp>
            <p:nvGrpSpPr>
              <p:cNvPr id="196" name="Group 466">
                <a:extLst>
                  <a:ext uri="{FF2B5EF4-FFF2-40B4-BE49-F238E27FC236}">
                    <a16:creationId xmlns:a16="http://schemas.microsoft.com/office/drawing/2014/main" id="{0ECF4B53-64B0-49C7-BD61-A2B0720D7634}"/>
                  </a:ext>
                </a:extLst>
              </p:cNvPr>
              <p:cNvGrpSpPr/>
              <p:nvPr/>
            </p:nvGrpSpPr>
            <p:grpSpPr>
              <a:xfrm>
                <a:off x="3871175" y="789046"/>
                <a:ext cx="2970817" cy="532130"/>
                <a:chOff x="-45736" y="775398"/>
                <a:chExt cx="2971054" cy="532130"/>
              </a:xfrm>
            </p:grpSpPr>
            <p:pic>
              <p:nvPicPr>
                <p:cNvPr id="197" name="Graphic 456">
                  <a:extLst>
                    <a:ext uri="{FF2B5EF4-FFF2-40B4-BE49-F238E27FC236}">
                      <a16:creationId xmlns:a16="http://schemas.microsoft.com/office/drawing/2014/main" id="{53BA0C5F-9716-4111-B0C8-925C99A01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36" y="775398"/>
                  <a:ext cx="291465" cy="532130"/>
                </a:xfrm>
                <a:prstGeom prst="rect">
                  <a:avLst/>
                </a:prstGeom>
              </p:spPr>
            </p:pic>
            <p:cxnSp>
              <p:nvCxnSpPr>
                <p:cNvPr id="198" name="Straight Connector 458">
                  <a:extLst>
                    <a:ext uri="{FF2B5EF4-FFF2-40B4-BE49-F238E27FC236}">
                      <a16:creationId xmlns:a16="http://schemas.microsoft.com/office/drawing/2014/main" id="{06D3D327-03EF-4E54-8BF0-53B8E026B98C}"/>
                    </a:ext>
                  </a:extLst>
                </p:cNvPr>
                <p:cNvCxnSpPr>
                  <a:cxnSpLocks/>
                </p:cNvCxnSpPr>
                <p:nvPr/>
              </p:nvCxnSpPr>
              <p:spPr>
                <a:xfrm>
                  <a:off x="353519" y="1257285"/>
                  <a:ext cx="2571799" cy="0"/>
                </a:xfrm>
                <a:prstGeom prst="line">
                  <a:avLst/>
                </a:prstGeom>
                <a:noFill/>
                <a:ln w="12700" cap="flat" cmpd="sng" algn="ctr">
                  <a:solidFill>
                    <a:srgbClr val="FDB924"/>
                  </a:solidFill>
                  <a:prstDash val="dash"/>
                  <a:miter lim="800000"/>
                </a:ln>
                <a:effectLst/>
              </p:spPr>
            </p:cxnSp>
          </p:grpSp>
        </p:grpSp>
      </p:grpSp>
      <p:sp>
        <p:nvSpPr>
          <p:cNvPr id="2072" name="Rectangle 261">
            <a:extLst>
              <a:ext uri="{FF2B5EF4-FFF2-40B4-BE49-F238E27FC236}">
                <a16:creationId xmlns:a16="http://schemas.microsoft.com/office/drawing/2014/main" id="{215F6B1D-B13A-4A62-B6FA-A445996C9A28}"/>
              </a:ext>
            </a:extLst>
          </p:cNvPr>
          <p:cNvSpPr>
            <a:spLocks noChangeArrowheads="1"/>
          </p:cNvSpPr>
          <p:nvPr/>
        </p:nvSpPr>
        <p:spPr bwMode="auto">
          <a:xfrm>
            <a:off x="198500" y="2426025"/>
            <a:ext cx="6536720" cy="654050"/>
          </a:xfrm>
          <a:prstGeom prst="rect">
            <a:avLst/>
          </a:prstGeom>
          <a:noFill/>
          <a:ln w="25400">
            <a:solidFill>
              <a:srgbClr val="2CD5C4"/>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kumimoji="0" lang="ja-JP" altLang="ja-JP" sz="1000" b="1" i="0" u="none" strike="noStrike" cap="none" normalizeH="0" baseline="0" dirty="0">
                <a:ln>
                  <a:noFill/>
                </a:ln>
                <a:solidFill>
                  <a:srgbClr val="4472C4"/>
                </a:solidFill>
                <a:effectLst/>
                <a:latin typeface="Meiryo UI" panose="020B0604030504040204" pitchFamily="50" charset="-128"/>
                <a:ea typeface="Meiryo UI" panose="020B0604030504040204" pitchFamily="50" charset="-128"/>
                <a:cs typeface="メイリオ" panose="020B0604030504040204" pitchFamily="50" charset="-128"/>
              </a:rPr>
              <a:t>【本会に関するお問い合わせ】</a:t>
            </a:r>
            <a:br>
              <a:rPr kumimoji="0" lang="ja-JP" altLang="ja-JP" sz="10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br>
            <a:r>
              <a:rPr kumimoji="0" lang="ja-JP" altLang="en-US" sz="10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メイリオ" panose="020B0604030504040204" pitchFamily="50" charset="-128"/>
              </a:rPr>
              <a:t>　 </a:t>
            </a:r>
            <a:r>
              <a:rPr lang="ja-JP" altLang="en-US" sz="10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担当：澤田 凌（サワダ リョウ） </a:t>
            </a:r>
            <a:endParaRPr lang="en-US" altLang="ja-JP" sz="10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endParaRPr>
          </a:p>
          <a:p>
            <a:pPr lvl="0" defTabSz="914400"/>
            <a:r>
              <a:rPr lang="ja-JP" altLang="en-US" sz="10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電話：</a:t>
            </a:r>
            <a:r>
              <a:rPr lang="en-US" altLang="ja-JP" sz="10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070-2276-4270 </a:t>
            </a:r>
          </a:p>
          <a:p>
            <a:pPr lvl="0" defTabSz="914400"/>
            <a:r>
              <a:rPr lang="en-US" altLang="ja-JP" sz="10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Mail</a:t>
            </a:r>
            <a:r>
              <a:rPr lang="ja-JP" altLang="en-US" sz="10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0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Ryo.Sawada@astrazeneca.com</a:t>
            </a:r>
          </a:p>
        </p:txBody>
      </p:sp>
      <p:pic>
        <p:nvPicPr>
          <p:cNvPr id="2268" name="図 492">
            <a:extLst>
              <a:ext uri="{FF2B5EF4-FFF2-40B4-BE49-F238E27FC236}">
                <a16:creationId xmlns:a16="http://schemas.microsoft.com/office/drawing/2014/main" id="{52490F9D-C8E9-42A5-951E-37F2E60155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2822" y="5645171"/>
            <a:ext cx="814388" cy="814388"/>
          </a:xfrm>
          <a:prstGeom prst="rect">
            <a:avLst/>
          </a:prstGeom>
          <a:noFill/>
          <a:extLst>
            <a:ext uri="{909E8E84-426E-40DD-AFC4-6F175D3DCCD1}">
              <a14:hiddenFill xmlns:a14="http://schemas.microsoft.com/office/drawing/2010/main">
                <a:solidFill>
                  <a:srgbClr val="FFFFFF"/>
                </a:solidFill>
              </a14:hiddenFill>
            </a:ext>
          </a:extLst>
        </p:spPr>
      </p:pic>
      <p:sp>
        <p:nvSpPr>
          <p:cNvPr id="2073" name="Rectangle 272">
            <a:extLst>
              <a:ext uri="{FF2B5EF4-FFF2-40B4-BE49-F238E27FC236}">
                <a16:creationId xmlns:a16="http://schemas.microsoft.com/office/drawing/2014/main" id="{B8A331A2-9DA3-4841-88DD-42087510B0AB}"/>
              </a:ext>
            </a:extLst>
          </p:cNvPr>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100" b="0" i="0" u="none" strike="noStrike" cap="none" normalizeH="0" baseline="0">
                <a:ln>
                  <a:noFill/>
                </a:ln>
                <a:solidFill>
                  <a:schemeClr val="tx1"/>
                </a:solidFill>
                <a:effectLst/>
                <a:latin typeface="Calibri" panose="020F0502020204030204" pitchFamily="34" charset="0"/>
                <a:ea typeface="ＭＳ 明朝" panose="02020609040205080304" pitchFamily="17" charset="-128"/>
                <a:cs typeface="Calibri" panose="020F0502020204030204" pitchFamily="34" charset="0"/>
              </a:rPr>
            </a:br>
            <a:endParaRPr kumimoji="0" lang="ja-JP"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74" name="Rectangle 292">
            <a:extLst>
              <a:ext uri="{FF2B5EF4-FFF2-40B4-BE49-F238E27FC236}">
                <a16:creationId xmlns:a16="http://schemas.microsoft.com/office/drawing/2014/main" id="{22320FED-8237-45F8-BE04-2D7C0FD49BFB}"/>
              </a:ext>
            </a:extLst>
          </p:cNvPr>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4" name="Rectangle 461">
            <a:extLst>
              <a:ext uri="{FF2B5EF4-FFF2-40B4-BE49-F238E27FC236}">
                <a16:creationId xmlns:a16="http://schemas.microsoft.com/office/drawing/2014/main" id="{161ADB5A-1DB7-489F-91E7-4DD787AFF1C1}"/>
              </a:ext>
            </a:extLst>
          </p:cNvPr>
          <p:cNvSpPr>
            <a:spLocks noChangeArrowheads="1"/>
          </p:cNvSpPr>
          <p:nvPr/>
        </p:nvSpPr>
        <p:spPr bwMode="auto">
          <a:xfrm>
            <a:off x="2144634" y="280563"/>
            <a:ext cx="4622576" cy="41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en-US" altLang="ja-JP" sz="1400" dirty="0">
                <a:solidFill>
                  <a:srgbClr val="3F4444"/>
                </a:solidFill>
              </a:rPr>
              <a:t>https://astrazeneca.zoom.us/meeting/register/</a:t>
            </a:r>
          </a:p>
          <a:p>
            <a:pPr lvl="0" defTabSz="914400" eaLnBrk="0" fontAlgn="base" hangingPunct="0">
              <a:spcBef>
                <a:spcPct val="0"/>
              </a:spcBef>
              <a:spcAft>
                <a:spcPct val="0"/>
              </a:spcAft>
            </a:pPr>
            <a:r>
              <a:rPr lang="en-US" altLang="ja-JP" sz="1400" dirty="0">
                <a:solidFill>
                  <a:srgbClr val="3F4444"/>
                </a:solidFill>
              </a:rPr>
              <a:t>tJwpdu6rpz8sHtHBclvmXcHtf3KMCJ8-Qwhn</a:t>
            </a:r>
            <a:endParaRPr lang="en-US" altLang="ja-JP" sz="1400" dirty="0">
              <a:solidFill>
                <a:srgbClr val="3F4444"/>
              </a:solidFill>
              <a:latin typeface="Meiryo UI" panose="020B0604030504040204" pitchFamily="50" charset="-128"/>
              <a:ea typeface="Meiryo UI" panose="020B0604030504040204" pitchFamily="50" charset="-128"/>
            </a:endParaRPr>
          </a:p>
        </p:txBody>
      </p:sp>
      <p:pic>
        <p:nvPicPr>
          <p:cNvPr id="56" name="図 55">
            <a:extLst>
              <a:ext uri="{FF2B5EF4-FFF2-40B4-BE49-F238E27FC236}">
                <a16:creationId xmlns:a16="http://schemas.microsoft.com/office/drawing/2014/main" id="{745FC74D-B814-4EAF-A06F-C49067D26021}"/>
              </a:ext>
            </a:extLst>
          </p:cNvPr>
          <p:cNvPicPr>
            <a:picLocks noChangeAspect="1"/>
          </p:cNvPicPr>
          <p:nvPr/>
        </p:nvPicPr>
        <p:blipFill rotWithShape="1">
          <a:blip r:embed="rId8"/>
          <a:srcRect l="9798" t="36977" r="64950" b="17240"/>
          <a:stretch/>
        </p:blipFill>
        <p:spPr>
          <a:xfrm>
            <a:off x="5902038" y="280563"/>
            <a:ext cx="813313" cy="829431"/>
          </a:xfrm>
          <a:prstGeom prst="rect">
            <a:avLst/>
          </a:prstGeom>
        </p:spPr>
      </p:pic>
    </p:spTree>
    <p:extLst>
      <p:ext uri="{BB962C8B-B14F-4D97-AF65-F5344CB8AC3E}">
        <p14:creationId xmlns:p14="http://schemas.microsoft.com/office/powerpoint/2010/main" val="10592779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15903</TotalTime>
  <Words>1026</Words>
  <Application>Microsoft Office PowerPoint</Application>
  <PresentationFormat>A4 210 x 297 mm</PresentationFormat>
  <Paragraphs>78</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Meiryo UI</vt:lpstr>
      <vt:lpstr>Minion Pro</vt:lpstr>
      <vt:lpstr>メイリオ</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Koga, Yui</dc:creator>
  <cp:lastModifiedBy>Sawada, Ryo</cp:lastModifiedBy>
  <cp:revision>184</cp:revision>
  <cp:lastPrinted>2021-03-18T01:00:18Z</cp:lastPrinted>
  <dcterms:created xsi:type="dcterms:W3CDTF">2020-06-04T11:22:32Z</dcterms:created>
  <dcterms:modified xsi:type="dcterms:W3CDTF">2021-10-01T04:09:04Z</dcterms:modified>
</cp:coreProperties>
</file>