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63" r:id="rId5"/>
  </p:sldMasterIdLst>
  <p:sldIdLst>
    <p:sldId id="256" r:id="rId6"/>
    <p:sldId id="277" r:id="rId7"/>
  </p:sldIdLst>
  <p:sldSz cx="7559675" cy="1069181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C2D8D"/>
    <a:srgbClr val="BC7FB4"/>
    <a:srgbClr val="961687"/>
    <a:srgbClr val="2F2C8D"/>
    <a:srgbClr val="981585"/>
    <a:srgbClr val="59B3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4" autoAdjust="0"/>
    <p:restoredTop sz="94660"/>
  </p:normalViewPr>
  <p:slideViewPr>
    <p:cSldViewPr snapToGrid="0">
      <p:cViewPr varScale="1">
        <p:scale>
          <a:sx n="64" d="100"/>
          <a:sy n="64" d="100"/>
        </p:scale>
        <p:origin x="1887"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8698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8217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4814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6577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54842"/>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430547"/>
      </p:ext>
    </p:extLst>
  </p:cSld>
  <p:clrMap bg1="lt1" tx1="dk1" bg2="lt2" tx2="dk2" accent1="accent1" accent2="accent2" accent3="accent3" accent4="accent4" accent5="accent5" accent6="accent6" hlink="hlink" folHlink="folHlink"/>
  <p:sldLayoutIdLst>
    <p:sldLayoutId id="2147483664" r:id="rId1"/>
    <p:sldLayoutId id="2147483665" r:id="rId2"/>
  </p:sldLayoutIdLst>
  <p:txStyles>
    <p:titleStyle>
      <a:lvl1pPr algn="ctr" defTabSz="986912" rtl="0" eaLnBrk="1" latinLnBrk="0" hangingPunct="1">
        <a:spcBef>
          <a:spcPct val="0"/>
        </a:spcBef>
        <a:buNone/>
        <a:defRPr kumimoji="1" sz="4749" kern="1200">
          <a:solidFill>
            <a:schemeClr val="tx1"/>
          </a:solidFill>
          <a:latin typeface="+mj-lt"/>
          <a:ea typeface="+mj-ea"/>
          <a:cs typeface="+mj-cs"/>
        </a:defRPr>
      </a:lvl1pPr>
    </p:titleStyle>
    <p:bodyStyle>
      <a:lvl1pPr marL="370092" indent="-370092" algn="l" defTabSz="986912" rtl="0" eaLnBrk="1" latinLnBrk="0" hangingPunct="1">
        <a:spcBef>
          <a:spcPct val="20000"/>
        </a:spcBef>
        <a:buFont typeface="Arial" panose="020B0604020202020204" pitchFamily="34" charset="0"/>
        <a:buChar char="•"/>
        <a:defRPr kumimoji="1" sz="3454" kern="1200">
          <a:solidFill>
            <a:schemeClr val="tx1"/>
          </a:solidFill>
          <a:latin typeface="+mn-lt"/>
          <a:ea typeface="+mn-ea"/>
          <a:cs typeface="+mn-cs"/>
        </a:defRPr>
      </a:lvl1pPr>
      <a:lvl2pPr marL="801866" indent="-308410" algn="l" defTabSz="986912" rtl="0" eaLnBrk="1" latinLnBrk="0" hangingPunct="1">
        <a:spcBef>
          <a:spcPct val="20000"/>
        </a:spcBef>
        <a:buFont typeface="Arial" panose="020B0604020202020204" pitchFamily="34" charset="0"/>
        <a:buChar char="–"/>
        <a:defRPr kumimoji="1" sz="3022" kern="1200">
          <a:solidFill>
            <a:schemeClr val="tx1"/>
          </a:solidFill>
          <a:latin typeface="+mn-lt"/>
          <a:ea typeface="+mn-ea"/>
          <a:cs typeface="+mn-cs"/>
        </a:defRPr>
      </a:lvl2pPr>
      <a:lvl3pPr marL="1233640" indent="-246728" algn="l" defTabSz="986912" rtl="0" eaLnBrk="1" latinLnBrk="0" hangingPunct="1">
        <a:spcBef>
          <a:spcPct val="20000"/>
        </a:spcBef>
        <a:buFont typeface="Arial" panose="020B0604020202020204" pitchFamily="34" charset="0"/>
        <a:buChar char="•"/>
        <a:defRPr kumimoji="1" sz="2590" kern="1200">
          <a:solidFill>
            <a:schemeClr val="tx1"/>
          </a:solidFill>
          <a:latin typeface="+mn-lt"/>
          <a:ea typeface="+mn-ea"/>
          <a:cs typeface="+mn-cs"/>
        </a:defRPr>
      </a:lvl3pPr>
      <a:lvl4pPr marL="1727096"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4pPr>
      <a:lvl5pPr marL="2220552"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5pPr>
      <a:lvl6pPr marL="2714008"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6pPr>
      <a:lvl7pPr marL="3207464"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7pPr>
      <a:lvl8pPr marL="3700920"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8pPr>
      <a:lvl9pPr marL="4194376"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9pPr>
    </p:bodyStyle>
    <p:otherStyle>
      <a:defPPr>
        <a:defRPr lang="ja-JP"/>
      </a:defPPr>
      <a:lvl1pPr marL="0" algn="l" defTabSz="986912" rtl="0" eaLnBrk="1" latinLnBrk="0" hangingPunct="1">
        <a:defRPr kumimoji="1" sz="1943" kern="1200">
          <a:solidFill>
            <a:schemeClr val="tx1"/>
          </a:solidFill>
          <a:latin typeface="+mn-lt"/>
          <a:ea typeface="+mn-ea"/>
          <a:cs typeface="+mn-cs"/>
        </a:defRPr>
      </a:lvl1pPr>
      <a:lvl2pPr marL="493456" algn="l" defTabSz="986912" rtl="0" eaLnBrk="1" latinLnBrk="0" hangingPunct="1">
        <a:defRPr kumimoji="1" sz="1943" kern="1200">
          <a:solidFill>
            <a:schemeClr val="tx1"/>
          </a:solidFill>
          <a:latin typeface="+mn-lt"/>
          <a:ea typeface="+mn-ea"/>
          <a:cs typeface="+mn-cs"/>
        </a:defRPr>
      </a:lvl2pPr>
      <a:lvl3pPr marL="986912" algn="l" defTabSz="986912" rtl="0" eaLnBrk="1" latinLnBrk="0" hangingPunct="1">
        <a:defRPr kumimoji="1" sz="1943" kern="1200">
          <a:solidFill>
            <a:schemeClr val="tx1"/>
          </a:solidFill>
          <a:latin typeface="+mn-lt"/>
          <a:ea typeface="+mn-ea"/>
          <a:cs typeface="+mn-cs"/>
        </a:defRPr>
      </a:lvl3pPr>
      <a:lvl4pPr marL="1480368" algn="l" defTabSz="986912" rtl="0" eaLnBrk="1" latinLnBrk="0" hangingPunct="1">
        <a:defRPr kumimoji="1" sz="1943" kern="1200">
          <a:solidFill>
            <a:schemeClr val="tx1"/>
          </a:solidFill>
          <a:latin typeface="+mn-lt"/>
          <a:ea typeface="+mn-ea"/>
          <a:cs typeface="+mn-cs"/>
        </a:defRPr>
      </a:lvl4pPr>
      <a:lvl5pPr marL="1973824" algn="l" defTabSz="986912" rtl="0" eaLnBrk="1" latinLnBrk="0" hangingPunct="1">
        <a:defRPr kumimoji="1" sz="1943" kern="1200">
          <a:solidFill>
            <a:schemeClr val="tx1"/>
          </a:solidFill>
          <a:latin typeface="+mn-lt"/>
          <a:ea typeface="+mn-ea"/>
          <a:cs typeface="+mn-cs"/>
        </a:defRPr>
      </a:lvl5pPr>
      <a:lvl6pPr marL="2467280" algn="l" defTabSz="986912" rtl="0" eaLnBrk="1" latinLnBrk="0" hangingPunct="1">
        <a:defRPr kumimoji="1" sz="1943" kern="1200">
          <a:solidFill>
            <a:schemeClr val="tx1"/>
          </a:solidFill>
          <a:latin typeface="+mn-lt"/>
          <a:ea typeface="+mn-ea"/>
          <a:cs typeface="+mn-cs"/>
        </a:defRPr>
      </a:lvl6pPr>
      <a:lvl7pPr marL="2960736" algn="l" defTabSz="986912" rtl="0" eaLnBrk="1" latinLnBrk="0" hangingPunct="1">
        <a:defRPr kumimoji="1" sz="1943" kern="1200">
          <a:solidFill>
            <a:schemeClr val="tx1"/>
          </a:solidFill>
          <a:latin typeface="+mn-lt"/>
          <a:ea typeface="+mn-ea"/>
          <a:cs typeface="+mn-cs"/>
        </a:defRPr>
      </a:lvl7pPr>
      <a:lvl8pPr marL="3454192" algn="l" defTabSz="986912" rtl="0" eaLnBrk="1" latinLnBrk="0" hangingPunct="1">
        <a:defRPr kumimoji="1" sz="1943" kern="1200">
          <a:solidFill>
            <a:schemeClr val="tx1"/>
          </a:solidFill>
          <a:latin typeface="+mn-lt"/>
          <a:ea typeface="+mn-ea"/>
          <a:cs typeface="+mn-cs"/>
        </a:defRPr>
      </a:lvl8pPr>
      <a:lvl9pPr marL="3947648" algn="l" defTabSz="986912" rtl="0" eaLnBrk="1" latinLnBrk="0" hangingPunct="1">
        <a:defRPr kumimoji="1" sz="19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466" y="1404213"/>
            <a:ext cx="7004274" cy="1741194"/>
          </a:xfrm>
          <a:prstGeom prst="rect">
            <a:avLst/>
          </a:prstGeom>
        </p:spPr>
      </p:pic>
      <p:pic>
        <p:nvPicPr>
          <p:cNvPr id="3" name="図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012" y="3945"/>
            <a:ext cx="7573688" cy="1741193"/>
          </a:xfrm>
          <a:prstGeom prst="rect">
            <a:avLst/>
          </a:prstGeom>
        </p:spPr>
      </p:pic>
      <p:pic>
        <p:nvPicPr>
          <p:cNvPr id="22" name="図 2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356415"/>
            <a:ext cx="7559675" cy="5346864"/>
          </a:xfrm>
          <a:prstGeom prst="rect">
            <a:avLst/>
          </a:prstGeom>
        </p:spPr>
      </p:pic>
      <p:sp>
        <p:nvSpPr>
          <p:cNvPr id="8" name="テキスト ボックス 7"/>
          <p:cNvSpPr txBox="1"/>
          <p:nvPr/>
        </p:nvSpPr>
        <p:spPr>
          <a:xfrm>
            <a:off x="23746" y="171052"/>
            <a:ext cx="7559676" cy="738664"/>
          </a:xfrm>
          <a:prstGeom prst="rect">
            <a:avLst/>
          </a:prstGeom>
          <a:noFill/>
        </p:spPr>
        <p:txBody>
          <a:bodyPr wrap="square" lIns="0" tIns="0" rIns="0" bIns="0" rtlCol="0">
            <a:spAutoFit/>
          </a:bodyPr>
          <a:lstStyle/>
          <a:p>
            <a:pPr algn="ctr"/>
            <a:r>
              <a:rPr lang="ja-JP" altLang="en-US" sz="2800" dirty="0">
                <a:solidFill>
                  <a:schemeClr val="bg1"/>
                </a:solidFill>
                <a:latin typeface="メイリオ" panose="020B0604030504040204" pitchFamily="50" charset="-128"/>
                <a:ea typeface="メイリオ" panose="020B0604030504040204" pitchFamily="50" charset="-128"/>
              </a:rPr>
              <a:t>緩和ケア医療の最前線 </a:t>
            </a:r>
            <a:endParaRPr lang="en-US" altLang="ja-JP" sz="2800" dirty="0">
              <a:solidFill>
                <a:schemeClr val="bg1"/>
              </a:solidFill>
              <a:latin typeface="メイリオ" panose="020B0604030504040204" pitchFamily="50" charset="-128"/>
              <a:ea typeface="メイリオ" panose="020B0604030504040204" pitchFamily="50" charset="-128"/>
            </a:endParaRPr>
          </a:p>
          <a:p>
            <a:pPr algn="ctr"/>
            <a:r>
              <a:rPr lang="ja-JP" altLang="en-US" sz="2000" dirty="0">
                <a:solidFill>
                  <a:schemeClr val="bg1"/>
                </a:solidFill>
                <a:latin typeface="メイリオ" panose="020B0604030504040204" pitchFamily="50" charset="-128"/>
                <a:ea typeface="メイリオ" panose="020B0604030504040204" pitchFamily="50" charset="-128"/>
              </a:rPr>
              <a:t>～がん患者さんのための</a:t>
            </a:r>
            <a:r>
              <a:rPr lang="en-US" altLang="ja-JP" sz="2000" dirty="0">
                <a:solidFill>
                  <a:schemeClr val="bg1"/>
                </a:solidFill>
                <a:latin typeface="メイリオ" panose="020B0604030504040204" pitchFamily="50" charset="-128"/>
                <a:ea typeface="メイリオ" panose="020B0604030504040204" pitchFamily="50" charset="-128"/>
              </a:rPr>
              <a:t>Patient Centricity</a:t>
            </a:r>
            <a:r>
              <a:rPr lang="ja-JP" altLang="en-US" sz="2000" dirty="0">
                <a:solidFill>
                  <a:schemeClr val="bg1"/>
                </a:solidFill>
                <a:latin typeface="メイリオ" panose="020B0604030504040204" pitchFamily="50" charset="-128"/>
                <a:ea typeface="メイリオ" panose="020B0604030504040204" pitchFamily="50" charset="-128"/>
              </a:rPr>
              <a:t>（患者中心）医療～</a:t>
            </a:r>
            <a:endParaRPr lang="en-US" altLang="ja-JP" sz="2400" dirty="0">
              <a:solidFill>
                <a:schemeClr val="bg1"/>
              </a:solidFill>
              <a:latin typeface="メイリオ" panose="020B0604030504040204" pitchFamily="50" charset="-128"/>
              <a:ea typeface="メイリオ" panose="020B0604030504040204" pitchFamily="50" charset="-128"/>
            </a:endParaRPr>
          </a:p>
        </p:txBody>
      </p:sp>
      <p:sp>
        <p:nvSpPr>
          <p:cNvPr id="12" name="テキスト ボックス 11"/>
          <p:cNvSpPr txBox="1"/>
          <p:nvPr/>
        </p:nvSpPr>
        <p:spPr>
          <a:xfrm>
            <a:off x="560138" y="1857273"/>
            <a:ext cx="7057029" cy="738664"/>
          </a:xfrm>
          <a:prstGeom prst="rect">
            <a:avLst/>
          </a:prstGeom>
          <a:noFill/>
        </p:spPr>
        <p:txBody>
          <a:bodyPr wrap="square" lIns="0" tIns="0" rIns="0" bIns="0" rtlCol="0">
            <a:spAutoFit/>
          </a:bodyPr>
          <a:lstStyle/>
          <a:p>
            <a:r>
              <a:rPr lang="ja-JP" altLang="en-US" sz="2000" b="1" dirty="0">
                <a:solidFill>
                  <a:srgbClr val="0C2D8D"/>
                </a:solidFill>
                <a:latin typeface="メイリオ" panose="020B0604030504040204" pitchFamily="50" charset="-128"/>
                <a:ea typeface="メイリオ" panose="020B0604030504040204" pitchFamily="50" charset="-128"/>
              </a:rPr>
              <a:t>日　程：</a:t>
            </a:r>
            <a:r>
              <a:rPr lang="en-US" altLang="ja-JP" sz="2000" b="1" dirty="0">
                <a:solidFill>
                  <a:srgbClr val="0C2D8D"/>
                </a:solidFill>
                <a:latin typeface="メイリオ" panose="020B0604030504040204" pitchFamily="50" charset="-128"/>
                <a:ea typeface="メイリオ" panose="020B0604030504040204" pitchFamily="50" charset="-128"/>
              </a:rPr>
              <a:t>2026 </a:t>
            </a:r>
            <a:r>
              <a:rPr lang="ja-JP" altLang="en-US" sz="2000" b="1" dirty="0">
                <a:solidFill>
                  <a:srgbClr val="0C2D8D"/>
                </a:solidFill>
                <a:latin typeface="メイリオ" panose="020B0604030504040204" pitchFamily="50" charset="-128"/>
                <a:ea typeface="メイリオ" panose="020B0604030504040204" pitchFamily="50" charset="-128"/>
              </a:rPr>
              <a:t>年 </a:t>
            </a:r>
            <a:r>
              <a:rPr lang="en-US" altLang="ja-JP" sz="3200" b="1" dirty="0">
                <a:solidFill>
                  <a:srgbClr val="0C2D8D"/>
                </a:solidFill>
                <a:latin typeface="メイリオ" panose="020B0604030504040204" pitchFamily="50" charset="-128"/>
                <a:ea typeface="メイリオ" panose="020B0604030504040204" pitchFamily="50" charset="-128"/>
              </a:rPr>
              <a:t>1</a:t>
            </a:r>
            <a:r>
              <a:rPr lang="ja-JP" altLang="en-US" sz="2000" b="1" dirty="0">
                <a:solidFill>
                  <a:srgbClr val="0C2D8D"/>
                </a:solidFill>
                <a:latin typeface="メイリオ" panose="020B0604030504040204" pitchFamily="50" charset="-128"/>
                <a:ea typeface="メイリオ" panose="020B0604030504040204" pitchFamily="50" charset="-128"/>
              </a:rPr>
              <a:t>月</a:t>
            </a:r>
            <a:r>
              <a:rPr lang="en-US" altLang="ja-JP" sz="3200" b="1" dirty="0">
                <a:solidFill>
                  <a:srgbClr val="0C2D8D"/>
                </a:solidFill>
                <a:latin typeface="メイリオ" panose="020B0604030504040204" pitchFamily="50" charset="-128"/>
                <a:ea typeface="メイリオ" panose="020B0604030504040204" pitchFamily="50" charset="-128"/>
              </a:rPr>
              <a:t>17</a:t>
            </a:r>
            <a:r>
              <a:rPr lang="ja-JP" altLang="en-US" sz="2000" b="1" dirty="0">
                <a:solidFill>
                  <a:srgbClr val="0C2D8D"/>
                </a:solidFill>
                <a:latin typeface="メイリオ" panose="020B0604030504040204" pitchFamily="50" charset="-128"/>
                <a:ea typeface="メイリオ" panose="020B0604030504040204" pitchFamily="50" charset="-128"/>
              </a:rPr>
              <a:t>日（土）</a:t>
            </a:r>
            <a:r>
              <a:rPr lang="en-US" altLang="ja-JP" sz="2000" b="1" dirty="0">
                <a:solidFill>
                  <a:srgbClr val="0C2D8D"/>
                </a:solidFill>
                <a:latin typeface="メイリオ" panose="020B0604030504040204" pitchFamily="50" charset="-128"/>
                <a:ea typeface="メイリオ" panose="020B0604030504040204" pitchFamily="50" charset="-128"/>
              </a:rPr>
              <a:t>16:00</a:t>
            </a:r>
            <a:r>
              <a:rPr lang="ja-JP" altLang="en-US" sz="2000" b="1" dirty="0">
                <a:solidFill>
                  <a:srgbClr val="0C2D8D"/>
                </a:solidFill>
                <a:latin typeface="メイリオ" panose="020B0604030504040204" pitchFamily="50" charset="-128"/>
                <a:ea typeface="メイリオ" panose="020B0604030504040204" pitchFamily="50" charset="-128"/>
              </a:rPr>
              <a:t>～</a:t>
            </a:r>
            <a:r>
              <a:rPr lang="en-US" altLang="ja-JP" sz="2000" b="1" dirty="0">
                <a:solidFill>
                  <a:srgbClr val="0C2D8D"/>
                </a:solidFill>
                <a:latin typeface="メイリオ" panose="020B0604030504040204" pitchFamily="50" charset="-128"/>
                <a:ea typeface="メイリオ" panose="020B0604030504040204" pitchFamily="50" charset="-128"/>
              </a:rPr>
              <a:t>17:15 </a:t>
            </a:r>
          </a:p>
          <a:p>
            <a:r>
              <a:rPr lang="en-US" altLang="ja-JP" sz="1600" b="1" dirty="0">
                <a:solidFill>
                  <a:srgbClr val="0C2D8D"/>
                </a:solidFill>
                <a:latin typeface="メイリオ" panose="020B0604030504040204" pitchFamily="50" charset="-128"/>
                <a:ea typeface="メイリオ" panose="020B0604030504040204" pitchFamily="50" charset="-128"/>
              </a:rPr>
              <a:t>※</a:t>
            </a:r>
            <a:r>
              <a:rPr lang="ja-JP" altLang="en-US" sz="1600" b="1" dirty="0">
                <a:solidFill>
                  <a:srgbClr val="0C2D8D"/>
                </a:solidFill>
                <a:latin typeface="メイリオ" panose="020B0604030504040204" pitchFamily="50" charset="-128"/>
                <a:ea typeface="メイリオ" panose="020B0604030504040204" pitchFamily="50" charset="-128"/>
              </a:rPr>
              <a:t>ハイブリッド開催（現地会場＋</a:t>
            </a:r>
            <a:r>
              <a:rPr lang="en-US" altLang="ja-JP" sz="1600" b="1" dirty="0">
                <a:solidFill>
                  <a:srgbClr val="0C2D8D"/>
                </a:solidFill>
                <a:latin typeface="メイリオ" panose="020B0604030504040204" pitchFamily="50" charset="-128"/>
                <a:ea typeface="メイリオ" panose="020B0604030504040204" pitchFamily="50" charset="-128"/>
              </a:rPr>
              <a:t>ZOOM</a:t>
            </a:r>
            <a:r>
              <a:rPr lang="ja-JP" altLang="en-US" sz="1600" b="1" dirty="0">
                <a:solidFill>
                  <a:srgbClr val="0C2D8D"/>
                </a:solidFill>
                <a:latin typeface="メイリオ" panose="020B0604030504040204" pitchFamily="50" charset="-128"/>
                <a:ea typeface="メイリオ" panose="020B0604030504040204" pitchFamily="50" charset="-128"/>
              </a:rPr>
              <a:t>オンライン配信）</a:t>
            </a:r>
            <a:endParaRPr lang="en-US" altLang="ja-JP" sz="1600" b="1" dirty="0">
              <a:solidFill>
                <a:srgbClr val="0C2D8D"/>
              </a:solidFill>
              <a:latin typeface="メイリオ" panose="020B0604030504040204" pitchFamily="50" charset="-128"/>
              <a:ea typeface="メイリオ" panose="020B0604030504040204" pitchFamily="50" charset="-128"/>
            </a:endParaRPr>
          </a:p>
        </p:txBody>
      </p:sp>
      <p:sp>
        <p:nvSpPr>
          <p:cNvPr id="57" name="テキスト ボックス 56"/>
          <p:cNvSpPr txBox="1"/>
          <p:nvPr/>
        </p:nvSpPr>
        <p:spPr>
          <a:xfrm>
            <a:off x="3320837" y="1501500"/>
            <a:ext cx="988888" cy="276999"/>
          </a:xfrm>
          <a:prstGeom prst="rect">
            <a:avLst/>
          </a:prstGeom>
          <a:noFill/>
        </p:spPr>
        <p:txBody>
          <a:bodyPr wrap="square" lIns="0" tIns="0" rIns="0" bIns="0" rtlCol="0">
            <a:spAutoFit/>
          </a:bodyPr>
          <a:lstStyle/>
          <a:p>
            <a:pPr algn="ctr"/>
            <a:r>
              <a:rPr lang="ja-JP" altLang="en-US" dirty="0">
                <a:solidFill>
                  <a:schemeClr val="bg1"/>
                </a:solidFill>
                <a:latin typeface="メイリオ" panose="020B0604030504040204" pitchFamily="50" charset="-128"/>
                <a:ea typeface="メイリオ" panose="020B0604030504040204" pitchFamily="50" charset="-128"/>
              </a:rPr>
              <a:t>日時</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sp>
        <p:nvSpPr>
          <p:cNvPr id="10" name="正方形/長方形 9">
            <a:extLst>
              <a:ext uri="{FF2B5EF4-FFF2-40B4-BE49-F238E27FC236}">
                <a16:creationId xmlns:a16="http://schemas.microsoft.com/office/drawing/2014/main" id="{20FCC1F0-1195-47D3-A975-461B0F661083}"/>
              </a:ext>
            </a:extLst>
          </p:cNvPr>
          <p:cNvSpPr/>
          <p:nvPr/>
        </p:nvSpPr>
        <p:spPr>
          <a:xfrm>
            <a:off x="502040" y="2667410"/>
            <a:ext cx="5917004" cy="400110"/>
          </a:xfrm>
          <a:prstGeom prst="rect">
            <a:avLst/>
          </a:prstGeom>
        </p:spPr>
        <p:txBody>
          <a:bodyPr wrap="none">
            <a:spAutoFit/>
          </a:bodyPr>
          <a:lstStyle/>
          <a:p>
            <a:r>
              <a:rPr lang="ja-JP" altLang="en-US" sz="2000" b="1" dirty="0">
                <a:solidFill>
                  <a:srgbClr val="0C2D8D"/>
                </a:solidFill>
                <a:latin typeface="メイリオ" panose="020B0604030504040204" pitchFamily="50" charset="-128"/>
                <a:ea typeface="メイリオ" panose="020B0604030504040204" pitchFamily="50" charset="-128"/>
              </a:rPr>
              <a:t>会　場：沖縄県医師会館　</a:t>
            </a:r>
            <a:r>
              <a:rPr lang="ja-JP" altLang="en-US" sz="1600" dirty="0">
                <a:solidFill>
                  <a:srgbClr val="0C2D8D"/>
                </a:solidFill>
                <a:latin typeface="メイリオ" panose="020B0604030504040204" pitchFamily="50" charset="-128"/>
                <a:ea typeface="メイリオ" panose="020B0604030504040204" pitchFamily="50" charset="-128"/>
              </a:rPr>
              <a:t>沖縄県南風原町字新川</a:t>
            </a:r>
            <a:r>
              <a:rPr lang="en-US" altLang="ja-JP" sz="1600" dirty="0">
                <a:solidFill>
                  <a:srgbClr val="0C2D8D"/>
                </a:solidFill>
                <a:latin typeface="メイリオ" panose="020B0604030504040204" pitchFamily="50" charset="-128"/>
                <a:ea typeface="メイリオ" panose="020B0604030504040204" pitchFamily="50" charset="-128"/>
              </a:rPr>
              <a:t>218-9</a:t>
            </a:r>
          </a:p>
        </p:txBody>
      </p:sp>
      <p:pic>
        <p:nvPicPr>
          <p:cNvPr id="52" name="図 51">
            <a:extLst>
              <a:ext uri="{FF2B5EF4-FFF2-40B4-BE49-F238E27FC236}">
                <a16:creationId xmlns:a16="http://schemas.microsoft.com/office/drawing/2014/main" id="{F823AC43-E026-4AF9-B475-4EA3648905B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a:off x="-14012" y="8184216"/>
            <a:ext cx="7559675" cy="36575"/>
          </a:xfrm>
          <a:prstGeom prst="rect">
            <a:avLst/>
          </a:prstGeom>
        </p:spPr>
      </p:pic>
      <p:sp>
        <p:nvSpPr>
          <p:cNvPr id="58" name="正方形/長方形 57">
            <a:extLst>
              <a:ext uri="{FF2B5EF4-FFF2-40B4-BE49-F238E27FC236}">
                <a16:creationId xmlns:a16="http://schemas.microsoft.com/office/drawing/2014/main" id="{3230F7C5-5909-4CE8-B6EB-F2238125ADDC}"/>
              </a:ext>
            </a:extLst>
          </p:cNvPr>
          <p:cNvSpPr/>
          <p:nvPr/>
        </p:nvSpPr>
        <p:spPr>
          <a:xfrm>
            <a:off x="187037" y="8405534"/>
            <a:ext cx="7233094" cy="1805914"/>
          </a:xfrm>
          <a:prstGeom prst="rect">
            <a:avLst/>
          </a:prstGeom>
          <a:solidFill>
            <a:schemeClr val="bg1"/>
          </a:solidFill>
          <a:ln w="28575" cap="flat" cmpd="sng" algn="ctr">
            <a:solidFill>
              <a:srgbClr val="0C2D8D"/>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5" name="正方形/長方形 4">
            <a:extLst>
              <a:ext uri="{FF2B5EF4-FFF2-40B4-BE49-F238E27FC236}">
                <a16:creationId xmlns:a16="http://schemas.microsoft.com/office/drawing/2014/main" id="{BE96A127-EC89-410B-A183-C162885FDB4C}"/>
              </a:ext>
            </a:extLst>
          </p:cNvPr>
          <p:cNvSpPr/>
          <p:nvPr/>
        </p:nvSpPr>
        <p:spPr>
          <a:xfrm>
            <a:off x="265499" y="8541037"/>
            <a:ext cx="5270864" cy="1338828"/>
          </a:xfrm>
          <a:prstGeom prst="rect">
            <a:avLst/>
          </a:prstGeom>
        </p:spPr>
        <p:txBody>
          <a:bodyPr wrap="square">
            <a:spAutoFit/>
          </a:bodyPr>
          <a:lstStyle/>
          <a:p>
            <a:pPr lvl="0">
              <a:defRPr/>
            </a:pPr>
            <a:r>
              <a:rPr lang="ja-JP" altLang="en-US" sz="1200" dirty="0">
                <a:solidFill>
                  <a:srgbClr val="000000"/>
                </a:solidFill>
                <a:latin typeface="Meiryo UI" panose="020B0604030504040204" pitchFamily="50" charset="-128"/>
                <a:ea typeface="Meiryo UI" panose="020B0604030504040204" pitchFamily="50" charset="-128"/>
                <a:sym typeface="ヒラギノ角ゴ ProN W3"/>
              </a:rPr>
              <a:t>■</a:t>
            </a:r>
            <a:r>
              <a:rPr lang="ja-JP" altLang="en-US" sz="1200" b="1" u="sng" dirty="0">
                <a:solidFill>
                  <a:srgbClr val="000000"/>
                </a:solidFill>
                <a:latin typeface="Meiryo UI" panose="020B0604030504040204" pitchFamily="50" charset="-128"/>
                <a:ea typeface="Meiryo UI" panose="020B0604030504040204" pitchFamily="50" charset="-128"/>
                <a:sym typeface="ヒラギノ角ゴ ProN W3"/>
              </a:rPr>
              <a:t>当日のご視聴方法</a:t>
            </a:r>
          </a:p>
          <a:p>
            <a:pPr lvl="0">
              <a:defRPr/>
            </a:pPr>
            <a:r>
              <a:rPr lang="ja-JP" altLang="en-US" sz="1000" dirty="0">
                <a:solidFill>
                  <a:srgbClr val="000000"/>
                </a:solidFill>
                <a:latin typeface="Meiryo UI" panose="020B0604030504040204" pitchFamily="50" charset="-128"/>
                <a:ea typeface="Meiryo UI" panose="020B0604030504040204" pitchFamily="50" charset="-128"/>
                <a:sym typeface="ヒラギノ角ゴ ProN W3"/>
              </a:rPr>
              <a:t>　　本</a:t>
            </a:r>
            <a:r>
              <a:rPr lang="en-US" altLang="ja-JP" sz="1000" dirty="0">
                <a:solidFill>
                  <a:srgbClr val="000000"/>
                </a:solidFill>
                <a:latin typeface="Meiryo UI" panose="020B0604030504040204" pitchFamily="50" charset="-128"/>
                <a:ea typeface="Meiryo UI" panose="020B0604030504040204" pitchFamily="50" charset="-128"/>
                <a:sym typeface="ヒラギノ角ゴ ProN W3"/>
              </a:rPr>
              <a:t>web</a:t>
            </a:r>
            <a:r>
              <a:rPr lang="ja-JP" altLang="en-US" sz="1000" dirty="0">
                <a:solidFill>
                  <a:srgbClr val="000000"/>
                </a:solidFill>
                <a:latin typeface="Meiryo UI" panose="020B0604030504040204" pitchFamily="50" charset="-128"/>
                <a:ea typeface="Meiryo UI" panose="020B0604030504040204" pitchFamily="50" charset="-128"/>
                <a:sym typeface="ヒラギノ角ゴ ProN W3"/>
              </a:rPr>
              <a:t>セミナーは事前登録制となっております。</a:t>
            </a:r>
          </a:p>
          <a:p>
            <a:pPr lvl="0">
              <a:defRPr/>
            </a:pPr>
            <a:r>
              <a:rPr lang="ja-JP" altLang="en-US" sz="1000" dirty="0">
                <a:solidFill>
                  <a:srgbClr val="000000"/>
                </a:solidFill>
                <a:latin typeface="Meiryo UI" panose="020B0604030504040204" pitchFamily="50" charset="-128"/>
                <a:ea typeface="Meiryo UI" panose="020B0604030504040204" pitchFamily="50" charset="-128"/>
                <a:sym typeface="ヒラギノ角ゴ ProN W3"/>
              </a:rPr>
              <a:t>　　ご視聴を希望の方は、右記</a:t>
            </a:r>
            <a:r>
              <a:rPr lang="en-US" altLang="ja-JP" sz="1000" dirty="0">
                <a:solidFill>
                  <a:srgbClr val="000000"/>
                </a:solidFill>
                <a:latin typeface="Meiryo UI" panose="020B0604030504040204" pitchFamily="50" charset="-128"/>
                <a:ea typeface="Meiryo UI" panose="020B0604030504040204" pitchFamily="50" charset="-128"/>
                <a:sym typeface="ヒラギノ角ゴ ProN W3"/>
              </a:rPr>
              <a:t>2</a:t>
            </a:r>
            <a:r>
              <a:rPr lang="ja-JP" altLang="en-US" sz="1000" dirty="0">
                <a:solidFill>
                  <a:srgbClr val="000000"/>
                </a:solidFill>
                <a:latin typeface="Meiryo UI" panose="020B0604030504040204" pitchFamily="50" charset="-128"/>
                <a:ea typeface="Meiryo UI" panose="020B0604030504040204" pitchFamily="50" charset="-128"/>
                <a:sym typeface="ヒラギノ角ゴ ProN W3"/>
              </a:rPr>
              <a:t>次元コードをお読み取りの上、必要事項をご入力ください。</a:t>
            </a:r>
            <a:endParaRPr lang="en-US" altLang="ja-JP" sz="1000" dirty="0">
              <a:solidFill>
                <a:srgbClr val="000000"/>
              </a:solidFill>
              <a:latin typeface="Meiryo UI" panose="020B0604030504040204" pitchFamily="50" charset="-128"/>
              <a:ea typeface="Meiryo UI" panose="020B0604030504040204" pitchFamily="50" charset="-128"/>
              <a:sym typeface="ヒラギノ角ゴ ProN W3"/>
            </a:endParaRPr>
          </a:p>
          <a:p>
            <a:pPr lvl="0">
              <a:defRPr/>
            </a:pPr>
            <a:r>
              <a:rPr lang="ja-JP" altLang="en-US" sz="1000" dirty="0">
                <a:solidFill>
                  <a:srgbClr val="000000"/>
                </a:solidFill>
                <a:latin typeface="Meiryo UI" panose="020B0604030504040204" pitchFamily="50" charset="-128"/>
                <a:ea typeface="Meiryo UI" panose="020B0604030504040204" pitchFamily="50" charset="-128"/>
                <a:sym typeface="ヒラギノ角ゴ ProN W3"/>
              </a:rPr>
              <a:t>　　会場での聴講をご希望の方も、必ず事前登録くださいますようお願い申し上げます。　</a:t>
            </a:r>
            <a:endParaRPr lang="en-US" altLang="ja-JP" sz="1000" dirty="0">
              <a:solidFill>
                <a:srgbClr val="000000"/>
              </a:solidFill>
              <a:latin typeface="Meiryo UI" panose="020B0604030504040204" pitchFamily="50" charset="-128"/>
              <a:ea typeface="Meiryo UI" panose="020B0604030504040204" pitchFamily="50" charset="-128"/>
              <a:sym typeface="ヒラギノ角ゴ ProN W3"/>
            </a:endParaRPr>
          </a:p>
          <a:p>
            <a:pPr lvl="0">
              <a:defRPr/>
            </a:pPr>
            <a:r>
              <a:rPr lang="en-US" altLang="ja-JP" sz="1000" dirty="0">
                <a:solidFill>
                  <a:srgbClr val="000000"/>
                </a:solidFill>
                <a:latin typeface="Meiryo UI" panose="020B0604030504040204" pitchFamily="50" charset="-128"/>
                <a:ea typeface="Meiryo UI" panose="020B0604030504040204" pitchFamily="50" charset="-128"/>
                <a:sym typeface="ヒラギノ角ゴ ProN W3"/>
              </a:rPr>
              <a:t>    </a:t>
            </a:r>
            <a:r>
              <a:rPr lang="ja-JP" altLang="en-US" sz="1000" dirty="0">
                <a:solidFill>
                  <a:srgbClr val="000000"/>
                </a:solidFill>
                <a:latin typeface="Meiryo UI" panose="020B0604030504040204" pitchFamily="50" charset="-128"/>
                <a:ea typeface="Meiryo UI" panose="020B0604030504040204" pitchFamily="50" charset="-128"/>
                <a:sym typeface="ヒラギノ角ゴ ProN W3"/>
              </a:rPr>
              <a:t>何か不明な点がございましたら、下記メールアドレスまでご連絡ください。</a:t>
            </a:r>
            <a:endParaRPr lang="en-US" altLang="ja-JP" sz="1000" dirty="0">
              <a:solidFill>
                <a:srgbClr val="000000"/>
              </a:solidFill>
              <a:latin typeface="Meiryo UI" panose="020B0604030504040204" pitchFamily="50" charset="-128"/>
              <a:ea typeface="Meiryo UI" panose="020B0604030504040204" pitchFamily="50" charset="-128"/>
              <a:sym typeface="ヒラギノ角ゴ ProN W3"/>
            </a:endParaRPr>
          </a:p>
          <a:p>
            <a:pPr lvl="0">
              <a:defRPr/>
            </a:pPr>
            <a:r>
              <a:rPr lang="en-US" altLang="ja-JP" sz="800" dirty="0">
                <a:solidFill>
                  <a:srgbClr val="000000"/>
                </a:solidFill>
                <a:latin typeface="Meiryo UI" panose="020B0604030504040204" pitchFamily="50" charset="-128"/>
                <a:ea typeface="Meiryo UI" panose="020B0604030504040204" pitchFamily="50" charset="-128"/>
                <a:sym typeface="ヒラギノ角ゴ ProN W3"/>
              </a:rPr>
              <a:t>     https://daiichisankyo.zoom.us/webinar/register/WN_baDTn_mWRMyu99-DNixrTg</a:t>
            </a:r>
          </a:p>
          <a:p>
            <a:pPr lvl="0">
              <a:defRPr/>
            </a:pPr>
            <a:r>
              <a:rPr lang="ja-JP" altLang="en-US" sz="1000" dirty="0">
                <a:solidFill>
                  <a:srgbClr val="000000"/>
                </a:solidFill>
                <a:latin typeface="Meiryo UI" panose="020B0604030504040204" pitchFamily="50" charset="-128"/>
                <a:ea typeface="Meiryo UI" panose="020B0604030504040204" pitchFamily="50" charset="-128"/>
                <a:sym typeface="ヒラギノ角ゴ ProN W3"/>
              </a:rPr>
              <a:t>　　</a:t>
            </a:r>
            <a:r>
              <a:rPr lang="en-US" altLang="ja-JP" sz="1000" dirty="0">
                <a:solidFill>
                  <a:srgbClr val="000000"/>
                </a:solidFill>
                <a:latin typeface="Meiryo UI" panose="020B0604030504040204" pitchFamily="50" charset="-128"/>
                <a:ea typeface="Meiryo UI" panose="020B0604030504040204" pitchFamily="50" charset="-128"/>
                <a:sym typeface="ヒラギノ角ゴ ProN W3"/>
              </a:rPr>
              <a:t>fukashi.horiguchi@daiichisankyo.com </a:t>
            </a:r>
            <a:r>
              <a:rPr lang="ja-JP" altLang="en-US" sz="1000" dirty="0">
                <a:solidFill>
                  <a:srgbClr val="000000"/>
                </a:solidFill>
                <a:latin typeface="Meiryo UI" panose="020B0604030504040204" pitchFamily="50" charset="-128"/>
                <a:ea typeface="Meiryo UI" panose="020B0604030504040204" pitchFamily="50" charset="-128"/>
                <a:sym typeface="ヒラギノ角ゴ ProN W3"/>
              </a:rPr>
              <a:t>（　第一三共株式会社　堀口　洸　）</a:t>
            </a:r>
            <a:endParaRPr lang="en-US" altLang="ja-JP" sz="1000" dirty="0">
              <a:solidFill>
                <a:srgbClr val="000000"/>
              </a:solidFill>
              <a:latin typeface="Meiryo UI" panose="020B0604030504040204" pitchFamily="50" charset="-128"/>
              <a:ea typeface="Meiryo UI" panose="020B0604030504040204" pitchFamily="50" charset="-128"/>
              <a:sym typeface="ヒラギノ角ゴ ProN W3"/>
            </a:endParaRPr>
          </a:p>
          <a:p>
            <a:pPr lvl="0">
              <a:defRPr/>
            </a:pPr>
            <a:endParaRPr lang="en-US" altLang="ja-JP" sz="1000" dirty="0">
              <a:solidFill>
                <a:srgbClr val="000000"/>
              </a:solidFill>
              <a:latin typeface="Meiryo UI" panose="020B0604030504040204" pitchFamily="50" charset="-128"/>
              <a:ea typeface="Meiryo UI" panose="020B0604030504040204" pitchFamily="50" charset="-128"/>
              <a:sym typeface="ヒラギノ角ゴ ProN W3"/>
            </a:endParaRPr>
          </a:p>
        </p:txBody>
      </p:sp>
      <p:sp>
        <p:nvSpPr>
          <p:cNvPr id="35" name="テキスト ボックス 34">
            <a:extLst>
              <a:ext uri="{FF2B5EF4-FFF2-40B4-BE49-F238E27FC236}">
                <a16:creationId xmlns:a16="http://schemas.microsoft.com/office/drawing/2014/main" id="{3DD4A8A3-4E6A-4217-AE9E-CF3BF7E6FA42}"/>
              </a:ext>
            </a:extLst>
          </p:cNvPr>
          <p:cNvSpPr txBox="1"/>
          <p:nvPr/>
        </p:nvSpPr>
        <p:spPr>
          <a:xfrm>
            <a:off x="-14012" y="5848934"/>
            <a:ext cx="7559674" cy="630942"/>
          </a:xfrm>
          <a:prstGeom prst="rect">
            <a:avLst/>
          </a:prstGeom>
          <a:noFill/>
        </p:spPr>
        <p:txBody>
          <a:bodyPr wrap="square" lIns="0" tIns="0" rIns="0" bIns="0" rtlCol="0" anchor="ctr" anchorCtr="0">
            <a:spAutoFit/>
          </a:bodyPr>
          <a:lstStyle/>
          <a:p>
            <a:pPr algn="ctr">
              <a:lnSpc>
                <a:spcPts val="5600"/>
              </a:lnSpc>
            </a:pPr>
            <a:r>
              <a:rPr lang="ja-JP" altLang="en-US" sz="2400" b="1" dirty="0">
                <a:gradFill flip="none" rotWithShape="1">
                  <a:gsLst>
                    <a:gs pos="0">
                      <a:srgbClr val="0C2D8D"/>
                    </a:gs>
                    <a:gs pos="100000">
                      <a:srgbClr val="981585"/>
                    </a:gs>
                  </a:gsLst>
                  <a:lin ang="5400000" scaled="1"/>
                  <a:tileRect/>
                </a:gradFill>
                <a:latin typeface="メイリオ" panose="020B0604030504040204" pitchFamily="50" charset="-128"/>
                <a:ea typeface="メイリオ" panose="020B0604030504040204" pitchFamily="50" charset="-128"/>
              </a:rPr>
              <a:t>がん患者さんの神経障害性疼痛どう対応するか？</a:t>
            </a:r>
            <a:endParaRPr lang="en-US" altLang="ja-JP" sz="2400" b="1" dirty="0">
              <a:gradFill flip="none" rotWithShape="1">
                <a:gsLst>
                  <a:gs pos="0">
                    <a:srgbClr val="0C2D8D"/>
                  </a:gs>
                  <a:gs pos="100000">
                    <a:srgbClr val="981585"/>
                  </a:gs>
                </a:gsLst>
                <a:lin ang="5400000" scaled="1"/>
                <a:tileRect/>
              </a:gradFill>
              <a:latin typeface="メイリオ" panose="020B0604030504040204" pitchFamily="50" charset="-128"/>
              <a:ea typeface="メイリオ" panose="020B0604030504040204" pitchFamily="50" charset="-128"/>
            </a:endParaRPr>
          </a:p>
        </p:txBody>
      </p:sp>
      <p:pic>
        <p:nvPicPr>
          <p:cNvPr id="36" name="図 35">
            <a:extLst>
              <a:ext uri="{FF2B5EF4-FFF2-40B4-BE49-F238E27FC236}">
                <a16:creationId xmlns:a16="http://schemas.microsoft.com/office/drawing/2014/main" id="{450D5D40-BC9E-4D0F-8D7C-1D4D78E7D02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9677" y="4829795"/>
            <a:ext cx="709613" cy="707324"/>
          </a:xfrm>
          <a:prstGeom prst="rect">
            <a:avLst/>
          </a:prstGeom>
        </p:spPr>
      </p:pic>
      <p:pic>
        <p:nvPicPr>
          <p:cNvPr id="37" name="図 36">
            <a:extLst>
              <a:ext uri="{FF2B5EF4-FFF2-40B4-BE49-F238E27FC236}">
                <a16:creationId xmlns:a16="http://schemas.microsoft.com/office/drawing/2014/main" id="{B2C2D0A8-5FBB-4DE8-96C8-EA0117EC818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3956" y="6818924"/>
            <a:ext cx="709613" cy="707324"/>
          </a:xfrm>
          <a:prstGeom prst="rect">
            <a:avLst/>
          </a:prstGeom>
        </p:spPr>
      </p:pic>
      <p:sp>
        <p:nvSpPr>
          <p:cNvPr id="38" name="テキスト ボックス 37">
            <a:extLst>
              <a:ext uri="{FF2B5EF4-FFF2-40B4-BE49-F238E27FC236}">
                <a16:creationId xmlns:a16="http://schemas.microsoft.com/office/drawing/2014/main" id="{2A4EAF10-E0FA-4D85-ADA2-3311512E218D}"/>
              </a:ext>
            </a:extLst>
          </p:cNvPr>
          <p:cNvSpPr txBox="1"/>
          <p:nvPr/>
        </p:nvSpPr>
        <p:spPr>
          <a:xfrm>
            <a:off x="386230" y="5165844"/>
            <a:ext cx="347817" cy="200055"/>
          </a:xfrm>
          <a:prstGeom prst="rect">
            <a:avLst/>
          </a:prstGeom>
          <a:noFill/>
        </p:spPr>
        <p:txBody>
          <a:bodyPr wrap="square" lIns="0" tIns="0" rIns="0" bIns="0" rtlCol="0">
            <a:spAutoFit/>
          </a:bodyPr>
          <a:lstStyle/>
          <a:p>
            <a:pPr algn="ctr"/>
            <a:r>
              <a:rPr lang="ja-JP" altLang="en-US" sz="1300" dirty="0">
                <a:solidFill>
                  <a:srgbClr val="0C2D8D"/>
                </a:solidFill>
                <a:latin typeface="メイリオ" panose="020B0604030504040204" pitchFamily="50" charset="-128"/>
                <a:ea typeface="メイリオ" panose="020B0604030504040204" pitchFamily="50" charset="-128"/>
              </a:rPr>
              <a:t>座長</a:t>
            </a:r>
            <a:endParaRPr kumimoji="1" lang="ja-JP" altLang="en-US" sz="1300" dirty="0">
              <a:solidFill>
                <a:srgbClr val="0C2D8D"/>
              </a:solidFill>
              <a:latin typeface="メイリオ" panose="020B0604030504040204" pitchFamily="50" charset="-128"/>
              <a:ea typeface="メイリオ" panose="020B0604030504040204" pitchFamily="50" charset="-128"/>
            </a:endParaRPr>
          </a:p>
        </p:txBody>
      </p:sp>
      <p:sp>
        <p:nvSpPr>
          <p:cNvPr id="39" name="テキスト ボックス 38">
            <a:extLst>
              <a:ext uri="{FF2B5EF4-FFF2-40B4-BE49-F238E27FC236}">
                <a16:creationId xmlns:a16="http://schemas.microsoft.com/office/drawing/2014/main" id="{ADA99978-83F3-458D-91B3-0C47D3BA5A17}"/>
              </a:ext>
            </a:extLst>
          </p:cNvPr>
          <p:cNvSpPr txBox="1"/>
          <p:nvPr/>
        </p:nvSpPr>
        <p:spPr>
          <a:xfrm>
            <a:off x="378521" y="7172586"/>
            <a:ext cx="347817" cy="200055"/>
          </a:xfrm>
          <a:prstGeom prst="rect">
            <a:avLst/>
          </a:prstGeom>
          <a:noFill/>
        </p:spPr>
        <p:txBody>
          <a:bodyPr wrap="square" lIns="0" tIns="0" rIns="0" bIns="0" rtlCol="0">
            <a:spAutoFit/>
          </a:bodyPr>
          <a:lstStyle/>
          <a:p>
            <a:pPr algn="ctr"/>
            <a:r>
              <a:rPr lang="ja-JP" altLang="en-US" sz="1300" dirty="0">
                <a:solidFill>
                  <a:srgbClr val="0C2D8D"/>
                </a:solidFill>
                <a:latin typeface="メイリオ" panose="020B0604030504040204" pitchFamily="50" charset="-128"/>
                <a:ea typeface="メイリオ" panose="020B0604030504040204" pitchFamily="50" charset="-128"/>
              </a:rPr>
              <a:t>演者</a:t>
            </a:r>
            <a:endParaRPr kumimoji="1" lang="ja-JP" altLang="en-US" sz="1300" dirty="0">
              <a:solidFill>
                <a:srgbClr val="0C2D8D"/>
              </a:solidFill>
              <a:latin typeface="メイリオ" panose="020B0604030504040204" pitchFamily="50" charset="-128"/>
              <a:ea typeface="メイリオ" panose="020B0604030504040204" pitchFamily="50" charset="-128"/>
            </a:endParaRPr>
          </a:p>
        </p:txBody>
      </p:sp>
      <p:sp>
        <p:nvSpPr>
          <p:cNvPr id="46" name="テキスト ボックス 45">
            <a:extLst>
              <a:ext uri="{FF2B5EF4-FFF2-40B4-BE49-F238E27FC236}">
                <a16:creationId xmlns:a16="http://schemas.microsoft.com/office/drawing/2014/main" id="{1F1DEF84-85E0-4FDA-8D27-71383B4C9221}"/>
              </a:ext>
            </a:extLst>
          </p:cNvPr>
          <p:cNvSpPr txBox="1"/>
          <p:nvPr/>
        </p:nvSpPr>
        <p:spPr>
          <a:xfrm>
            <a:off x="187037" y="6981859"/>
            <a:ext cx="7303997" cy="1054135"/>
          </a:xfrm>
          <a:prstGeom prst="rect">
            <a:avLst/>
          </a:prstGeom>
          <a:noFill/>
        </p:spPr>
        <p:txBody>
          <a:bodyPr wrap="square" lIns="0" tIns="0" rIns="0" bIns="0" rtlCol="0">
            <a:spAutoFit/>
          </a:bodyPr>
          <a:lstStyle/>
          <a:p>
            <a:pPr algn="ctr">
              <a:lnSpc>
                <a:spcPct val="150000"/>
              </a:lnSpc>
            </a:pPr>
            <a:r>
              <a:rPr lang="ja-JP" altLang="en-US" sz="2000" dirty="0">
                <a:solidFill>
                  <a:srgbClr val="0C2D8D"/>
                </a:solidFill>
                <a:latin typeface="メイリオ" panose="020B0604030504040204" pitchFamily="50" charset="-128"/>
                <a:ea typeface="メイリオ" panose="020B0604030504040204" pitchFamily="50" charset="-128"/>
              </a:rPr>
              <a:t>広島市立広島市民病院　緩和ケア科　</a:t>
            </a:r>
            <a:endParaRPr lang="en-US" altLang="ja-JP" sz="2000" dirty="0">
              <a:solidFill>
                <a:srgbClr val="0C2D8D"/>
              </a:solidFill>
              <a:latin typeface="メイリオ" panose="020B0604030504040204" pitchFamily="50" charset="-128"/>
              <a:ea typeface="メイリオ" panose="020B0604030504040204" pitchFamily="50" charset="-128"/>
            </a:endParaRPr>
          </a:p>
          <a:p>
            <a:pPr algn="ctr">
              <a:lnSpc>
                <a:spcPct val="150000"/>
              </a:lnSpc>
            </a:pPr>
            <a:r>
              <a:rPr lang="ja-JP" altLang="en-US" dirty="0">
                <a:solidFill>
                  <a:srgbClr val="0C2D8D"/>
                </a:solidFill>
                <a:latin typeface="メイリオ" panose="020B0604030504040204" pitchFamily="50" charset="-128"/>
                <a:ea typeface="メイリオ" panose="020B0604030504040204" pitchFamily="50" charset="-128"/>
              </a:rPr>
              <a:t>部長　</a:t>
            </a:r>
            <a:r>
              <a:rPr lang="ja-JP" altLang="en-US" sz="2800" b="1" dirty="0">
                <a:solidFill>
                  <a:srgbClr val="0C2D8D"/>
                </a:solidFill>
                <a:latin typeface="メイリオ" panose="020B0604030504040204" pitchFamily="50" charset="-128"/>
                <a:ea typeface="メイリオ" panose="020B0604030504040204" pitchFamily="50" charset="-128"/>
              </a:rPr>
              <a:t>余宮 きのみ </a:t>
            </a:r>
            <a:r>
              <a:rPr lang="ja-JP" altLang="en-US" dirty="0">
                <a:solidFill>
                  <a:srgbClr val="0C2D8D"/>
                </a:solidFill>
                <a:latin typeface="メイリオ" panose="020B0604030504040204" pitchFamily="50" charset="-128"/>
                <a:ea typeface="メイリオ" panose="020B0604030504040204" pitchFamily="50" charset="-128"/>
              </a:rPr>
              <a:t>先生</a:t>
            </a:r>
            <a:endParaRPr lang="ja-JP" altLang="en-US" sz="2000" dirty="0">
              <a:solidFill>
                <a:srgbClr val="0C2D8D"/>
              </a:solidFill>
              <a:latin typeface="メイリオ" panose="020B0604030504040204" pitchFamily="50" charset="-128"/>
              <a:ea typeface="メイリオ" panose="020B0604030504040204" pitchFamily="50" charset="-128"/>
            </a:endParaRPr>
          </a:p>
        </p:txBody>
      </p:sp>
      <p:sp>
        <p:nvSpPr>
          <p:cNvPr id="50" name="テキスト ボックス 49">
            <a:extLst>
              <a:ext uri="{FF2B5EF4-FFF2-40B4-BE49-F238E27FC236}">
                <a16:creationId xmlns:a16="http://schemas.microsoft.com/office/drawing/2014/main" id="{AC6D219A-2130-4240-A93F-4BBED34387E8}"/>
              </a:ext>
            </a:extLst>
          </p:cNvPr>
          <p:cNvSpPr txBox="1"/>
          <p:nvPr/>
        </p:nvSpPr>
        <p:spPr>
          <a:xfrm>
            <a:off x="109677" y="4471404"/>
            <a:ext cx="6024859" cy="215444"/>
          </a:xfrm>
          <a:prstGeom prst="rect">
            <a:avLst/>
          </a:prstGeom>
          <a:noFill/>
        </p:spPr>
        <p:txBody>
          <a:bodyPr wrap="square" lIns="0" tIns="0" rIns="0" bIns="0" rtlCol="0">
            <a:spAutoFit/>
          </a:bodyPr>
          <a:lstStyle/>
          <a:p>
            <a:r>
              <a:rPr lang="en-US" altLang="ja-JP" sz="1400" b="1" dirty="0">
                <a:solidFill>
                  <a:srgbClr val="0C2D8D"/>
                </a:solidFill>
                <a:latin typeface="メイリオ" panose="020B0604030504040204" pitchFamily="50" charset="-128"/>
                <a:ea typeface="メイリオ" panose="020B0604030504040204" pitchFamily="50" charset="-128"/>
              </a:rPr>
              <a:t>《</a:t>
            </a:r>
            <a:r>
              <a:rPr lang="ja-JP" altLang="en-US" sz="1400" b="1" dirty="0">
                <a:solidFill>
                  <a:srgbClr val="0C2D8D"/>
                </a:solidFill>
                <a:latin typeface="メイリオ" panose="020B0604030504040204" pitchFamily="50" charset="-128"/>
                <a:ea typeface="メイリオ" panose="020B0604030504040204" pitchFamily="50" charset="-128"/>
              </a:rPr>
              <a:t>特別講演</a:t>
            </a:r>
            <a:r>
              <a:rPr lang="en-US" altLang="ja-JP" sz="1400" b="1" dirty="0">
                <a:solidFill>
                  <a:srgbClr val="0C2D8D"/>
                </a:solidFill>
                <a:latin typeface="メイリオ" panose="020B0604030504040204" pitchFamily="50" charset="-128"/>
                <a:ea typeface="メイリオ" panose="020B0604030504040204" pitchFamily="50" charset="-128"/>
              </a:rPr>
              <a:t>》</a:t>
            </a:r>
            <a:r>
              <a:rPr lang="ja-JP" altLang="en-US" sz="1400" b="1" dirty="0">
                <a:solidFill>
                  <a:srgbClr val="0C2D8D"/>
                </a:solidFill>
                <a:latin typeface="メイリオ" panose="020B0604030504040204" pitchFamily="50" charset="-128"/>
                <a:ea typeface="メイリオ" panose="020B0604030504040204" pitchFamily="50" charset="-128"/>
              </a:rPr>
              <a:t>　</a:t>
            </a:r>
            <a:r>
              <a:rPr lang="en-US" altLang="ja-JP" sz="1400" b="1" dirty="0">
                <a:solidFill>
                  <a:srgbClr val="0C2D8D"/>
                </a:solidFill>
                <a:latin typeface="メイリオ" panose="020B0604030504040204" pitchFamily="50" charset="-128"/>
                <a:ea typeface="メイリオ" panose="020B0604030504040204" pitchFamily="50" charset="-128"/>
              </a:rPr>
              <a:t>16:00</a:t>
            </a:r>
            <a:r>
              <a:rPr lang="ja-JP" altLang="en-US" sz="1400" b="1" dirty="0">
                <a:solidFill>
                  <a:srgbClr val="0C2D8D"/>
                </a:solidFill>
                <a:latin typeface="メイリオ" panose="020B0604030504040204" pitchFamily="50" charset="-128"/>
                <a:ea typeface="メイリオ" panose="020B0604030504040204" pitchFamily="50" charset="-128"/>
              </a:rPr>
              <a:t>～</a:t>
            </a:r>
            <a:r>
              <a:rPr lang="en-US" altLang="ja-JP" sz="1400" b="1" dirty="0">
                <a:solidFill>
                  <a:srgbClr val="0C2D8D"/>
                </a:solidFill>
                <a:latin typeface="メイリオ" panose="020B0604030504040204" pitchFamily="50" charset="-128"/>
                <a:ea typeface="メイリオ" panose="020B0604030504040204" pitchFamily="50" charset="-128"/>
              </a:rPr>
              <a:t>17:15 </a:t>
            </a:r>
            <a:endParaRPr lang="en-US" altLang="ja-JP" sz="1050" b="1" dirty="0">
              <a:solidFill>
                <a:srgbClr val="0C2D8D"/>
              </a:solidFill>
              <a:latin typeface="メイリオ" panose="020B0604030504040204" pitchFamily="50" charset="-128"/>
              <a:ea typeface="メイリオ" panose="020B0604030504040204" pitchFamily="50" charset="-128"/>
            </a:endParaRPr>
          </a:p>
        </p:txBody>
      </p:sp>
      <p:pic>
        <p:nvPicPr>
          <p:cNvPr id="51" name="図 50">
            <a:extLst>
              <a:ext uri="{FF2B5EF4-FFF2-40B4-BE49-F238E27FC236}">
                <a16:creationId xmlns:a16="http://schemas.microsoft.com/office/drawing/2014/main" id="{F526ED96-2E8E-4281-8F38-7D1C50A9EEC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a:off x="-14012" y="8255494"/>
            <a:ext cx="7559675" cy="36575"/>
          </a:xfrm>
          <a:prstGeom prst="rect">
            <a:avLst/>
          </a:prstGeom>
        </p:spPr>
      </p:pic>
      <p:sp>
        <p:nvSpPr>
          <p:cNvPr id="6" name="正方形/長方形 5">
            <a:extLst>
              <a:ext uri="{FF2B5EF4-FFF2-40B4-BE49-F238E27FC236}">
                <a16:creationId xmlns:a16="http://schemas.microsoft.com/office/drawing/2014/main" id="{E3A73A1E-453D-4D58-9345-EB814D7B4249}"/>
              </a:ext>
            </a:extLst>
          </p:cNvPr>
          <p:cNvSpPr/>
          <p:nvPr/>
        </p:nvSpPr>
        <p:spPr>
          <a:xfrm>
            <a:off x="327466" y="9722979"/>
            <a:ext cx="8115221" cy="338554"/>
          </a:xfrm>
          <a:prstGeom prst="rect">
            <a:avLst/>
          </a:prstGeom>
        </p:spPr>
        <p:txBody>
          <a:bodyPr wrap="square">
            <a:spAutoFit/>
          </a:bodyPr>
          <a:lstStyle/>
          <a:p>
            <a:pPr>
              <a:defRPr/>
            </a:pP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当講演会は自社医薬品の情報提供を含むため、誠に恐縮ながら聴講対象者を医療機関にご所属の医師・薬剤師・看護師に限定させていただいております。</a:t>
            </a:r>
            <a:endParaRPr lang="en-US" altLang="ja-JP" sz="800" dirty="0">
              <a:latin typeface="Meiryo UI" panose="020B0604030504040204" pitchFamily="50" charset="-128"/>
              <a:ea typeface="Meiryo UI" panose="020B0604030504040204" pitchFamily="50" charset="-128"/>
            </a:endParaRPr>
          </a:p>
          <a:p>
            <a:pPr>
              <a:defRPr/>
            </a:pP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また利用者以外の方への本電子メール・会議</a:t>
            </a:r>
            <a:r>
              <a:rPr lang="en-US" altLang="ja-JP" sz="800" dirty="0">
                <a:latin typeface="Meiryo UI" panose="020B0604030504040204" pitchFamily="50" charset="-128"/>
                <a:ea typeface="Meiryo UI" panose="020B0604030504040204" pitchFamily="50" charset="-128"/>
              </a:rPr>
              <a:t>Invitation</a:t>
            </a:r>
            <a:r>
              <a:rPr lang="ja-JP" altLang="en-US" sz="800" dirty="0">
                <a:latin typeface="Meiryo UI" panose="020B0604030504040204" pitchFamily="50" charset="-128"/>
                <a:ea typeface="Meiryo UI" panose="020B0604030504040204" pitchFamily="50" charset="-128"/>
              </a:rPr>
              <a:t>の転送・開示、</a:t>
            </a:r>
            <a:r>
              <a:rPr lang="en-US" altLang="ja-JP" sz="800" dirty="0">
                <a:latin typeface="Meiryo UI" panose="020B0604030504040204" pitchFamily="50" charset="-128"/>
                <a:ea typeface="Meiryo UI" panose="020B0604030504040204" pitchFamily="50" charset="-128"/>
              </a:rPr>
              <a:t>Web</a:t>
            </a:r>
            <a:r>
              <a:rPr lang="ja-JP" altLang="en-US" sz="800" dirty="0">
                <a:latin typeface="Meiryo UI" panose="020B0604030504040204" pitchFamily="50" charset="-128"/>
                <a:ea typeface="Meiryo UI" panose="020B0604030504040204" pitchFamily="50" charset="-128"/>
              </a:rPr>
              <a:t>講演会の内容の開示並びに利用者以外の方を参加させることはお控えください。</a:t>
            </a:r>
            <a:endParaRPr lang="en-US" altLang="ja-JP" sz="800" dirty="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FBC4D8FC-9199-4374-9208-ACD6EFD52A38}"/>
              </a:ext>
            </a:extLst>
          </p:cNvPr>
          <p:cNvSpPr txBox="1"/>
          <p:nvPr/>
        </p:nvSpPr>
        <p:spPr>
          <a:xfrm>
            <a:off x="1010600" y="4937858"/>
            <a:ext cx="6480433" cy="507831"/>
          </a:xfrm>
          <a:prstGeom prst="rect">
            <a:avLst/>
          </a:prstGeom>
          <a:noFill/>
        </p:spPr>
        <p:txBody>
          <a:bodyPr wrap="square" lIns="0" tIns="0" rIns="0" bIns="0" rtlCol="0">
            <a:spAutoFit/>
          </a:bodyPr>
          <a:lstStyle/>
          <a:p>
            <a:pPr>
              <a:lnSpc>
                <a:spcPct val="150000"/>
              </a:lnSpc>
            </a:pPr>
            <a:r>
              <a:rPr lang="zh-TW" altLang="en-US" sz="1600" dirty="0">
                <a:solidFill>
                  <a:srgbClr val="0C2D8D"/>
                </a:solidFill>
                <a:latin typeface="メイリオ" panose="020B0604030504040204" pitchFamily="50" charset="-128"/>
                <a:ea typeface="メイリオ" panose="020B0604030504040204" pitchFamily="50" charset="-128"/>
              </a:rPr>
              <a:t>琉球大学病院　地域･国際医療部　診療教授　</a:t>
            </a:r>
            <a:r>
              <a:rPr lang="zh-TW" altLang="en-US" sz="2400" b="1" dirty="0">
                <a:solidFill>
                  <a:srgbClr val="0C2D8D"/>
                </a:solidFill>
                <a:latin typeface="メイリオ" panose="020B0604030504040204" pitchFamily="50" charset="-128"/>
                <a:ea typeface="メイリオ" panose="020B0604030504040204" pitchFamily="50" charset="-128"/>
              </a:rPr>
              <a:t>中島 信久</a:t>
            </a:r>
            <a:r>
              <a:rPr lang="ja-JP" altLang="en-US" sz="2400" b="1" dirty="0">
                <a:solidFill>
                  <a:srgbClr val="0C2D8D"/>
                </a:solidFill>
                <a:latin typeface="メイリオ" panose="020B0604030504040204" pitchFamily="50" charset="-128"/>
                <a:ea typeface="メイリオ" panose="020B0604030504040204" pitchFamily="50" charset="-128"/>
              </a:rPr>
              <a:t> </a:t>
            </a:r>
            <a:r>
              <a:rPr lang="zh-TW" altLang="en-US" sz="1600" dirty="0">
                <a:solidFill>
                  <a:srgbClr val="0C2D8D"/>
                </a:solidFill>
                <a:latin typeface="メイリオ" panose="020B0604030504040204" pitchFamily="50" charset="-128"/>
                <a:ea typeface="メイリオ" panose="020B0604030504040204" pitchFamily="50" charset="-128"/>
              </a:rPr>
              <a:t>先生</a:t>
            </a:r>
            <a:r>
              <a:rPr lang="ja-JP" altLang="en-US" dirty="0">
                <a:solidFill>
                  <a:srgbClr val="0C2D8D"/>
                </a:solidFill>
                <a:latin typeface="メイリオ" panose="020B0604030504040204" pitchFamily="50" charset="-128"/>
                <a:ea typeface="メイリオ" panose="020B0604030504040204" pitchFamily="50" charset="-128"/>
              </a:rPr>
              <a:t>　 </a:t>
            </a:r>
          </a:p>
        </p:txBody>
      </p:sp>
      <p:sp>
        <p:nvSpPr>
          <p:cNvPr id="13" name="text 1">
            <a:extLst>
              <a:ext uri="{FF2B5EF4-FFF2-40B4-BE49-F238E27FC236}">
                <a16:creationId xmlns:a16="http://schemas.microsoft.com/office/drawing/2014/main" id="{878185E9-B984-E533-3F65-0806FEEB258C}"/>
              </a:ext>
            </a:extLst>
          </p:cNvPr>
          <p:cNvSpPr txBox="1"/>
          <p:nvPr/>
        </p:nvSpPr>
        <p:spPr>
          <a:xfrm>
            <a:off x="62293" y="10240750"/>
            <a:ext cx="7404815" cy="276999"/>
          </a:xfrm>
          <a:prstGeom prst="rect">
            <a:avLst/>
          </a:prstGeom>
        </p:spPr>
        <p:txBody>
          <a:bodyPr vert="horz" wrap="square" lIns="0" tIns="0" rIns="0" bIns="0" rtlCol="0">
            <a:spAutoFit/>
          </a:bodyPr>
          <a:lstStyle/>
          <a:p>
            <a:pPr marL="0" algn="ctr">
              <a:lnSpc>
                <a:spcPct val="100000"/>
              </a:lnSpc>
            </a:pPr>
            <a:r>
              <a:rPr lang="ja-JP" altLang="en-US" b="1" dirty="0">
                <a:latin typeface="Meiryo UI" panose="020B0604030504040204" pitchFamily="50" charset="-128"/>
                <a:ea typeface="Meiryo UI" panose="020B0604030504040204" pitchFamily="50" charset="-128"/>
                <a:cs typeface="Times New Roman"/>
              </a:rPr>
              <a:t>共催：</a:t>
            </a:r>
            <a:r>
              <a:rPr lang="zh-TW" altLang="en-US" b="1" dirty="0">
                <a:latin typeface="Meiryo UI" panose="020B0604030504040204" pitchFamily="50" charset="-128"/>
                <a:ea typeface="Meiryo UI" panose="020B0604030504040204" pitchFamily="50" charset="-128"/>
                <a:cs typeface="Times New Roman"/>
              </a:rPr>
              <a:t>沖縄県病院薬剤師会</a:t>
            </a:r>
            <a:r>
              <a:rPr lang="ja-JP" altLang="en-US" b="1" dirty="0">
                <a:latin typeface="Meiryo UI" panose="020B0604030504040204" pitchFamily="50" charset="-128"/>
                <a:ea typeface="Meiryo UI" panose="020B0604030504040204" pitchFamily="50" charset="-128"/>
                <a:cs typeface="Times New Roman"/>
              </a:rPr>
              <a:t>・第一三共株式会社</a:t>
            </a:r>
            <a:endParaRPr b="1" dirty="0">
              <a:latin typeface="Meiryo UI" panose="020B0604030504040204" pitchFamily="50" charset="-128"/>
              <a:ea typeface="Meiryo UI" panose="020B0604030504040204" pitchFamily="50" charset="-128"/>
              <a:cs typeface="Times New Roman"/>
            </a:endParaRPr>
          </a:p>
        </p:txBody>
      </p:sp>
      <p:sp>
        <p:nvSpPr>
          <p:cNvPr id="14" name="テキスト ボックス 13">
            <a:extLst>
              <a:ext uri="{FF2B5EF4-FFF2-40B4-BE49-F238E27FC236}">
                <a16:creationId xmlns:a16="http://schemas.microsoft.com/office/drawing/2014/main" id="{503117A7-77DC-171B-5306-67F86DAB1AD6}"/>
              </a:ext>
            </a:extLst>
          </p:cNvPr>
          <p:cNvSpPr txBox="1"/>
          <p:nvPr/>
        </p:nvSpPr>
        <p:spPr>
          <a:xfrm>
            <a:off x="327466" y="3172292"/>
            <a:ext cx="7057029" cy="1015663"/>
          </a:xfrm>
          <a:prstGeom prst="rect">
            <a:avLst/>
          </a:prstGeom>
          <a:noFill/>
        </p:spPr>
        <p:txBody>
          <a:bodyPr wrap="square">
            <a:spAutoFit/>
          </a:bodyPr>
          <a:lstStyle/>
          <a:p>
            <a:r>
              <a:rPr lang="ja-JP" altLang="en-US" sz="1400" dirty="0">
                <a:solidFill>
                  <a:srgbClr val="0C2D8D"/>
                </a:solidFill>
                <a:latin typeface="メイリオ" panose="020B0604030504040204" pitchFamily="50" charset="-128"/>
                <a:ea typeface="メイリオ" panose="020B0604030504040204" pitchFamily="50" charset="-128"/>
              </a:rPr>
              <a:t>単位取得に関しまして</a:t>
            </a:r>
            <a:r>
              <a:rPr lang="en-US" altLang="ja-JP" sz="1400" dirty="0">
                <a:solidFill>
                  <a:srgbClr val="0C2D8D"/>
                </a:solidFill>
                <a:latin typeface="メイリオ" panose="020B0604030504040204" pitchFamily="50" charset="-128"/>
                <a:ea typeface="メイリオ" panose="020B0604030504040204" pitchFamily="50" charset="-128"/>
              </a:rPr>
              <a:t>:</a:t>
            </a:r>
            <a:r>
              <a:rPr lang="ja-JP" altLang="en-US" sz="1400" dirty="0">
                <a:solidFill>
                  <a:srgbClr val="0C2D8D"/>
                </a:solidFill>
                <a:latin typeface="メイリオ" panose="020B0604030504040204" pitchFamily="50" charset="-128"/>
                <a:ea typeface="メイリオ" panose="020B0604030504040204" pitchFamily="50" charset="-128"/>
              </a:rPr>
              <a:t>詳細は裏面をご確認お願い致します。 </a:t>
            </a:r>
            <a:endParaRPr lang="en-US" altLang="ja-JP" sz="1400" dirty="0">
              <a:solidFill>
                <a:srgbClr val="0C2D8D"/>
              </a:solidFill>
              <a:latin typeface="メイリオ" panose="020B0604030504040204" pitchFamily="50" charset="-128"/>
              <a:ea typeface="メイリオ" panose="020B0604030504040204" pitchFamily="50" charset="-128"/>
            </a:endParaRPr>
          </a:p>
          <a:p>
            <a:r>
              <a:rPr lang="ja-JP" altLang="en-US" sz="1600" b="1" dirty="0">
                <a:solidFill>
                  <a:srgbClr val="0C2D8D"/>
                </a:solidFill>
                <a:latin typeface="メイリオ" panose="020B0604030504040204" pitchFamily="50" charset="-128"/>
                <a:ea typeface="メイリオ" panose="020B0604030504040204" pitchFamily="50" charset="-128"/>
              </a:rPr>
              <a:t>●日病薬病院薬学認定薬剤師単位　取得予定　領域未定　</a:t>
            </a:r>
            <a:r>
              <a:rPr lang="en-US" altLang="ja-JP" sz="1600" b="1" dirty="0">
                <a:solidFill>
                  <a:srgbClr val="0C2D8D"/>
                </a:solidFill>
                <a:latin typeface="メイリオ" panose="020B0604030504040204" pitchFamily="50" charset="-128"/>
                <a:ea typeface="メイリオ" panose="020B0604030504040204" pitchFamily="50" charset="-128"/>
              </a:rPr>
              <a:t>0.5</a:t>
            </a:r>
            <a:r>
              <a:rPr lang="ja-JP" altLang="en-US" sz="1600" b="1" dirty="0">
                <a:solidFill>
                  <a:srgbClr val="0C2D8D"/>
                </a:solidFill>
                <a:latin typeface="メイリオ" panose="020B0604030504040204" pitchFamily="50" charset="-128"/>
                <a:ea typeface="メイリオ" panose="020B0604030504040204" pitchFamily="50" charset="-128"/>
              </a:rPr>
              <a:t>単位</a:t>
            </a:r>
            <a:endParaRPr lang="en-US" altLang="ja-JP" sz="1600" b="1" dirty="0">
              <a:solidFill>
                <a:srgbClr val="0C2D8D"/>
              </a:solidFill>
              <a:latin typeface="メイリオ" panose="020B0604030504040204" pitchFamily="50" charset="-128"/>
              <a:ea typeface="メイリオ" panose="020B0604030504040204" pitchFamily="50" charset="-128"/>
            </a:endParaRPr>
          </a:p>
          <a:p>
            <a:r>
              <a:rPr lang="ja-JP" altLang="en-US" sz="1600" b="1" dirty="0">
                <a:solidFill>
                  <a:srgbClr val="0C2D8D"/>
                </a:solidFill>
                <a:latin typeface="メイリオ" panose="020B0604030504040204" pitchFamily="50" charset="-128"/>
                <a:ea typeface="メイリオ" panose="020B0604030504040204" pitchFamily="50" charset="-128"/>
              </a:rPr>
              <a:t>●緩和薬物療法認定薬剤師単位　　取得予定</a:t>
            </a:r>
            <a:endParaRPr lang="en-US" altLang="ja-JP" sz="1600" b="1" dirty="0">
              <a:solidFill>
                <a:srgbClr val="0C2D8D"/>
              </a:solidFill>
              <a:latin typeface="メイリオ" panose="020B0604030504040204" pitchFamily="50" charset="-128"/>
              <a:ea typeface="メイリオ" panose="020B0604030504040204" pitchFamily="50" charset="-128"/>
            </a:endParaRPr>
          </a:p>
          <a:p>
            <a:r>
              <a:rPr lang="ja-JP" altLang="en-US" sz="1400" dirty="0">
                <a:solidFill>
                  <a:srgbClr val="0C2D8D"/>
                </a:solidFill>
                <a:latin typeface="メイリオ" panose="020B0604030504040204" pitchFamily="50" charset="-128"/>
                <a:ea typeface="メイリオ" panose="020B0604030504040204" pitchFamily="50" charset="-128"/>
              </a:rPr>
              <a:t>　オンライン参加、単位申請も含め、九州地区限定の講演会となります</a:t>
            </a:r>
            <a:endParaRPr lang="en-US" altLang="ja-JP" sz="1400" dirty="0">
              <a:solidFill>
                <a:srgbClr val="0C2D8D"/>
              </a:solidFill>
              <a:latin typeface="メイリオ" panose="020B0604030504040204" pitchFamily="50" charset="-128"/>
              <a:ea typeface="メイリオ" panose="020B0604030504040204" pitchFamily="50" charset="-128"/>
            </a:endParaRPr>
          </a:p>
        </p:txBody>
      </p:sp>
      <p:pic>
        <p:nvPicPr>
          <p:cNvPr id="1026" name="Picture 2">
            <a:extLst>
              <a:ext uri="{FF2B5EF4-FFF2-40B4-BE49-F238E27FC236}">
                <a16:creationId xmlns:a16="http://schemas.microsoft.com/office/drawing/2014/main" id="{0A569A1B-2B82-3A5C-F98B-60F26EC23D0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09033" y="8427573"/>
            <a:ext cx="1289203" cy="12892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055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37ED2A09-4E5A-3390-B7A8-0F3C44C287C5}"/>
              </a:ext>
            </a:extLst>
          </p:cNvPr>
          <p:cNvSpPr txBox="1"/>
          <p:nvPr/>
        </p:nvSpPr>
        <p:spPr>
          <a:xfrm>
            <a:off x="286388" y="771380"/>
            <a:ext cx="7048255" cy="7272568"/>
          </a:xfrm>
          <a:prstGeom prst="rect">
            <a:avLst/>
          </a:prstGeom>
          <a:noFill/>
        </p:spPr>
        <p:txBody>
          <a:bodyPr wrap="square">
            <a:spAutoFit/>
          </a:bodyPr>
          <a:lstStyle/>
          <a:p>
            <a:pPr defTabSz="966326">
              <a:lnSpc>
                <a:spcPct val="150000"/>
              </a:lnSpc>
              <a:defRPr/>
            </a:pPr>
            <a:r>
              <a:rPr lang="ja-JP" altLang="en-US" sz="1903" b="1" dirty="0">
                <a:solidFill>
                  <a:srgbClr val="FF0000"/>
                </a:solidFill>
                <a:latin typeface="Meiryo UI" panose="020B0604030504040204" pitchFamily="50" charset="-128"/>
                <a:ea typeface="Meiryo UI" panose="020B0604030504040204" pitchFamily="50" charset="-128"/>
              </a:rPr>
              <a:t>　　　　　　　　　　　　</a:t>
            </a:r>
            <a:r>
              <a:rPr lang="ja-JP" altLang="en-US" sz="2114" b="1" dirty="0">
                <a:solidFill>
                  <a:srgbClr val="FF0000"/>
                </a:solidFill>
                <a:latin typeface="Meiryo UI" panose="020B0604030504040204" pitchFamily="50" charset="-128"/>
                <a:ea typeface="Meiryo UI" panose="020B0604030504040204" pitchFamily="50" charset="-128"/>
              </a:rPr>
              <a:t>重要（単位取得に関しまして） </a:t>
            </a:r>
            <a:endParaRPr lang="en-US" altLang="ja-JP" sz="2114" b="1" dirty="0">
              <a:solidFill>
                <a:srgbClr val="FF0000"/>
              </a:solidFill>
              <a:latin typeface="Meiryo UI" panose="020B0604030504040204" pitchFamily="50" charset="-128"/>
              <a:ea typeface="Meiryo UI" panose="020B0604030504040204" pitchFamily="50" charset="-128"/>
            </a:endParaRPr>
          </a:p>
          <a:p>
            <a:pPr defTabSz="966326">
              <a:lnSpc>
                <a:spcPct val="150000"/>
              </a:lnSpc>
              <a:defRPr/>
            </a:pPr>
            <a:r>
              <a:rPr lang="ja-JP" altLang="en-US" sz="1268" dirty="0">
                <a:solidFill>
                  <a:srgbClr val="000000"/>
                </a:solidFill>
                <a:latin typeface="Meiryo UI" panose="020B0604030504040204" pitchFamily="50" charset="-128"/>
                <a:ea typeface="Meiryo UI" panose="020B0604030504040204" pitchFamily="50" charset="-128"/>
              </a:rPr>
              <a:t>  </a:t>
            </a:r>
            <a:endParaRPr lang="en-US" altLang="ja-JP" sz="1268" dirty="0">
              <a:solidFill>
                <a:srgbClr val="000000"/>
              </a:solidFill>
              <a:latin typeface="Meiryo UI" panose="020B0604030504040204" pitchFamily="50" charset="-128"/>
              <a:ea typeface="Meiryo UI" panose="020B0604030504040204" pitchFamily="50" charset="-128"/>
            </a:endParaRPr>
          </a:p>
          <a:p>
            <a:pPr defTabSz="966326">
              <a:defRPr/>
            </a:pPr>
            <a:endParaRPr lang="ja-JP" altLang="en-US" sz="1268" dirty="0">
              <a:solidFill>
                <a:srgbClr val="000000"/>
              </a:solidFill>
              <a:latin typeface="Meiryo UI" panose="020B0604030504040204" pitchFamily="50" charset="-128"/>
              <a:ea typeface="Meiryo UI" panose="020B0604030504040204" pitchFamily="50" charset="-128"/>
            </a:endParaRPr>
          </a:p>
          <a:p>
            <a:pPr defTabSz="966326">
              <a:lnSpc>
                <a:spcPct val="150000"/>
              </a:lnSpc>
              <a:defRPr/>
            </a:pPr>
            <a:r>
              <a:rPr lang="ja-JP" altLang="en-US" sz="1268" dirty="0">
                <a:solidFill>
                  <a:srgbClr val="000000"/>
                </a:solidFill>
                <a:latin typeface="Meiryo UI" panose="020B0604030504040204" pitchFamily="50" charset="-128"/>
                <a:ea typeface="Meiryo UI" panose="020B0604030504040204" pitchFamily="50" charset="-128"/>
              </a:rPr>
              <a:t>講演会終了後、下記情報を事務局へ提出します。</a:t>
            </a:r>
            <a:endParaRPr lang="en-US" altLang="ja-JP" sz="1268" dirty="0">
              <a:solidFill>
                <a:srgbClr val="000000"/>
              </a:solidFill>
              <a:latin typeface="Meiryo UI" panose="020B0604030504040204" pitchFamily="50" charset="-128"/>
              <a:ea typeface="Meiryo UI" panose="020B0604030504040204" pitchFamily="50" charset="-128"/>
            </a:endParaRPr>
          </a:p>
          <a:p>
            <a:pPr defTabSz="966326">
              <a:defRPr/>
            </a:pPr>
            <a:r>
              <a:rPr lang="ja-JP" altLang="en-US" sz="1268" dirty="0">
                <a:solidFill>
                  <a:srgbClr val="000000"/>
                </a:solidFill>
                <a:latin typeface="Meiryo UI" panose="020B0604030504040204" pitchFamily="50" charset="-128"/>
                <a:ea typeface="Meiryo UI" panose="020B0604030504040204" pitchFamily="50" charset="-128"/>
              </a:rPr>
              <a:t>①氏名 </a:t>
            </a:r>
            <a:endParaRPr lang="en-US" altLang="ja-JP" sz="1268" dirty="0">
              <a:solidFill>
                <a:srgbClr val="000000"/>
              </a:solidFill>
              <a:latin typeface="Meiryo UI" panose="020B0604030504040204" pitchFamily="50" charset="-128"/>
              <a:ea typeface="Meiryo UI" panose="020B0604030504040204" pitchFamily="50" charset="-128"/>
            </a:endParaRPr>
          </a:p>
          <a:p>
            <a:pPr defTabSz="966326">
              <a:defRPr/>
            </a:pPr>
            <a:r>
              <a:rPr lang="ja-JP" altLang="en-US" sz="1268" dirty="0">
                <a:solidFill>
                  <a:srgbClr val="000000"/>
                </a:solidFill>
                <a:latin typeface="Meiryo UI" panose="020B0604030504040204" pitchFamily="50" charset="-128"/>
                <a:ea typeface="Meiryo UI" panose="020B0604030504040204" pitchFamily="50" charset="-128"/>
              </a:rPr>
              <a:t>②</a:t>
            </a:r>
            <a:r>
              <a:rPr lang="zh-TW" altLang="en-US" sz="1268" dirty="0">
                <a:solidFill>
                  <a:srgbClr val="000000"/>
                </a:solidFill>
                <a:latin typeface="Meiryo UI" panose="020B0604030504040204" pitchFamily="50" charset="-128"/>
                <a:ea typeface="Meiryo UI" panose="020B0604030504040204" pitchFamily="50" charset="-128"/>
              </a:rPr>
              <a:t>薬剤師名簿登録番号（薬剤師免許番</a:t>
            </a:r>
            <a:r>
              <a:rPr lang="ja-JP" altLang="en-US" sz="1268" dirty="0">
                <a:solidFill>
                  <a:srgbClr val="000000"/>
                </a:solidFill>
                <a:latin typeface="Meiryo UI" panose="020B0604030504040204" pitchFamily="50" charset="-128"/>
                <a:ea typeface="Meiryo UI" panose="020B0604030504040204" pitchFamily="50" charset="-128"/>
              </a:rPr>
              <a:t>号</a:t>
            </a:r>
            <a:r>
              <a:rPr lang="zh-TW" altLang="en-US" sz="1268" dirty="0">
                <a:solidFill>
                  <a:srgbClr val="000000"/>
                </a:solidFill>
                <a:latin typeface="Meiryo UI" panose="020B0604030504040204" pitchFamily="50" charset="-128"/>
                <a:ea typeface="Meiryo UI" panose="020B0604030504040204" pitchFamily="50" charset="-128"/>
              </a:rPr>
              <a:t>）</a:t>
            </a:r>
            <a:endParaRPr lang="en-US" altLang="zh-TW" sz="1268" dirty="0">
              <a:solidFill>
                <a:srgbClr val="000000"/>
              </a:solidFill>
              <a:latin typeface="Meiryo UI" panose="020B0604030504040204" pitchFamily="50" charset="-128"/>
              <a:ea typeface="Meiryo UI" panose="020B0604030504040204" pitchFamily="50" charset="-128"/>
            </a:endParaRPr>
          </a:p>
          <a:p>
            <a:pPr defTabSz="966326">
              <a:defRPr/>
            </a:pPr>
            <a:r>
              <a:rPr lang="ja-JP" altLang="en-US" sz="1268" dirty="0">
                <a:solidFill>
                  <a:srgbClr val="000000"/>
                </a:solidFill>
                <a:latin typeface="Meiryo UI" panose="020B0604030504040204" pitchFamily="50" charset="-128"/>
                <a:ea typeface="Meiryo UI" panose="020B0604030504040204" pitchFamily="50" charset="-128"/>
              </a:rPr>
              <a:t>③所属施設（勤務先が無い場合は「無所属」としてください）</a:t>
            </a:r>
            <a:endParaRPr lang="en-US" altLang="ja-JP" sz="1268" dirty="0">
              <a:solidFill>
                <a:srgbClr val="000000"/>
              </a:solidFill>
              <a:latin typeface="Meiryo UI" panose="020B0604030504040204" pitchFamily="50" charset="-128"/>
              <a:ea typeface="Meiryo UI" panose="020B0604030504040204" pitchFamily="50" charset="-128"/>
            </a:endParaRPr>
          </a:p>
          <a:p>
            <a:pPr defTabSz="966326">
              <a:defRPr/>
            </a:pPr>
            <a:r>
              <a:rPr lang="ja-JP" altLang="en-US" sz="1268" dirty="0">
                <a:solidFill>
                  <a:srgbClr val="000000"/>
                </a:solidFill>
                <a:latin typeface="Meiryo UI" panose="020B0604030504040204" pitchFamily="50" charset="-128"/>
                <a:ea typeface="Meiryo UI" panose="020B0604030504040204" pitchFamily="50" charset="-128"/>
              </a:rPr>
              <a:t>④メールアドレス </a:t>
            </a:r>
          </a:p>
          <a:p>
            <a:pPr defTabSz="966326">
              <a:defRPr/>
            </a:pPr>
            <a:r>
              <a:rPr lang="ja-JP" altLang="en-US" sz="1268" dirty="0">
                <a:solidFill>
                  <a:srgbClr val="000000"/>
                </a:solidFill>
                <a:latin typeface="Meiryo UI" panose="020B0604030504040204" pitchFamily="50" charset="-128"/>
                <a:ea typeface="Meiryo UI" panose="020B0604030504040204" pitchFamily="50" charset="-128"/>
              </a:rPr>
              <a:t>⑤リモート参加者における視聴ログ </a:t>
            </a:r>
            <a:r>
              <a:rPr lang="en-US" altLang="ja-JP" sz="1268" dirty="0">
                <a:solidFill>
                  <a:srgbClr val="000000"/>
                </a:solidFill>
                <a:latin typeface="Meiryo UI" panose="020B0604030504040204" pitchFamily="50" charset="-128"/>
                <a:ea typeface="Meiryo UI" panose="020B0604030504040204" pitchFamily="50" charset="-128"/>
              </a:rPr>
              <a:t>※</a:t>
            </a:r>
            <a:r>
              <a:rPr lang="ja-JP" altLang="en-US" sz="1268" dirty="0">
                <a:solidFill>
                  <a:srgbClr val="000000"/>
                </a:solidFill>
                <a:latin typeface="Meiryo UI" panose="020B0604030504040204" pitchFamily="50" charset="-128"/>
                <a:ea typeface="Meiryo UI" panose="020B0604030504040204" pitchFamily="50" charset="-128"/>
              </a:rPr>
              <a:t>開始～終了まで確実な視聴をお願い致します。 </a:t>
            </a:r>
            <a:endParaRPr lang="en-US" altLang="ja-JP" sz="1268" dirty="0">
              <a:solidFill>
                <a:srgbClr val="000000"/>
              </a:solidFill>
              <a:latin typeface="Meiryo UI" panose="020B0604030504040204" pitchFamily="50" charset="-128"/>
              <a:ea typeface="Meiryo UI" panose="020B0604030504040204" pitchFamily="50" charset="-128"/>
            </a:endParaRPr>
          </a:p>
          <a:p>
            <a:pPr defTabSz="966326">
              <a:defRPr/>
            </a:pPr>
            <a:endParaRPr lang="en-US" altLang="ja-JP" sz="1480" dirty="0">
              <a:solidFill>
                <a:srgbClr val="000000"/>
              </a:solidFill>
              <a:latin typeface="Meiryo UI" panose="020B0604030504040204" pitchFamily="50" charset="-128"/>
              <a:ea typeface="Meiryo UI" panose="020B0604030504040204" pitchFamily="50" charset="-128"/>
            </a:endParaRPr>
          </a:p>
          <a:p>
            <a:pPr defTabSz="966326">
              <a:defRPr/>
            </a:pPr>
            <a:endParaRPr lang="ja-JP" altLang="en-US" sz="1268" dirty="0">
              <a:solidFill>
                <a:srgbClr val="FF0000"/>
              </a:solidFill>
              <a:latin typeface="Meiryo UI" panose="020B0604030504040204" pitchFamily="50" charset="-128"/>
              <a:ea typeface="Meiryo UI" panose="020B0604030504040204" pitchFamily="50" charset="-128"/>
            </a:endParaRPr>
          </a:p>
          <a:p>
            <a:pPr defTabSz="966326">
              <a:lnSpc>
                <a:spcPct val="150000"/>
              </a:lnSpc>
              <a:defRPr/>
            </a:pPr>
            <a:r>
              <a:rPr lang="ja-JP" altLang="en-US" sz="1480" b="1" dirty="0">
                <a:solidFill>
                  <a:srgbClr val="000000"/>
                </a:solidFill>
                <a:latin typeface="Meiryo UI" panose="020B0604030504040204" pitchFamily="50" charset="-128"/>
                <a:ea typeface="Meiryo UI" panose="020B0604030504040204" pitchFamily="50" charset="-128"/>
              </a:rPr>
              <a:t>～沖縄県病院薬剤師会 日病薬病院薬学認定薬剤師 単位をご希望の方へ～ </a:t>
            </a:r>
            <a:r>
              <a:rPr lang="ja-JP" altLang="en-US" sz="1268" dirty="0">
                <a:solidFill>
                  <a:srgbClr val="000000"/>
                </a:solidFill>
                <a:latin typeface="Meiryo UI" panose="020B0604030504040204" pitchFamily="50" charset="-128"/>
                <a:ea typeface="Meiryo UI" panose="020B0604030504040204" pitchFamily="50" charset="-128"/>
              </a:rPr>
              <a:t> </a:t>
            </a:r>
          </a:p>
          <a:p>
            <a:pPr defTabSz="966326">
              <a:defRPr/>
            </a:pPr>
            <a:r>
              <a:rPr lang="ja-JP" altLang="en-US" sz="1268" dirty="0">
                <a:solidFill>
                  <a:srgbClr val="000000"/>
                </a:solidFill>
                <a:latin typeface="Meiryo UI" panose="020B0604030504040204" pitchFamily="50" charset="-128"/>
                <a:ea typeface="Meiryo UI" panose="020B0604030504040204" pitchFamily="50" charset="-128"/>
              </a:rPr>
              <a:t>■今年度より単位申請が全てデータ管理化され、</a:t>
            </a:r>
            <a:r>
              <a:rPr lang="ja-JP" altLang="en-US" sz="1268" dirty="0">
                <a:solidFill>
                  <a:srgbClr val="FF0000"/>
                </a:solidFill>
                <a:latin typeface="Meiryo UI" panose="020B0604030504040204" pitchFamily="50" charset="-128"/>
                <a:ea typeface="Meiryo UI" panose="020B0604030504040204" pitchFamily="50" charset="-128"/>
              </a:rPr>
              <a:t>実物のシールでの交付はなくなりました。 </a:t>
            </a:r>
          </a:p>
          <a:p>
            <a:pPr defTabSz="966326">
              <a:lnSpc>
                <a:spcPct val="150000"/>
              </a:lnSpc>
              <a:defRPr/>
            </a:pPr>
            <a:r>
              <a:rPr lang="ja-JP" altLang="en-US" sz="1268" dirty="0">
                <a:solidFill>
                  <a:srgbClr val="000000"/>
                </a:solidFill>
                <a:latin typeface="Meiryo UI" panose="020B0604030504040204" pitchFamily="50" charset="-128"/>
                <a:ea typeface="Meiryo UI" panose="020B0604030504040204" pitchFamily="50" charset="-128"/>
              </a:rPr>
              <a:t>■全ての単位ご希望の</a:t>
            </a:r>
            <a:r>
              <a:rPr lang="ja-JP" altLang="en-US" sz="1268" dirty="0">
                <a:solidFill>
                  <a:srgbClr val="FF0000"/>
                </a:solidFill>
                <a:latin typeface="Meiryo UI" panose="020B0604030504040204" pitchFamily="50" charset="-128"/>
                <a:ea typeface="Meiryo UI" panose="020B0604030504040204" pitchFamily="50" charset="-128"/>
              </a:rPr>
              <a:t>参加者全て</a:t>
            </a:r>
            <a:r>
              <a:rPr lang="en-US" altLang="ja-JP" sz="1268" dirty="0">
                <a:solidFill>
                  <a:srgbClr val="FF0000"/>
                </a:solidFill>
                <a:latin typeface="Meiryo UI" panose="020B0604030504040204" pitchFamily="50" charset="-128"/>
                <a:ea typeface="Meiryo UI" panose="020B0604030504040204" pitchFamily="50" charset="-128"/>
              </a:rPr>
              <a:t>『</a:t>
            </a:r>
            <a:r>
              <a:rPr lang="ja-JP" altLang="en-US" sz="1268" dirty="0">
                <a:solidFill>
                  <a:srgbClr val="FF0000"/>
                </a:solidFill>
                <a:latin typeface="Meiryo UI" panose="020B0604030504040204" pitchFamily="50" charset="-128"/>
                <a:ea typeface="Meiryo UI" panose="020B0604030504040204" pitchFamily="50" charset="-128"/>
              </a:rPr>
              <a:t>事前登録</a:t>
            </a:r>
            <a:r>
              <a:rPr lang="en-US" altLang="ja-JP" sz="1268" dirty="0">
                <a:solidFill>
                  <a:srgbClr val="FF0000"/>
                </a:solidFill>
                <a:latin typeface="Meiryo UI" panose="020B0604030504040204" pitchFamily="50" charset="-128"/>
                <a:ea typeface="Meiryo UI" panose="020B0604030504040204" pitchFamily="50" charset="-128"/>
              </a:rPr>
              <a:t>』</a:t>
            </a:r>
            <a:r>
              <a:rPr lang="ja-JP" altLang="en-US" sz="1268" dirty="0">
                <a:solidFill>
                  <a:srgbClr val="FF0000"/>
                </a:solidFill>
                <a:latin typeface="Meiryo UI" panose="020B0604030504040204" pitchFamily="50" charset="-128"/>
                <a:ea typeface="Meiryo UI" panose="020B0604030504040204" pitchFamily="50" charset="-128"/>
              </a:rPr>
              <a:t>必須</a:t>
            </a:r>
            <a:r>
              <a:rPr lang="ja-JP" altLang="en-US" sz="1268" dirty="0">
                <a:solidFill>
                  <a:srgbClr val="000000"/>
                </a:solidFill>
                <a:latin typeface="Meiryo UI" panose="020B0604030504040204" pitchFamily="50" charset="-128"/>
                <a:ea typeface="Meiryo UI" panose="020B0604030504040204" pitchFamily="50" charset="-128"/>
              </a:rPr>
              <a:t>となっております。 </a:t>
            </a:r>
            <a:endParaRPr lang="en-US" altLang="ja-JP" sz="1268" dirty="0">
              <a:solidFill>
                <a:srgbClr val="000000"/>
              </a:solidFill>
              <a:latin typeface="Meiryo UI" panose="020B0604030504040204" pitchFamily="50" charset="-128"/>
              <a:ea typeface="Meiryo UI" panose="020B0604030504040204" pitchFamily="50" charset="-128"/>
            </a:endParaRPr>
          </a:p>
          <a:p>
            <a:pPr defTabSz="966326">
              <a:lnSpc>
                <a:spcPct val="150000"/>
              </a:lnSpc>
              <a:defRPr/>
            </a:pPr>
            <a:r>
              <a:rPr lang="ja-JP" altLang="en-US" sz="1268" dirty="0">
                <a:solidFill>
                  <a:srgbClr val="000000"/>
                </a:solidFill>
                <a:latin typeface="Meiryo UI" panose="020B0604030504040204" pitchFamily="50" charset="-128"/>
                <a:ea typeface="Meiryo UI" panose="020B0604030504040204" pitchFamily="50" charset="-128"/>
              </a:rPr>
              <a:t>■上記の情報に加え、</a:t>
            </a:r>
            <a:endParaRPr lang="en-US" altLang="ja-JP" sz="1268" dirty="0">
              <a:solidFill>
                <a:srgbClr val="000000"/>
              </a:solidFill>
              <a:latin typeface="Meiryo UI" panose="020B0604030504040204" pitchFamily="50" charset="-128"/>
              <a:ea typeface="Meiryo UI" panose="020B0604030504040204" pitchFamily="50" charset="-128"/>
            </a:endParaRPr>
          </a:p>
          <a:p>
            <a:pPr defTabSz="966326">
              <a:lnSpc>
                <a:spcPct val="150000"/>
              </a:lnSpc>
              <a:defRPr/>
            </a:pPr>
            <a:r>
              <a:rPr lang="ja-JP" altLang="en-US" sz="1268" dirty="0">
                <a:solidFill>
                  <a:srgbClr val="000000"/>
                </a:solidFill>
                <a:latin typeface="Meiryo UI" panose="020B0604030504040204" pitchFamily="50" charset="-128"/>
                <a:ea typeface="Meiryo UI" panose="020B0604030504040204" pitchFamily="50" charset="-128"/>
              </a:rPr>
              <a:t>本単位を日病薬以外の他団体認定単位に付け替え予定である（日病薬専門単位は除く）：はい、いいえ</a:t>
            </a:r>
          </a:p>
          <a:p>
            <a:pPr defTabSz="966326">
              <a:lnSpc>
                <a:spcPct val="150000"/>
              </a:lnSpc>
              <a:defRPr/>
            </a:pPr>
            <a:r>
              <a:rPr lang="ja-JP" altLang="en-US" sz="1268" dirty="0">
                <a:solidFill>
                  <a:srgbClr val="000000"/>
                </a:solidFill>
                <a:latin typeface="Meiryo UI" panose="020B0604030504040204" pitchFamily="50" charset="-128"/>
                <a:ea typeface="Meiryo UI" panose="020B0604030504040204" pitchFamily="50" charset="-128"/>
              </a:rPr>
              <a:t>■</a:t>
            </a:r>
            <a:r>
              <a:rPr lang="ja-JP" altLang="en-US" sz="1268" dirty="0">
                <a:solidFill>
                  <a:srgbClr val="FF0000"/>
                </a:solidFill>
                <a:latin typeface="Meiryo UI" panose="020B0604030504040204" pitchFamily="50" charset="-128"/>
                <a:ea typeface="Meiryo UI" panose="020B0604030504040204" pitchFamily="50" charset="-128"/>
              </a:rPr>
              <a:t>キーワード回答：□期限：翌日中（</a:t>
            </a:r>
            <a:r>
              <a:rPr lang="en-US" altLang="ja-JP" sz="1268" dirty="0">
                <a:solidFill>
                  <a:srgbClr val="FF0000"/>
                </a:solidFill>
                <a:latin typeface="Meiryo UI" panose="020B0604030504040204" pitchFamily="50" charset="-128"/>
                <a:ea typeface="Meiryo UI" panose="020B0604030504040204" pitchFamily="50" charset="-128"/>
              </a:rPr>
              <a:t>23:59</a:t>
            </a:r>
            <a:r>
              <a:rPr lang="ja-JP" altLang="en-US" sz="1268" dirty="0">
                <a:solidFill>
                  <a:srgbClr val="FF0000"/>
                </a:solidFill>
                <a:latin typeface="Meiryo UI" panose="020B0604030504040204" pitchFamily="50" charset="-128"/>
                <a:ea typeface="Meiryo UI" panose="020B0604030504040204" pitchFamily="50" charset="-128"/>
              </a:rPr>
              <a:t>まで）：当日映写の二次元コード より報告をお願いします。 </a:t>
            </a:r>
          </a:p>
          <a:p>
            <a:pPr defTabSz="966326">
              <a:lnSpc>
                <a:spcPct val="150000"/>
              </a:lnSpc>
              <a:defRPr/>
            </a:pPr>
            <a:r>
              <a:rPr lang="ja-JP" altLang="en-US" sz="1268" dirty="0">
                <a:solidFill>
                  <a:srgbClr val="000000"/>
                </a:solidFill>
                <a:latin typeface="Meiryo UI" panose="020B0604030504040204" pitchFamily="50" charset="-128"/>
                <a:ea typeface="Meiryo UI" panose="020B0604030504040204" pitchFamily="50" charset="-128"/>
              </a:rPr>
              <a:t>単位取得反映のため、</a:t>
            </a:r>
            <a:r>
              <a:rPr lang="ja-JP" altLang="en-US" sz="1268" dirty="0">
                <a:solidFill>
                  <a:prstClr val="black"/>
                </a:solidFill>
                <a:latin typeface="Meiryo UI" panose="020B0604030504040204" pitchFamily="50" charset="-128"/>
                <a:ea typeface="Meiryo UI" panose="020B0604030504040204" pitchFamily="50" charset="-128"/>
              </a:rPr>
              <a:t>日病薬のクラウド型会員管理システムへ登録する必要</a:t>
            </a:r>
            <a:r>
              <a:rPr lang="ja-JP" altLang="en-US" sz="1268" dirty="0">
                <a:solidFill>
                  <a:srgbClr val="000000"/>
                </a:solidFill>
                <a:latin typeface="Meiryo UI" panose="020B0604030504040204" pitchFamily="50" charset="-128"/>
                <a:ea typeface="Meiryo UI" panose="020B0604030504040204" pitchFamily="50" charset="-128"/>
              </a:rPr>
              <a:t>があります。 </a:t>
            </a:r>
          </a:p>
          <a:p>
            <a:pPr defTabSz="966326">
              <a:defRPr/>
            </a:pPr>
            <a:r>
              <a:rPr lang="ja-JP" altLang="en-US" sz="1268" dirty="0">
                <a:solidFill>
                  <a:srgbClr val="000000"/>
                </a:solidFill>
                <a:latin typeface="Meiryo UI" panose="020B0604030504040204" pitchFamily="50" charset="-128"/>
                <a:ea typeface="Meiryo UI" panose="020B0604030504040204" pitchFamily="50" charset="-128"/>
              </a:rPr>
              <a:t>詳細は日病薬のホームページの案内などをご参照ください。 </a:t>
            </a:r>
            <a:endParaRPr lang="en-US" altLang="ja-JP" sz="1268" dirty="0">
              <a:solidFill>
                <a:srgbClr val="000000"/>
              </a:solidFill>
              <a:latin typeface="Meiryo UI" panose="020B0604030504040204" pitchFamily="50" charset="-128"/>
              <a:ea typeface="Meiryo UI" panose="020B0604030504040204" pitchFamily="50" charset="-128"/>
            </a:endParaRPr>
          </a:p>
          <a:p>
            <a:pPr defTabSz="966326">
              <a:defRPr/>
            </a:pPr>
            <a:endParaRPr lang="en-US" altLang="ja-JP" sz="1110" dirty="0">
              <a:solidFill>
                <a:srgbClr val="000000"/>
              </a:solidFill>
              <a:latin typeface="Meiryo UI" panose="020B0604030504040204" pitchFamily="50" charset="-128"/>
              <a:ea typeface="Meiryo UI" panose="020B0604030504040204" pitchFamily="50" charset="-128"/>
            </a:endParaRPr>
          </a:p>
          <a:p>
            <a:pPr defTabSz="966326">
              <a:defRPr/>
            </a:pPr>
            <a:endParaRPr lang="ja-JP" altLang="en-US" sz="1110" dirty="0">
              <a:solidFill>
                <a:srgbClr val="000000"/>
              </a:solidFill>
              <a:latin typeface="Meiryo UI" panose="020B0604030504040204" pitchFamily="50" charset="-128"/>
              <a:ea typeface="Meiryo UI" panose="020B0604030504040204" pitchFamily="50" charset="-128"/>
            </a:endParaRPr>
          </a:p>
          <a:p>
            <a:pPr defTabSz="966326">
              <a:defRPr/>
            </a:pPr>
            <a:r>
              <a:rPr lang="ja-JP" altLang="en-US" sz="1480" b="1" dirty="0">
                <a:solidFill>
                  <a:srgbClr val="000000"/>
                </a:solidFill>
                <a:latin typeface="Meiryo UI" panose="020B0604030504040204" pitchFamily="50" charset="-128"/>
                <a:ea typeface="Meiryo UI" panose="020B0604030504040204" pitchFamily="50" charset="-128"/>
              </a:rPr>
              <a:t>事前登録のご依頼 </a:t>
            </a:r>
            <a:endParaRPr lang="en-US" altLang="ja-JP" sz="1480" b="1" dirty="0">
              <a:solidFill>
                <a:srgbClr val="000000"/>
              </a:solidFill>
              <a:latin typeface="Meiryo UI" panose="020B0604030504040204" pitchFamily="50" charset="-128"/>
              <a:ea typeface="Meiryo UI" panose="020B0604030504040204" pitchFamily="50" charset="-128"/>
            </a:endParaRPr>
          </a:p>
          <a:p>
            <a:pPr defTabSz="966326">
              <a:defRPr/>
            </a:pPr>
            <a:endParaRPr lang="en-US" altLang="ja-JP" sz="1110" b="1" dirty="0">
              <a:solidFill>
                <a:srgbClr val="000000"/>
              </a:solidFill>
              <a:latin typeface="Meiryo UI" panose="020B0604030504040204" pitchFamily="50" charset="-128"/>
              <a:ea typeface="Meiryo UI" panose="020B0604030504040204" pitchFamily="50" charset="-128"/>
            </a:endParaRPr>
          </a:p>
          <a:p>
            <a:pPr defTabSz="966326">
              <a:lnSpc>
                <a:spcPct val="150000"/>
              </a:lnSpc>
              <a:defRPr/>
            </a:pPr>
            <a:r>
              <a:rPr lang="ja-JP" altLang="en-US" sz="1268" b="1" dirty="0">
                <a:solidFill>
                  <a:srgbClr val="000000"/>
                </a:solidFill>
                <a:latin typeface="Meiryo UI" panose="020B0604030504040204" pitchFamily="50" charset="-128"/>
                <a:ea typeface="Meiryo UI" panose="020B0604030504040204" pitchFamily="50" charset="-128"/>
              </a:rPr>
              <a:t>二次元コード、より申込ご連絡をお願いいたします。</a:t>
            </a:r>
            <a:endParaRPr lang="en-US" altLang="ja-JP" sz="1268" b="1" dirty="0">
              <a:solidFill>
                <a:srgbClr val="000000"/>
              </a:solidFill>
              <a:latin typeface="Meiryo UI" panose="020B0604030504040204" pitchFamily="50" charset="-128"/>
              <a:ea typeface="Meiryo UI" panose="020B0604030504040204" pitchFamily="50" charset="-128"/>
            </a:endParaRPr>
          </a:p>
          <a:p>
            <a:pPr defTabSz="966326">
              <a:defRPr/>
            </a:pPr>
            <a:endParaRPr lang="en-US" altLang="ja-JP" sz="1480" b="1" dirty="0">
              <a:solidFill>
                <a:srgbClr val="000000"/>
              </a:solidFill>
              <a:latin typeface="Meiryo UI" panose="020B0604030504040204" pitchFamily="50" charset="-128"/>
              <a:ea typeface="Meiryo UI" panose="020B0604030504040204" pitchFamily="50" charset="-128"/>
            </a:endParaRPr>
          </a:p>
          <a:p>
            <a:pPr defTabSz="966326">
              <a:defRPr/>
            </a:pPr>
            <a:r>
              <a:rPr lang="ja-JP" altLang="en-US" sz="1691" b="1" dirty="0">
                <a:solidFill>
                  <a:srgbClr val="000000"/>
                </a:solidFill>
                <a:latin typeface="Meiryo UI" panose="020B0604030504040204" pitchFamily="50" charset="-128"/>
                <a:ea typeface="Meiryo UI" panose="020B0604030504040204" pitchFamily="50" charset="-128"/>
              </a:rPr>
              <a:t>■事前登録のご依頼：</a:t>
            </a:r>
            <a:r>
              <a:rPr lang="en-US" altLang="ja-JP" sz="1691" b="1" dirty="0">
                <a:solidFill>
                  <a:srgbClr val="FF0000"/>
                </a:solidFill>
                <a:latin typeface="Meiryo UI" panose="020B0604030504040204" pitchFamily="50" charset="-128"/>
                <a:ea typeface="Meiryo UI" panose="020B0604030504040204" pitchFamily="50" charset="-128"/>
              </a:rPr>
              <a:t>1</a:t>
            </a:r>
            <a:r>
              <a:rPr lang="ja-JP" altLang="en-US" sz="1691" b="1" dirty="0">
                <a:solidFill>
                  <a:srgbClr val="FF0000"/>
                </a:solidFill>
                <a:latin typeface="Meiryo UI" panose="020B0604030504040204" pitchFamily="50" charset="-128"/>
                <a:ea typeface="Meiryo UI" panose="020B0604030504040204" pitchFamily="50" charset="-128"/>
              </a:rPr>
              <a:t>月</a:t>
            </a:r>
            <a:r>
              <a:rPr lang="en-US" altLang="ja-JP" sz="1691" b="1" dirty="0">
                <a:solidFill>
                  <a:srgbClr val="FF0000"/>
                </a:solidFill>
                <a:latin typeface="Meiryo UI" panose="020B0604030504040204" pitchFamily="50" charset="-128"/>
                <a:ea typeface="Meiryo UI" panose="020B0604030504040204" pitchFamily="50" charset="-128"/>
              </a:rPr>
              <a:t>16</a:t>
            </a:r>
            <a:r>
              <a:rPr lang="ja-JP" altLang="en-US" sz="1691" b="1" dirty="0">
                <a:solidFill>
                  <a:srgbClr val="FF0000"/>
                </a:solidFill>
                <a:latin typeface="Meiryo UI" panose="020B0604030504040204" pitchFamily="50" charset="-128"/>
                <a:ea typeface="Meiryo UI" panose="020B0604030504040204" pitchFamily="50" charset="-128"/>
              </a:rPr>
              <a:t>日</a:t>
            </a:r>
            <a:r>
              <a:rPr lang="en-US" altLang="ja-JP" sz="1691" b="1" dirty="0">
                <a:solidFill>
                  <a:srgbClr val="FF0000"/>
                </a:solidFill>
                <a:latin typeface="Meiryo UI" panose="020B0604030504040204" pitchFamily="50" charset="-128"/>
                <a:ea typeface="Meiryo UI" panose="020B0604030504040204" pitchFamily="50" charset="-128"/>
              </a:rPr>
              <a:t>(</a:t>
            </a:r>
            <a:r>
              <a:rPr lang="ja-JP" altLang="en-US" sz="1691" b="1" dirty="0">
                <a:solidFill>
                  <a:srgbClr val="FF0000"/>
                </a:solidFill>
                <a:latin typeface="Meiryo UI" panose="020B0604030504040204" pitchFamily="50" charset="-128"/>
                <a:ea typeface="Meiryo UI" panose="020B0604030504040204" pitchFamily="50" charset="-128"/>
              </a:rPr>
              <a:t>金</a:t>
            </a:r>
            <a:r>
              <a:rPr lang="en-US" altLang="ja-JP" sz="1691" b="1" dirty="0">
                <a:solidFill>
                  <a:srgbClr val="FF0000"/>
                </a:solidFill>
                <a:latin typeface="Meiryo UI" panose="020B0604030504040204" pitchFamily="50" charset="-128"/>
                <a:ea typeface="Meiryo UI" panose="020B0604030504040204" pitchFamily="50" charset="-128"/>
              </a:rPr>
              <a:t>)</a:t>
            </a:r>
            <a:r>
              <a:rPr lang="ja-JP" altLang="en-US" sz="1691" b="1" dirty="0">
                <a:solidFill>
                  <a:srgbClr val="FF0000"/>
                </a:solidFill>
                <a:latin typeface="Meiryo UI" panose="020B0604030504040204" pitchFamily="50" charset="-128"/>
                <a:ea typeface="Meiryo UI" panose="020B0604030504040204" pitchFamily="50" charset="-128"/>
              </a:rPr>
              <a:t>まで</a:t>
            </a:r>
            <a:r>
              <a:rPr lang="ja-JP" altLang="en-US" sz="1691" b="1" dirty="0">
                <a:solidFill>
                  <a:srgbClr val="000000"/>
                </a:solidFill>
                <a:latin typeface="Meiryo UI" panose="020B0604030504040204" pitchFamily="50" charset="-128"/>
                <a:ea typeface="Meiryo UI" panose="020B0604030504040204" pitchFamily="50" charset="-128"/>
              </a:rPr>
              <a:t>全ての皆様お願いします。</a:t>
            </a:r>
            <a:endParaRPr lang="en-US" altLang="ja-JP" sz="1691" b="1" dirty="0">
              <a:solidFill>
                <a:srgbClr val="000000"/>
              </a:solidFill>
              <a:latin typeface="Meiryo UI" panose="020B0604030504040204" pitchFamily="50" charset="-128"/>
              <a:ea typeface="Meiryo UI" panose="020B0604030504040204" pitchFamily="50" charset="-128"/>
            </a:endParaRPr>
          </a:p>
          <a:p>
            <a:pPr defTabSz="966326">
              <a:defRPr/>
            </a:pPr>
            <a:endParaRPr lang="en-US" altLang="ja-JP" sz="1110" b="1" dirty="0">
              <a:solidFill>
                <a:srgbClr val="000000"/>
              </a:solidFill>
              <a:latin typeface="Meiryo UI" panose="020B0604030504040204" pitchFamily="50" charset="-128"/>
              <a:ea typeface="Meiryo UI" panose="020B0604030504040204" pitchFamily="50" charset="-128"/>
            </a:endParaRPr>
          </a:p>
          <a:p>
            <a:pPr defTabSz="966326">
              <a:defRPr/>
            </a:pPr>
            <a:endParaRPr lang="en-US" altLang="ja-JP" sz="1110" b="1" dirty="0">
              <a:solidFill>
                <a:srgbClr val="000000"/>
              </a:solidFill>
              <a:latin typeface="Meiryo UI" panose="020B0604030504040204" pitchFamily="50" charset="-128"/>
              <a:ea typeface="Meiryo UI" panose="020B0604030504040204" pitchFamily="50" charset="-128"/>
            </a:endParaRPr>
          </a:p>
          <a:p>
            <a:pPr defTabSz="966326">
              <a:defRPr/>
            </a:pPr>
            <a:endParaRPr lang="ja-JP" altLang="en-US" sz="1691" dirty="0">
              <a:solidFill>
                <a:prstClr val="black"/>
              </a:solidFill>
              <a:latin typeface="メイリオ"/>
              <a:ea typeface="メイリオ"/>
            </a:endParaRPr>
          </a:p>
        </p:txBody>
      </p:sp>
      <p:pic>
        <p:nvPicPr>
          <p:cNvPr id="4" name="Picture 2">
            <a:extLst>
              <a:ext uri="{FF2B5EF4-FFF2-40B4-BE49-F238E27FC236}">
                <a16:creationId xmlns:a16="http://schemas.microsoft.com/office/drawing/2014/main" id="{D1DFAAA9-28AD-9340-C69D-49A58923C5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64455" y="7243351"/>
            <a:ext cx="2331020" cy="2331020"/>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a:extLst>
              <a:ext uri="{FF2B5EF4-FFF2-40B4-BE49-F238E27FC236}">
                <a16:creationId xmlns:a16="http://schemas.microsoft.com/office/drawing/2014/main" id="{F05F8E0B-5BA4-7CA5-5C35-12C284A36CB9}"/>
              </a:ext>
            </a:extLst>
          </p:cNvPr>
          <p:cNvSpPr txBox="1"/>
          <p:nvPr/>
        </p:nvSpPr>
        <p:spPr>
          <a:xfrm>
            <a:off x="414103" y="9411078"/>
            <a:ext cx="6586304" cy="370358"/>
          </a:xfrm>
          <a:prstGeom prst="rect">
            <a:avLst/>
          </a:prstGeom>
          <a:noFill/>
        </p:spPr>
        <p:txBody>
          <a:bodyPr wrap="square">
            <a:spAutoFit/>
          </a:bodyPr>
          <a:lstStyle/>
          <a:p>
            <a:pPr defTabSz="966326">
              <a:lnSpc>
                <a:spcPct val="150000"/>
              </a:lnSpc>
              <a:defRPr/>
            </a:pPr>
            <a:r>
              <a:rPr lang="en-US" altLang="ja-JP" sz="1400" b="1" dirty="0">
                <a:solidFill>
                  <a:srgbClr val="000000"/>
                </a:solidFill>
                <a:latin typeface="Meiryo UI" panose="020B0604030504040204" pitchFamily="50" charset="-128"/>
                <a:ea typeface="Meiryo UI" panose="020B0604030504040204" pitchFamily="50" charset="-128"/>
              </a:rPr>
              <a:t>fukashi.horiguchi@daiichisankyo.com </a:t>
            </a:r>
            <a:r>
              <a:rPr lang="ja-JP" altLang="en-US" sz="1400" b="1" dirty="0">
                <a:solidFill>
                  <a:srgbClr val="000000"/>
                </a:solidFill>
                <a:latin typeface="Meiryo UI" panose="020B0604030504040204" pitchFamily="50" charset="-128"/>
                <a:ea typeface="Meiryo UI" panose="020B0604030504040204" pitchFamily="50" charset="-128"/>
              </a:rPr>
              <a:t>（　第一三共株式会社　堀口　洸　）</a:t>
            </a:r>
          </a:p>
        </p:txBody>
      </p:sp>
    </p:spTree>
    <p:extLst>
      <p:ext uri="{BB962C8B-B14F-4D97-AF65-F5344CB8AC3E}">
        <p14:creationId xmlns:p14="http://schemas.microsoft.com/office/powerpoint/2010/main" val="342321685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A">
  <a:themeElements>
    <a:clrScheme name="suvo">
      <a:dk1>
        <a:sysClr val="windowText" lastClr="000000"/>
      </a:dk1>
      <a:lt1>
        <a:sysClr val="window" lastClr="FFFFFF"/>
      </a:lt1>
      <a:dk2>
        <a:srgbClr val="1F497D"/>
      </a:dk2>
      <a:lt2>
        <a:srgbClr val="EEECE1"/>
      </a:lt2>
      <a:accent1>
        <a:srgbClr val="B51A8A"/>
      </a:accent1>
      <a:accent2>
        <a:srgbClr val="74CBC8"/>
      </a:accent2>
      <a:accent3>
        <a:srgbClr val="C3D7A4"/>
      </a:accent3>
      <a:accent4>
        <a:srgbClr val="EC78CB"/>
      </a:accent4>
      <a:accent5>
        <a:srgbClr val="BFE7E6"/>
      </a:accent5>
      <a:accent6>
        <a:srgbClr val="EAF1DF"/>
      </a:accent6>
      <a:hlink>
        <a:srgbClr val="0000FF"/>
      </a:hlink>
      <a:folHlink>
        <a:srgbClr val="800080"/>
      </a:folHlink>
    </a:clrScheme>
    <a:fontScheme name="メイリオ">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9050">
          <a:solidFill>
            <a:srgbClr val="AF0080"/>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x4e26__x3073__x9806_ xmlns="604f3def-9706-4e0d-bd6a-1976fe0d2b8b">30</_x4e26__x3073__x9806_>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DB0FB9FB86FEE14F88167A3D697F7AF3" ma:contentTypeVersion="2" ma:contentTypeDescription="新しいドキュメントを作成します。" ma:contentTypeScope="" ma:versionID="797c43a4ba914f13fa95ac60805bec5b">
  <xsd:schema xmlns:xsd="http://www.w3.org/2001/XMLSchema" xmlns:xs="http://www.w3.org/2001/XMLSchema" xmlns:p="http://schemas.microsoft.com/office/2006/metadata/properties" xmlns:ns1="http://schemas.microsoft.com/sharepoint/v3" xmlns:ns2="604f3def-9706-4e0d-bd6a-1976fe0d2b8b" targetNamespace="http://schemas.microsoft.com/office/2006/metadata/properties" ma:root="true" ma:fieldsID="5fd5b5492777d20d5b9f4f588104cd97" ns1:_="" ns2:_="">
    <xsd:import namespace="http://schemas.microsoft.com/sharepoint/v3"/>
    <xsd:import namespace="604f3def-9706-4e0d-bd6a-1976fe0d2b8b"/>
    <xsd:element name="properties">
      <xsd:complexType>
        <xsd:sequence>
          <xsd:element name="documentManagement">
            <xsd:complexType>
              <xsd:all>
                <xsd:element ref="ns1:PublishingStartDate" minOccurs="0"/>
                <xsd:element ref="ns1:PublishingExpirationDate" minOccurs="0"/>
                <xsd:element ref="ns2:_x4e26__x3073__x9806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04f3def-9706-4e0d-bd6a-1976fe0d2b8b" elementFormDefault="qualified">
    <xsd:import namespace="http://schemas.microsoft.com/office/2006/documentManagement/types"/>
    <xsd:import namespace="http://schemas.microsoft.com/office/infopath/2007/PartnerControls"/>
    <xsd:element name="_x4e26__x3073__x9806_" ma:index="10" nillable="true" ma:displayName="並び順" ma:internalName="_x4e26__x3073__x9806_">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DE596A3-CE74-4C7E-8D23-E495576302E2}">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schemas.microsoft.com/sharepoint/v3"/>
    <ds:schemaRef ds:uri="604f3def-9706-4e0d-bd6a-1976fe0d2b8b"/>
    <ds:schemaRef ds:uri="http://www.w3.org/XML/1998/namespace"/>
  </ds:schemaRefs>
</ds:datastoreItem>
</file>

<file path=customXml/itemProps2.xml><?xml version="1.0" encoding="utf-8"?>
<ds:datastoreItem xmlns:ds="http://schemas.openxmlformats.org/officeDocument/2006/customXml" ds:itemID="{237B7B82-7A6F-4289-9CE6-AD6BEA54A459}">
  <ds:schemaRefs>
    <ds:schemaRef ds:uri="http://schemas.microsoft.com/sharepoint/v3/contenttype/forms"/>
  </ds:schemaRefs>
</ds:datastoreItem>
</file>

<file path=customXml/itemProps3.xml><?xml version="1.0" encoding="utf-8"?>
<ds:datastoreItem xmlns:ds="http://schemas.openxmlformats.org/officeDocument/2006/customXml" ds:itemID="{70FF3D06-5FCE-43DE-8ECE-8F8B197C3D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04f3def-9706-4e0d-bd6a-1976fe0d2b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661</TotalTime>
  <Words>610</Words>
  <Application>Microsoft Office PowerPoint</Application>
  <PresentationFormat>ユーザー設定</PresentationFormat>
  <Paragraphs>55</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2</vt:i4>
      </vt:variant>
    </vt:vector>
  </HeadingPairs>
  <TitlesOfParts>
    <vt:vector size="8" baseType="lpstr">
      <vt:lpstr>Meiryo UI</vt:lpstr>
      <vt:lpstr>メイリオ</vt:lpstr>
      <vt:lpstr>Arial</vt:lpstr>
      <vt:lpstr>Calibri</vt:lpstr>
      <vt:lpstr>Office テーマ</vt:lpstr>
      <vt:lpstr>A</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Takeshi Shimizu</dc:creator>
  <cp:lastModifiedBy>HORIGUCHI FUKASHI / 堀口 洸</cp:lastModifiedBy>
  <cp:revision>86</cp:revision>
  <cp:lastPrinted>2022-12-19T23:50:49Z</cp:lastPrinted>
  <dcterms:created xsi:type="dcterms:W3CDTF">2018-12-05T01:27:28Z</dcterms:created>
  <dcterms:modified xsi:type="dcterms:W3CDTF">2025-11-20T00:57:00Z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0x010100DB0FB9FB86FEE14F88167A3D697F7AF3</vt:lpwstr>
  </property>
</Properties>
</file>