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9" r:id="rId2"/>
    <p:sldId id="271" r:id="rId3"/>
  </p:sldIdLst>
  <p:sldSz cx="12192000" cy="16256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snapToGrid="0" showGuides="1">
      <p:cViewPr varScale="1">
        <p:scale>
          <a:sx n="42" d="100"/>
          <a:sy n="42" d="100"/>
        </p:scale>
        <p:origin x="1884" y="69"/>
      </p:cViewPr>
      <p:guideLst>
        <p:guide orient="horz" pos="512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3E31594-5BDC-475B-9103-2B1D2EC9262E}" type="datetimeFigureOut">
              <a:rPr kumimoji="1" lang="ja-JP" altLang="en-US" smtClean="0"/>
              <a:t>2024/4/22</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F994E86-D350-45DA-BD5D-DC67973D09EF}" type="slidenum">
              <a:rPr kumimoji="1" lang="ja-JP" altLang="en-US" smtClean="0"/>
              <a:t>‹#›</a:t>
            </a:fld>
            <a:endParaRPr kumimoji="1" lang="ja-JP" altLang="en-US"/>
          </a:p>
        </p:txBody>
      </p:sp>
    </p:spTree>
    <p:extLst>
      <p:ext uri="{BB962C8B-B14F-4D97-AF65-F5344CB8AC3E}">
        <p14:creationId xmlns:p14="http://schemas.microsoft.com/office/powerpoint/2010/main" val="23417947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33974-797F-48FC-80C2-26186A7FAA2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1376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33974-797F-48FC-80C2-26186A7FAA2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6817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880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descr="ホワイト が含まれている画像&#10;&#10;自動的に生成された説明">
            <a:extLst>
              <a:ext uri="{FF2B5EF4-FFF2-40B4-BE49-F238E27FC236}">
                <a16:creationId xmlns:a16="http://schemas.microsoft.com/office/drawing/2014/main" id="{3D339238-E7B8-41F1-AB55-85671F57C1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0"/>
            <a:ext cx="12192000" cy="16256000"/>
          </a:xfrm>
          <a:prstGeom prst="rect">
            <a:avLst/>
          </a:prstGeom>
        </p:spPr>
      </p:pic>
    </p:spTree>
    <p:extLst>
      <p:ext uri="{BB962C8B-B14F-4D97-AF65-F5344CB8AC3E}">
        <p14:creationId xmlns:p14="http://schemas.microsoft.com/office/powerpoint/2010/main" val="16049530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782074" rtl="0" eaLnBrk="1" latinLnBrk="0" hangingPunct="1">
        <a:lnSpc>
          <a:spcPct val="90000"/>
        </a:lnSpc>
        <a:spcBef>
          <a:spcPct val="0"/>
        </a:spcBef>
        <a:buNone/>
        <a:defRPr kumimoji="1" sz="3764" kern="1200">
          <a:solidFill>
            <a:schemeClr val="tx1"/>
          </a:solidFill>
          <a:latin typeface="+mj-lt"/>
          <a:ea typeface="+mj-ea"/>
          <a:cs typeface="+mj-cs"/>
        </a:defRPr>
      </a:lvl1pPr>
    </p:titleStyle>
    <p:bodyStyle>
      <a:lvl1pPr marL="195518" indent="-195518" algn="l" defTabSz="782074" rtl="0" eaLnBrk="1" latinLnBrk="0" hangingPunct="1">
        <a:lnSpc>
          <a:spcPct val="90000"/>
        </a:lnSpc>
        <a:spcBef>
          <a:spcPts val="855"/>
        </a:spcBef>
        <a:buFont typeface="Arial" panose="020B0604020202020204" pitchFamily="34" charset="0"/>
        <a:buChar char="•"/>
        <a:defRPr kumimoji="1" sz="2395" kern="1200">
          <a:solidFill>
            <a:schemeClr val="tx1"/>
          </a:solidFill>
          <a:latin typeface="+mn-lt"/>
          <a:ea typeface="+mn-ea"/>
          <a:cs typeface="+mn-cs"/>
        </a:defRPr>
      </a:lvl1pPr>
      <a:lvl2pPr marL="586556" indent="-195518" algn="l" defTabSz="782074" rtl="0" eaLnBrk="1" latinLnBrk="0" hangingPunct="1">
        <a:lnSpc>
          <a:spcPct val="90000"/>
        </a:lnSpc>
        <a:spcBef>
          <a:spcPts val="428"/>
        </a:spcBef>
        <a:buFont typeface="Arial" panose="020B0604020202020204" pitchFamily="34" charset="0"/>
        <a:buChar char="•"/>
        <a:defRPr kumimoji="1" sz="2054" kern="1200">
          <a:solidFill>
            <a:schemeClr val="tx1"/>
          </a:solidFill>
          <a:latin typeface="+mn-lt"/>
          <a:ea typeface="+mn-ea"/>
          <a:cs typeface="+mn-cs"/>
        </a:defRPr>
      </a:lvl2pPr>
      <a:lvl3pPr marL="977592" indent="-195518" algn="l" defTabSz="782074" rtl="0" eaLnBrk="1" latinLnBrk="0" hangingPunct="1">
        <a:lnSpc>
          <a:spcPct val="90000"/>
        </a:lnSpc>
        <a:spcBef>
          <a:spcPts val="428"/>
        </a:spcBef>
        <a:buFont typeface="Arial" panose="020B0604020202020204" pitchFamily="34" charset="0"/>
        <a:buChar char="•"/>
        <a:defRPr kumimoji="1" sz="1711" kern="1200">
          <a:solidFill>
            <a:schemeClr val="tx1"/>
          </a:solidFill>
          <a:latin typeface="+mn-lt"/>
          <a:ea typeface="+mn-ea"/>
          <a:cs typeface="+mn-cs"/>
        </a:defRPr>
      </a:lvl3pPr>
      <a:lvl4pPr marL="1368629" indent="-195518" algn="l" defTabSz="782074" rtl="0" eaLnBrk="1" latinLnBrk="0" hangingPunct="1">
        <a:lnSpc>
          <a:spcPct val="90000"/>
        </a:lnSpc>
        <a:spcBef>
          <a:spcPts val="428"/>
        </a:spcBef>
        <a:buFont typeface="Arial" panose="020B0604020202020204" pitchFamily="34" charset="0"/>
        <a:buChar char="•"/>
        <a:defRPr kumimoji="1" sz="1540" kern="1200">
          <a:solidFill>
            <a:schemeClr val="tx1"/>
          </a:solidFill>
          <a:latin typeface="+mn-lt"/>
          <a:ea typeface="+mn-ea"/>
          <a:cs typeface="+mn-cs"/>
        </a:defRPr>
      </a:lvl4pPr>
      <a:lvl5pPr marL="1759666" indent="-195518" algn="l" defTabSz="782074" rtl="0" eaLnBrk="1" latinLnBrk="0" hangingPunct="1">
        <a:lnSpc>
          <a:spcPct val="90000"/>
        </a:lnSpc>
        <a:spcBef>
          <a:spcPts val="428"/>
        </a:spcBef>
        <a:buFont typeface="Arial" panose="020B0604020202020204" pitchFamily="34" charset="0"/>
        <a:buChar char="•"/>
        <a:defRPr kumimoji="1" sz="1540" kern="1200">
          <a:solidFill>
            <a:schemeClr val="tx1"/>
          </a:solidFill>
          <a:latin typeface="+mn-lt"/>
          <a:ea typeface="+mn-ea"/>
          <a:cs typeface="+mn-cs"/>
        </a:defRPr>
      </a:lvl5pPr>
      <a:lvl6pPr marL="2150703" indent="-195518" algn="l" defTabSz="782074" rtl="0" eaLnBrk="1" latinLnBrk="0" hangingPunct="1">
        <a:lnSpc>
          <a:spcPct val="90000"/>
        </a:lnSpc>
        <a:spcBef>
          <a:spcPts val="428"/>
        </a:spcBef>
        <a:buFont typeface="Arial" panose="020B0604020202020204" pitchFamily="34" charset="0"/>
        <a:buChar char="•"/>
        <a:defRPr kumimoji="1" sz="1540" kern="1200">
          <a:solidFill>
            <a:schemeClr val="tx1"/>
          </a:solidFill>
          <a:latin typeface="+mn-lt"/>
          <a:ea typeface="+mn-ea"/>
          <a:cs typeface="+mn-cs"/>
        </a:defRPr>
      </a:lvl6pPr>
      <a:lvl7pPr marL="2541740" indent="-195518" algn="l" defTabSz="782074" rtl="0" eaLnBrk="1" latinLnBrk="0" hangingPunct="1">
        <a:lnSpc>
          <a:spcPct val="90000"/>
        </a:lnSpc>
        <a:spcBef>
          <a:spcPts val="428"/>
        </a:spcBef>
        <a:buFont typeface="Arial" panose="020B0604020202020204" pitchFamily="34" charset="0"/>
        <a:buChar char="•"/>
        <a:defRPr kumimoji="1" sz="1540" kern="1200">
          <a:solidFill>
            <a:schemeClr val="tx1"/>
          </a:solidFill>
          <a:latin typeface="+mn-lt"/>
          <a:ea typeface="+mn-ea"/>
          <a:cs typeface="+mn-cs"/>
        </a:defRPr>
      </a:lvl7pPr>
      <a:lvl8pPr marL="2932777" indent="-195518" algn="l" defTabSz="782074" rtl="0" eaLnBrk="1" latinLnBrk="0" hangingPunct="1">
        <a:lnSpc>
          <a:spcPct val="90000"/>
        </a:lnSpc>
        <a:spcBef>
          <a:spcPts val="428"/>
        </a:spcBef>
        <a:buFont typeface="Arial" panose="020B0604020202020204" pitchFamily="34" charset="0"/>
        <a:buChar char="•"/>
        <a:defRPr kumimoji="1" sz="1540" kern="1200">
          <a:solidFill>
            <a:schemeClr val="tx1"/>
          </a:solidFill>
          <a:latin typeface="+mn-lt"/>
          <a:ea typeface="+mn-ea"/>
          <a:cs typeface="+mn-cs"/>
        </a:defRPr>
      </a:lvl8pPr>
      <a:lvl9pPr marL="3323813" indent="-195518" algn="l" defTabSz="782074" rtl="0" eaLnBrk="1" latinLnBrk="0" hangingPunct="1">
        <a:lnSpc>
          <a:spcPct val="90000"/>
        </a:lnSpc>
        <a:spcBef>
          <a:spcPts val="428"/>
        </a:spcBef>
        <a:buFont typeface="Arial" panose="020B0604020202020204" pitchFamily="34" charset="0"/>
        <a:buChar char="•"/>
        <a:defRPr kumimoji="1" sz="1540" kern="1200">
          <a:solidFill>
            <a:schemeClr val="tx1"/>
          </a:solidFill>
          <a:latin typeface="+mn-lt"/>
          <a:ea typeface="+mn-ea"/>
          <a:cs typeface="+mn-cs"/>
        </a:defRPr>
      </a:lvl9pPr>
    </p:bodyStyle>
    <p:otherStyle>
      <a:defPPr>
        <a:defRPr lang="ja-JP"/>
      </a:defPPr>
      <a:lvl1pPr marL="0" algn="l" defTabSz="782074" rtl="0" eaLnBrk="1" latinLnBrk="0" hangingPunct="1">
        <a:defRPr kumimoji="1" sz="1540" kern="1200">
          <a:solidFill>
            <a:schemeClr val="tx1"/>
          </a:solidFill>
          <a:latin typeface="+mn-lt"/>
          <a:ea typeface="+mn-ea"/>
          <a:cs typeface="+mn-cs"/>
        </a:defRPr>
      </a:lvl1pPr>
      <a:lvl2pPr marL="391037" algn="l" defTabSz="782074" rtl="0" eaLnBrk="1" latinLnBrk="0" hangingPunct="1">
        <a:defRPr kumimoji="1" sz="1540" kern="1200">
          <a:solidFill>
            <a:schemeClr val="tx1"/>
          </a:solidFill>
          <a:latin typeface="+mn-lt"/>
          <a:ea typeface="+mn-ea"/>
          <a:cs typeface="+mn-cs"/>
        </a:defRPr>
      </a:lvl2pPr>
      <a:lvl3pPr marL="782074" algn="l" defTabSz="782074" rtl="0" eaLnBrk="1" latinLnBrk="0" hangingPunct="1">
        <a:defRPr kumimoji="1" sz="1540" kern="1200">
          <a:solidFill>
            <a:schemeClr val="tx1"/>
          </a:solidFill>
          <a:latin typeface="+mn-lt"/>
          <a:ea typeface="+mn-ea"/>
          <a:cs typeface="+mn-cs"/>
        </a:defRPr>
      </a:lvl3pPr>
      <a:lvl4pPr marL="1173111" algn="l" defTabSz="782074" rtl="0" eaLnBrk="1" latinLnBrk="0" hangingPunct="1">
        <a:defRPr kumimoji="1" sz="1540" kern="1200">
          <a:solidFill>
            <a:schemeClr val="tx1"/>
          </a:solidFill>
          <a:latin typeface="+mn-lt"/>
          <a:ea typeface="+mn-ea"/>
          <a:cs typeface="+mn-cs"/>
        </a:defRPr>
      </a:lvl4pPr>
      <a:lvl5pPr marL="1564148" algn="l" defTabSz="782074" rtl="0" eaLnBrk="1" latinLnBrk="0" hangingPunct="1">
        <a:defRPr kumimoji="1" sz="1540" kern="1200">
          <a:solidFill>
            <a:schemeClr val="tx1"/>
          </a:solidFill>
          <a:latin typeface="+mn-lt"/>
          <a:ea typeface="+mn-ea"/>
          <a:cs typeface="+mn-cs"/>
        </a:defRPr>
      </a:lvl5pPr>
      <a:lvl6pPr marL="1955185" algn="l" defTabSz="782074" rtl="0" eaLnBrk="1" latinLnBrk="0" hangingPunct="1">
        <a:defRPr kumimoji="1" sz="1540" kern="1200">
          <a:solidFill>
            <a:schemeClr val="tx1"/>
          </a:solidFill>
          <a:latin typeface="+mn-lt"/>
          <a:ea typeface="+mn-ea"/>
          <a:cs typeface="+mn-cs"/>
        </a:defRPr>
      </a:lvl6pPr>
      <a:lvl7pPr marL="2346221" algn="l" defTabSz="782074" rtl="0" eaLnBrk="1" latinLnBrk="0" hangingPunct="1">
        <a:defRPr kumimoji="1" sz="1540" kern="1200">
          <a:solidFill>
            <a:schemeClr val="tx1"/>
          </a:solidFill>
          <a:latin typeface="+mn-lt"/>
          <a:ea typeface="+mn-ea"/>
          <a:cs typeface="+mn-cs"/>
        </a:defRPr>
      </a:lvl7pPr>
      <a:lvl8pPr marL="2737259" algn="l" defTabSz="782074" rtl="0" eaLnBrk="1" latinLnBrk="0" hangingPunct="1">
        <a:defRPr kumimoji="1" sz="1540" kern="1200">
          <a:solidFill>
            <a:schemeClr val="tx1"/>
          </a:solidFill>
          <a:latin typeface="+mn-lt"/>
          <a:ea typeface="+mn-ea"/>
          <a:cs typeface="+mn-cs"/>
        </a:defRPr>
      </a:lvl8pPr>
      <a:lvl9pPr marL="3128295" algn="l" defTabSz="782074" rtl="0" eaLnBrk="1" latinLnBrk="0" hangingPunct="1">
        <a:defRPr kumimoji="1" sz="15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us02web.zoom.us/webinar/register/WN_S3WUuP0BQ16O-QyiogSzmg"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a:extLst>
              <a:ext uri="{FF2B5EF4-FFF2-40B4-BE49-F238E27FC236}">
                <a16:creationId xmlns:a16="http://schemas.microsoft.com/office/drawing/2014/main" id="{7E2DEB39-63FF-4B99-BB0D-F35B4C6FE8BA}"/>
              </a:ext>
            </a:extLst>
          </p:cNvPr>
          <p:cNvCxnSpPr>
            <a:cxnSpLocks/>
          </p:cNvCxnSpPr>
          <p:nvPr/>
        </p:nvCxnSpPr>
        <p:spPr>
          <a:xfrm>
            <a:off x="472095" y="15658328"/>
            <a:ext cx="11493849" cy="0"/>
          </a:xfrm>
          <a:prstGeom prst="line">
            <a:avLst/>
          </a:prstGeom>
          <a:ln w="25400">
            <a:gradFill flip="none" rotWithShape="1">
              <a:gsLst>
                <a:gs pos="0">
                  <a:srgbClr val="F6AA00"/>
                </a:gs>
                <a:gs pos="46000">
                  <a:srgbClr val="F08100"/>
                </a:gs>
                <a:gs pos="100000">
                  <a:srgbClr val="ED6D00"/>
                </a:gs>
                <a:gs pos="100000">
                  <a:srgbClr val="ED6D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5BBF87D2-3523-4ECF-AE8E-5E7F3197AC8A}"/>
              </a:ext>
            </a:extLst>
          </p:cNvPr>
          <p:cNvSpPr txBox="1"/>
          <p:nvPr/>
        </p:nvSpPr>
        <p:spPr>
          <a:xfrm>
            <a:off x="2655596" y="15726908"/>
            <a:ext cx="7095404" cy="430887"/>
          </a:xfrm>
          <a:prstGeom prst="rect">
            <a:avLst/>
          </a:prstGeom>
          <a:noFill/>
        </p:spPr>
        <p:txBody>
          <a:bodyPr wrap="none" lIns="0" tIns="0" rIns="0" bIns="0" rtlCol="0">
            <a:spAutoFit/>
          </a:bodyPr>
          <a:lstStyle/>
          <a:p>
            <a:pPr marL="0" marR="0" lvl="0" indent="0" algn="l" defTabSz="695127"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76"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共催：沖縄県病院薬剤師会</a:t>
            </a:r>
            <a:r>
              <a:rPr lang="ja-JP" altLang="en-US" sz="2800" b="1" spc="-76"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kumimoji="1" lang="ja-JP" altLang="en-US" sz="2800" b="1" i="0" u="none" strike="noStrike" kern="1200" cap="none" spc="-76"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第一三共株式会社</a:t>
            </a:r>
            <a:endParaRPr kumimoji="1" lang="en-US" altLang="ja-JP" sz="2800" b="1" i="0" u="none" strike="noStrike" kern="1200" cap="none" spc="-76"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D0CC4910-5889-4FD4-B081-E415617A14D6}"/>
              </a:ext>
            </a:extLst>
          </p:cNvPr>
          <p:cNvSpPr txBox="1"/>
          <p:nvPr/>
        </p:nvSpPr>
        <p:spPr>
          <a:xfrm>
            <a:off x="1615655" y="1607822"/>
            <a:ext cx="10398733" cy="615553"/>
          </a:xfrm>
          <a:prstGeom prst="rect">
            <a:avLst/>
          </a:prstGeom>
          <a:noFill/>
        </p:spPr>
        <p:txBody>
          <a:bodyPr wrap="square" lIns="0" tIns="0" rIns="0" bIns="0" rtlCol="0">
            <a:spAutoFit/>
          </a:bodyPr>
          <a:lstStyle/>
          <a:p>
            <a:pPr marL="0" marR="0" lvl="0" indent="0" algn="l" defTabSz="695127"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a:t>
            </a:r>
            <a:r>
              <a:rPr lang="en-US" altLang="ja-JP" sz="2800" dirty="0">
                <a:solidFill>
                  <a:prstClr val="black"/>
                </a:solidFill>
                <a:latin typeface="Meiryo UI" panose="020B0604030504040204" pitchFamily="50" charset="-128"/>
                <a:ea typeface="Meiryo UI" panose="020B0604030504040204" pitchFamily="50" charset="-128"/>
              </a:rPr>
              <a:t>4</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lang="en-US" altLang="ja-JP" sz="4000" b="1" dirty="0">
                <a:solidFill>
                  <a:srgbClr val="FF66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lang="en-US" altLang="ja-JP" sz="4000" b="1" dirty="0">
                <a:solidFill>
                  <a:srgbClr val="FF66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28</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日（火）</a:t>
            </a:r>
            <a:r>
              <a:rPr kumimoji="1" lang="en-US" altLang="ja-JP" sz="36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19</a:t>
            </a:r>
            <a:r>
              <a:rPr lang="en-US" altLang="ja-JP" sz="3600" b="1" dirty="0">
                <a:solidFill>
                  <a:srgbClr val="FF66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en-US" altLang="ja-JP" sz="36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00</a:t>
            </a:r>
            <a:r>
              <a:rPr kumimoji="1" lang="ja-JP" altLang="en-US" sz="2800" b="0"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36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20:10</a:t>
            </a:r>
            <a:r>
              <a:rPr kumimoji="1" lang="ja-JP" altLang="en-US" sz="2800" b="0"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a:t>
            </a:r>
            <a:r>
              <a:rPr kumimoji="1" lang="ja-JP" alt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a:t>
            </a:r>
            <a:endParaRPr kumimoji="1" lang="en-US" altLang="ja-JP" sz="2800" b="0" i="0" u="none" strike="noStrike" kern="1200" cap="none" spc="-152"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2F68CFF3-24E1-4BB9-B8FE-16F11EFF7486}"/>
              </a:ext>
            </a:extLst>
          </p:cNvPr>
          <p:cNvSpPr txBox="1"/>
          <p:nvPr/>
        </p:nvSpPr>
        <p:spPr>
          <a:xfrm>
            <a:off x="1006947" y="202860"/>
            <a:ext cx="10178107" cy="1169551"/>
          </a:xfrm>
          <a:prstGeom prst="rect">
            <a:avLst/>
          </a:prstGeom>
          <a:noFill/>
        </p:spPr>
        <p:txBody>
          <a:bodyPr wrap="none" lIns="0" tIns="0" rIns="0" bIns="0" rtlCol="0">
            <a:spAutoFit/>
          </a:bodyPr>
          <a:lstStyle/>
          <a:p>
            <a:pPr marL="0" marR="0" lvl="0" indent="0" algn="ctr" defTabSz="695127" rtl="0" eaLnBrk="1" fontAlgn="auto" latinLnBrk="0" hangingPunct="1">
              <a:lnSpc>
                <a:spcPct val="100000"/>
              </a:lnSpc>
              <a:spcBef>
                <a:spcPts val="0"/>
              </a:spcBef>
              <a:spcAft>
                <a:spcPts val="0"/>
              </a:spcAft>
              <a:buClrTx/>
              <a:buSzTx/>
              <a:buFontTx/>
              <a:buNone/>
              <a:tabLst/>
              <a:defRPr/>
            </a:pPr>
            <a:r>
              <a:rPr kumimoji="1" lang="en-US" altLang="ja-JP" sz="4400" b="1" i="0" u="none" strike="noStrike" kern="1200" cap="none" spc="-152" normalizeH="0" baseline="0" noProof="0" dirty="0">
                <a:ln>
                  <a:noFill/>
                </a:ln>
                <a:solidFill>
                  <a:srgbClr val="FF66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Breast Cancer Meeting in</a:t>
            </a:r>
            <a:r>
              <a:rPr kumimoji="1" lang="ja-JP" altLang="en-US" sz="4400" b="1" i="0" u="none" strike="noStrike" kern="1200" cap="none" spc="-152" normalizeH="0" baseline="0" noProof="0" dirty="0">
                <a:ln>
                  <a:noFill/>
                </a:ln>
                <a:solidFill>
                  <a:srgbClr val="FF66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沖縄</a:t>
            </a:r>
            <a:endParaRPr kumimoji="1" lang="en-US" altLang="ja-JP" sz="4400" b="1" i="0" u="none" strike="noStrike" kern="1200" cap="none" spc="-152" normalizeH="0" baseline="0" noProof="0" dirty="0">
              <a:ln>
                <a:noFill/>
              </a:ln>
              <a:solidFill>
                <a:srgbClr val="FF66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695127" rtl="0" eaLnBrk="1" fontAlgn="auto" latinLnBrk="0" hangingPunct="1">
              <a:lnSpc>
                <a:spcPct val="100000"/>
              </a:lnSpc>
              <a:spcBef>
                <a:spcPts val="0"/>
              </a:spcBef>
              <a:spcAft>
                <a:spcPts val="0"/>
              </a:spcAft>
              <a:buClrTx/>
              <a:buSzTx/>
              <a:buFontTx/>
              <a:buNone/>
              <a:tabLst/>
              <a:defRPr/>
            </a:pPr>
            <a:r>
              <a:rPr lang="ja-JP" altLang="en-US" sz="3200" b="1" spc="-152" dirty="0">
                <a:solidFill>
                  <a:srgbClr val="FF66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トラスツズマブ デルクステカン のリスク・ベネフィットを考える ～</a:t>
            </a:r>
            <a:endParaRPr kumimoji="1" lang="ja-JP" altLang="en-US" sz="3200" b="1" i="0" u="none" strike="noStrike" kern="1200" cap="none" spc="-152" normalizeH="0" baseline="0" noProof="0" dirty="0">
              <a:ln>
                <a:noFill/>
              </a:ln>
              <a:solidFill>
                <a:srgbClr val="FF66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85B77F64-1B32-4D8B-BF5E-8DFD2A6F2C1B}"/>
              </a:ext>
            </a:extLst>
          </p:cNvPr>
          <p:cNvSpPr txBox="1"/>
          <p:nvPr/>
        </p:nvSpPr>
        <p:spPr>
          <a:xfrm>
            <a:off x="3614620" y="5005343"/>
            <a:ext cx="7599053" cy="430887"/>
          </a:xfrm>
          <a:prstGeom prst="rect">
            <a:avLst/>
          </a:prstGeom>
          <a:noFill/>
        </p:spPr>
        <p:txBody>
          <a:bodyPr wrap="square" lIns="0" tIns="0" rIns="0" bIns="0" rtlCol="0">
            <a:spAutoFit/>
          </a:bodyPr>
          <a:lstStyle/>
          <a:p>
            <a:pPr lvl="0" algn="r" defTabSz="695127">
              <a:defRPr/>
            </a:pPr>
            <a:r>
              <a:rPr kumimoji="1" lang="ja-JP" altLang="en-US" sz="2000" b="0" i="0" u="none" strike="noStrike" kern="1200" cap="none" spc="-106"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2800" b="1" i="0" u="none" strike="noStrike" kern="1200" cap="none" spc="-106"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時澤 博美</a:t>
            </a:r>
            <a:r>
              <a:rPr kumimoji="1" lang="ja-JP" altLang="en-US" sz="2800" b="0" i="0" u="none" strike="noStrike" kern="1200" cap="none" spc="-106"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106"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先生</a:t>
            </a:r>
            <a:endParaRPr kumimoji="1" lang="en-US" altLang="ja-JP" sz="3200" b="0" i="0" u="none" strike="noStrike" kern="1200" cap="none" spc="-106"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ED154AE5-09C6-469F-82F1-06672980CD35}"/>
              </a:ext>
            </a:extLst>
          </p:cNvPr>
          <p:cNvSpPr txBox="1"/>
          <p:nvPr/>
        </p:nvSpPr>
        <p:spPr>
          <a:xfrm>
            <a:off x="666856" y="1845693"/>
            <a:ext cx="527837" cy="246221"/>
          </a:xfrm>
          <a:prstGeom prst="rect">
            <a:avLst/>
          </a:prstGeom>
          <a:noFill/>
        </p:spPr>
        <p:txBody>
          <a:bodyPr wrap="none" lIns="0" tIns="0" rIns="0" bIns="0" rtlCol="0">
            <a:spAutoFit/>
          </a:bodyPr>
          <a:lstStyle/>
          <a:p>
            <a:pPr marL="0" marR="0" lvl="0" indent="0" algn="l" defTabSz="69512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228" normalizeH="0" baseline="0" noProof="0" dirty="0">
                <a:ln>
                  <a:noFill/>
                </a:ln>
                <a:solidFill>
                  <a:srgbClr val="EE7623"/>
                </a:solidFill>
                <a:effectLst/>
                <a:uLnTx/>
                <a:uFillTx/>
                <a:latin typeface="Meiryo UI" panose="020B0604030504040204" pitchFamily="50" charset="-128"/>
                <a:ea typeface="Meiryo UI" panose="020B0604030504040204" pitchFamily="50" charset="-128"/>
                <a:cs typeface="+mn-cs"/>
              </a:rPr>
              <a:t>日時／</a:t>
            </a:r>
          </a:p>
        </p:txBody>
      </p:sp>
      <p:sp>
        <p:nvSpPr>
          <p:cNvPr id="15" name="テキスト ボックス 14">
            <a:extLst>
              <a:ext uri="{FF2B5EF4-FFF2-40B4-BE49-F238E27FC236}">
                <a16:creationId xmlns:a16="http://schemas.microsoft.com/office/drawing/2014/main" id="{7144BF94-CA60-451D-A964-8ECB520EEC08}"/>
              </a:ext>
            </a:extLst>
          </p:cNvPr>
          <p:cNvSpPr txBox="1"/>
          <p:nvPr/>
        </p:nvSpPr>
        <p:spPr>
          <a:xfrm>
            <a:off x="655428" y="2486874"/>
            <a:ext cx="527837" cy="246221"/>
          </a:xfrm>
          <a:prstGeom prst="rect">
            <a:avLst/>
          </a:prstGeom>
          <a:noFill/>
        </p:spPr>
        <p:txBody>
          <a:bodyPr wrap="none" lIns="0" tIns="0" rIns="0" bIns="0" rtlCol="0">
            <a:spAutoFit/>
          </a:bodyPr>
          <a:lstStyle/>
          <a:p>
            <a:pPr marL="0" marR="0" lvl="0" indent="0" algn="l" defTabSz="69512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228" normalizeH="0" baseline="0" noProof="0" dirty="0">
                <a:ln>
                  <a:noFill/>
                </a:ln>
                <a:solidFill>
                  <a:srgbClr val="EE7623"/>
                </a:solidFill>
                <a:effectLst/>
                <a:uLnTx/>
                <a:uFillTx/>
                <a:latin typeface="Meiryo UI" panose="020B0604030504040204" pitchFamily="50" charset="-128"/>
                <a:ea typeface="Meiryo UI" panose="020B0604030504040204" pitchFamily="50" charset="-128"/>
                <a:cs typeface="+mn-cs"/>
              </a:rPr>
              <a:t>形式／</a:t>
            </a:r>
          </a:p>
        </p:txBody>
      </p:sp>
      <p:sp>
        <p:nvSpPr>
          <p:cNvPr id="16" name="テキスト ボックス 15">
            <a:extLst>
              <a:ext uri="{FF2B5EF4-FFF2-40B4-BE49-F238E27FC236}">
                <a16:creationId xmlns:a16="http://schemas.microsoft.com/office/drawing/2014/main" id="{975A6C4E-FE4C-42E6-9FE6-E9602A8A0D9A}"/>
              </a:ext>
            </a:extLst>
          </p:cNvPr>
          <p:cNvSpPr txBox="1"/>
          <p:nvPr/>
        </p:nvSpPr>
        <p:spPr>
          <a:xfrm>
            <a:off x="3653726" y="8861062"/>
            <a:ext cx="7553504" cy="430887"/>
          </a:xfrm>
          <a:prstGeom prst="rect">
            <a:avLst/>
          </a:prstGeom>
          <a:noFill/>
        </p:spPr>
        <p:txBody>
          <a:bodyPr wrap="square" lIns="0" tIns="0" rIns="0" bIns="0" rtlCol="0">
            <a:spAutoFit/>
          </a:bodyPr>
          <a:lstStyle/>
          <a:p>
            <a:pPr marL="0" marR="0" lvl="0" indent="0" algn="r" defTabSz="695127" rtl="0" eaLnBrk="1" fontAlgn="auto" latinLnBrk="0" hangingPunct="1">
              <a:lnSpc>
                <a:spcPct val="100000"/>
              </a:lnSpc>
              <a:spcBef>
                <a:spcPts val="0"/>
              </a:spcBef>
              <a:spcAft>
                <a:spcPts val="0"/>
              </a:spcAft>
              <a:buClrTx/>
              <a:buSzTx/>
              <a:buFontTx/>
              <a:buNone/>
              <a:tabLst/>
              <a:defRPr/>
            </a:pPr>
            <a:r>
              <a:rPr lang="ja-JP" altLang="en-US" sz="2800" b="1" spc="-198" dirty="0">
                <a:solidFill>
                  <a:prstClr val="black"/>
                </a:solidFill>
                <a:latin typeface="Meiryo UI" panose="020B0604030504040204" pitchFamily="50" charset="-128"/>
                <a:ea typeface="Meiryo UI" panose="020B0604030504040204" pitchFamily="50" charset="-128"/>
              </a:rPr>
              <a:t>永井 賢作</a:t>
            </a:r>
            <a:r>
              <a:rPr kumimoji="1" lang="ja-JP" altLang="en-US" sz="2800" b="1" i="0" u="none" strike="noStrike" kern="1200" cap="none" spc="-198"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2000" b="0" i="0" u="none" strike="noStrike" kern="1200" cap="none" spc="-19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先生</a:t>
            </a:r>
          </a:p>
        </p:txBody>
      </p:sp>
      <p:grpSp>
        <p:nvGrpSpPr>
          <p:cNvPr id="2" name="グループ化 1">
            <a:extLst>
              <a:ext uri="{FF2B5EF4-FFF2-40B4-BE49-F238E27FC236}">
                <a16:creationId xmlns:a16="http://schemas.microsoft.com/office/drawing/2014/main" id="{EAA4436A-5C95-4795-844A-60755B2D58DC}"/>
              </a:ext>
            </a:extLst>
          </p:cNvPr>
          <p:cNvGrpSpPr/>
          <p:nvPr/>
        </p:nvGrpSpPr>
        <p:grpSpPr>
          <a:xfrm>
            <a:off x="2800268" y="4592115"/>
            <a:ext cx="779914" cy="783794"/>
            <a:chOff x="6485683" y="6030403"/>
            <a:chExt cx="512961" cy="515513"/>
          </a:xfrm>
        </p:grpSpPr>
        <p:pic>
          <p:nvPicPr>
            <p:cNvPr id="19" name="図 18" descr="ミラー が含まれている画像&#10;&#10;自動的に生成された説明">
              <a:extLst>
                <a:ext uri="{FF2B5EF4-FFF2-40B4-BE49-F238E27FC236}">
                  <a16:creationId xmlns:a16="http://schemas.microsoft.com/office/drawing/2014/main" id="{015D06A0-5DFC-4CC4-B9D1-AFCC87B70C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683" y="6030403"/>
              <a:ext cx="512961" cy="515513"/>
            </a:xfrm>
            <a:prstGeom prst="rect">
              <a:avLst/>
            </a:prstGeom>
          </p:spPr>
        </p:pic>
        <p:sp>
          <p:nvSpPr>
            <p:cNvPr id="20" name="テキスト ボックス 19">
              <a:extLst>
                <a:ext uri="{FF2B5EF4-FFF2-40B4-BE49-F238E27FC236}">
                  <a16:creationId xmlns:a16="http://schemas.microsoft.com/office/drawing/2014/main" id="{4778092B-9B5E-4C82-BD32-F640ABE0CD09}"/>
                </a:ext>
              </a:extLst>
            </p:cNvPr>
            <p:cNvSpPr txBox="1"/>
            <p:nvPr/>
          </p:nvSpPr>
          <p:spPr>
            <a:xfrm>
              <a:off x="6571072" y="6195053"/>
              <a:ext cx="244265" cy="161943"/>
            </a:xfrm>
            <a:prstGeom prst="rect">
              <a:avLst/>
            </a:prstGeom>
            <a:noFill/>
          </p:spPr>
          <p:txBody>
            <a:bodyPr wrap="none" lIns="0" tIns="0" rIns="0" bIns="0" rtlCol="0">
              <a:spAutoFit/>
            </a:bodyPr>
            <a:lstStyle/>
            <a:p>
              <a:pPr marL="0" marR="0" lvl="0" indent="0" algn="l" defTabSz="69512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152" normalizeH="0" baseline="0" noProof="0" dirty="0">
                  <a:ln>
                    <a:noFill/>
                  </a:ln>
                  <a:solidFill>
                    <a:srgbClr val="EE7623"/>
                  </a:solidFill>
                  <a:effectLst/>
                  <a:uLnTx/>
                  <a:uFillTx/>
                  <a:latin typeface="Meiryo UI" panose="020B0604030504040204" pitchFamily="50" charset="-128"/>
                  <a:ea typeface="Meiryo UI" panose="020B0604030504040204" pitchFamily="50" charset="-128"/>
                  <a:cs typeface="+mn-cs"/>
                </a:rPr>
                <a:t>座長</a:t>
              </a:r>
            </a:p>
          </p:txBody>
        </p:sp>
      </p:grpSp>
      <p:grpSp>
        <p:nvGrpSpPr>
          <p:cNvPr id="6" name="グループ化 5">
            <a:extLst>
              <a:ext uri="{FF2B5EF4-FFF2-40B4-BE49-F238E27FC236}">
                <a16:creationId xmlns:a16="http://schemas.microsoft.com/office/drawing/2014/main" id="{5B415F1C-65AD-4D98-BD03-CD6596F82B8B}"/>
              </a:ext>
            </a:extLst>
          </p:cNvPr>
          <p:cNvGrpSpPr/>
          <p:nvPr/>
        </p:nvGrpSpPr>
        <p:grpSpPr>
          <a:xfrm>
            <a:off x="2800268" y="6516633"/>
            <a:ext cx="779914" cy="783794"/>
            <a:chOff x="6485683" y="7750769"/>
            <a:chExt cx="512961" cy="515513"/>
          </a:xfrm>
        </p:grpSpPr>
        <p:pic>
          <p:nvPicPr>
            <p:cNvPr id="22" name="図 21" descr="ミラー が含まれている画像&#10;&#10;自動的に生成された説明">
              <a:extLst>
                <a:ext uri="{FF2B5EF4-FFF2-40B4-BE49-F238E27FC236}">
                  <a16:creationId xmlns:a16="http://schemas.microsoft.com/office/drawing/2014/main" id="{A9A0F592-303D-41E8-AC8A-4E6EEDE8C6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683" y="7750769"/>
              <a:ext cx="512961" cy="515513"/>
            </a:xfrm>
            <a:prstGeom prst="rect">
              <a:avLst/>
            </a:prstGeom>
          </p:spPr>
        </p:pic>
        <p:sp>
          <p:nvSpPr>
            <p:cNvPr id="21" name="テキスト ボックス 20">
              <a:extLst>
                <a:ext uri="{FF2B5EF4-FFF2-40B4-BE49-F238E27FC236}">
                  <a16:creationId xmlns:a16="http://schemas.microsoft.com/office/drawing/2014/main" id="{76BA4359-718F-4AC3-A508-EC1AF3AB3C8C}"/>
                </a:ext>
              </a:extLst>
            </p:cNvPr>
            <p:cNvSpPr txBox="1"/>
            <p:nvPr/>
          </p:nvSpPr>
          <p:spPr>
            <a:xfrm>
              <a:off x="6571072" y="7909093"/>
              <a:ext cx="256917" cy="161943"/>
            </a:xfrm>
            <a:prstGeom prst="rect">
              <a:avLst/>
            </a:prstGeom>
            <a:noFill/>
          </p:spPr>
          <p:txBody>
            <a:bodyPr wrap="square" lIns="0" tIns="0" rIns="0" bIns="0" rtlCol="0">
              <a:spAutoFit/>
            </a:bodyPr>
            <a:lstStyle/>
            <a:p>
              <a:pPr marL="0" marR="0" lvl="0" indent="0" algn="l" defTabSz="69512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152" normalizeH="0" baseline="0" noProof="0" dirty="0">
                  <a:ln>
                    <a:noFill/>
                  </a:ln>
                  <a:solidFill>
                    <a:srgbClr val="EE7623"/>
                  </a:solidFill>
                  <a:effectLst/>
                  <a:uLnTx/>
                  <a:uFillTx/>
                  <a:latin typeface="Meiryo UI" panose="020B0604030504040204" pitchFamily="50" charset="-128"/>
                  <a:ea typeface="Meiryo UI" panose="020B0604030504040204" pitchFamily="50" charset="-128"/>
                  <a:cs typeface="+mn-cs"/>
                </a:rPr>
                <a:t>演者</a:t>
              </a:r>
            </a:p>
          </p:txBody>
        </p:sp>
      </p:grpSp>
      <p:grpSp>
        <p:nvGrpSpPr>
          <p:cNvPr id="25" name="グループ化 24">
            <a:extLst>
              <a:ext uri="{FF2B5EF4-FFF2-40B4-BE49-F238E27FC236}">
                <a16:creationId xmlns:a16="http://schemas.microsoft.com/office/drawing/2014/main" id="{CDF28DA7-4C59-4A04-8295-1B52116A0454}"/>
              </a:ext>
            </a:extLst>
          </p:cNvPr>
          <p:cNvGrpSpPr/>
          <p:nvPr/>
        </p:nvGrpSpPr>
        <p:grpSpPr>
          <a:xfrm>
            <a:off x="2813694" y="10120827"/>
            <a:ext cx="779914" cy="783794"/>
            <a:chOff x="6485683" y="6030403"/>
            <a:chExt cx="512961" cy="515513"/>
          </a:xfrm>
        </p:grpSpPr>
        <p:pic>
          <p:nvPicPr>
            <p:cNvPr id="26" name="図 25" descr="ミラー が含まれている画像&#10;&#10;自動的に生成された説明">
              <a:extLst>
                <a:ext uri="{FF2B5EF4-FFF2-40B4-BE49-F238E27FC236}">
                  <a16:creationId xmlns:a16="http://schemas.microsoft.com/office/drawing/2014/main" id="{24C14CCF-24A6-428D-840B-8B858A28BB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683" y="6030403"/>
              <a:ext cx="512961" cy="515513"/>
            </a:xfrm>
            <a:prstGeom prst="rect">
              <a:avLst/>
            </a:prstGeom>
          </p:spPr>
        </p:pic>
        <p:sp>
          <p:nvSpPr>
            <p:cNvPr id="27" name="テキスト ボックス 26">
              <a:extLst>
                <a:ext uri="{FF2B5EF4-FFF2-40B4-BE49-F238E27FC236}">
                  <a16:creationId xmlns:a16="http://schemas.microsoft.com/office/drawing/2014/main" id="{6A03F55B-811A-40EF-9B09-BC37F82F6FC6}"/>
                </a:ext>
              </a:extLst>
            </p:cNvPr>
            <p:cNvSpPr txBox="1"/>
            <p:nvPr/>
          </p:nvSpPr>
          <p:spPr>
            <a:xfrm>
              <a:off x="6571072" y="6195053"/>
              <a:ext cx="244265" cy="161943"/>
            </a:xfrm>
            <a:prstGeom prst="rect">
              <a:avLst/>
            </a:prstGeom>
            <a:noFill/>
          </p:spPr>
          <p:txBody>
            <a:bodyPr wrap="none" lIns="0" tIns="0" rIns="0" bIns="0" rtlCol="0">
              <a:spAutoFit/>
            </a:bodyPr>
            <a:lstStyle/>
            <a:p>
              <a:pPr marL="0" marR="0" lvl="0" indent="0" algn="l" defTabSz="69512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152" normalizeH="0" baseline="0" noProof="0" dirty="0">
                  <a:ln>
                    <a:noFill/>
                  </a:ln>
                  <a:solidFill>
                    <a:srgbClr val="EE7623"/>
                  </a:solidFill>
                  <a:effectLst/>
                  <a:uLnTx/>
                  <a:uFillTx/>
                  <a:latin typeface="Meiryo UI" panose="020B0604030504040204" pitchFamily="50" charset="-128"/>
                  <a:ea typeface="Meiryo UI" panose="020B0604030504040204" pitchFamily="50" charset="-128"/>
                  <a:cs typeface="+mn-cs"/>
                </a:rPr>
                <a:t>座長</a:t>
              </a:r>
            </a:p>
          </p:txBody>
        </p:sp>
      </p:grpSp>
      <p:sp>
        <p:nvSpPr>
          <p:cNvPr id="28" name="テキスト ボックス 27">
            <a:extLst>
              <a:ext uri="{FF2B5EF4-FFF2-40B4-BE49-F238E27FC236}">
                <a16:creationId xmlns:a16="http://schemas.microsoft.com/office/drawing/2014/main" id="{E2585772-1CB8-40CD-9FC9-8EE2E58F9529}"/>
              </a:ext>
            </a:extLst>
          </p:cNvPr>
          <p:cNvSpPr txBox="1"/>
          <p:nvPr/>
        </p:nvSpPr>
        <p:spPr>
          <a:xfrm>
            <a:off x="4865530" y="11798885"/>
            <a:ext cx="6439583" cy="400110"/>
          </a:xfrm>
          <a:prstGeom prst="rect">
            <a:avLst/>
          </a:prstGeom>
          <a:noFill/>
        </p:spPr>
        <p:txBody>
          <a:bodyPr wrap="none" rtlCol="0">
            <a:spAutoFit/>
          </a:bodyPr>
          <a:lstStyle/>
          <a:p>
            <a:pPr lvl="0" algn="r" defTabSz="457200">
              <a:defRPr/>
            </a:pPr>
            <a:r>
              <a:rPr lang="ja-JP" altLang="en-US" sz="2000" dirty="0">
                <a:solidFill>
                  <a:prstClr val="black"/>
                </a:solidFill>
                <a:latin typeface="Meiryo UI" panose="020B0604030504040204" pitchFamily="50" charset="-128"/>
                <a:ea typeface="Meiryo UI" panose="020B0604030504040204" pitchFamily="50" charset="-128"/>
              </a:rPr>
              <a:t>独立行政法人国立病院機構九州がんセンター 乳腺科 部長</a:t>
            </a:r>
            <a:endPar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grpSp>
        <p:nvGrpSpPr>
          <p:cNvPr id="30" name="グループ化 29">
            <a:extLst>
              <a:ext uri="{FF2B5EF4-FFF2-40B4-BE49-F238E27FC236}">
                <a16:creationId xmlns:a16="http://schemas.microsoft.com/office/drawing/2014/main" id="{45540680-0A51-4571-8965-3C26E445F450}"/>
              </a:ext>
            </a:extLst>
          </p:cNvPr>
          <p:cNvGrpSpPr/>
          <p:nvPr/>
        </p:nvGrpSpPr>
        <p:grpSpPr>
          <a:xfrm>
            <a:off x="2813694" y="11928044"/>
            <a:ext cx="779914" cy="783794"/>
            <a:chOff x="6485683" y="7750769"/>
            <a:chExt cx="512961" cy="515513"/>
          </a:xfrm>
        </p:grpSpPr>
        <p:pic>
          <p:nvPicPr>
            <p:cNvPr id="31" name="図 30" descr="ミラー が含まれている画像&#10;&#10;自動的に生成された説明">
              <a:extLst>
                <a:ext uri="{FF2B5EF4-FFF2-40B4-BE49-F238E27FC236}">
                  <a16:creationId xmlns:a16="http://schemas.microsoft.com/office/drawing/2014/main" id="{B1DCDE9E-14B8-4F10-9CC0-FF94F2E1D4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683" y="7750769"/>
              <a:ext cx="512961" cy="515513"/>
            </a:xfrm>
            <a:prstGeom prst="rect">
              <a:avLst/>
            </a:prstGeom>
          </p:spPr>
        </p:pic>
        <p:sp>
          <p:nvSpPr>
            <p:cNvPr id="32" name="テキスト ボックス 31">
              <a:extLst>
                <a:ext uri="{FF2B5EF4-FFF2-40B4-BE49-F238E27FC236}">
                  <a16:creationId xmlns:a16="http://schemas.microsoft.com/office/drawing/2014/main" id="{746C6210-9FF9-4CBE-B510-5DF619DDFC3C}"/>
                </a:ext>
              </a:extLst>
            </p:cNvPr>
            <p:cNvSpPr txBox="1"/>
            <p:nvPr/>
          </p:nvSpPr>
          <p:spPr>
            <a:xfrm>
              <a:off x="6571072" y="7909093"/>
              <a:ext cx="244265" cy="161943"/>
            </a:xfrm>
            <a:prstGeom prst="rect">
              <a:avLst/>
            </a:prstGeom>
            <a:noFill/>
          </p:spPr>
          <p:txBody>
            <a:bodyPr wrap="none" lIns="0" tIns="0" rIns="0" bIns="0" rtlCol="0">
              <a:spAutoFit/>
            </a:bodyPr>
            <a:lstStyle/>
            <a:p>
              <a:pPr marL="0" marR="0" lvl="0" indent="0" algn="l" defTabSz="69512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152" normalizeH="0" baseline="0" noProof="0" dirty="0">
                  <a:ln>
                    <a:noFill/>
                  </a:ln>
                  <a:solidFill>
                    <a:srgbClr val="EE7623"/>
                  </a:solidFill>
                  <a:effectLst/>
                  <a:uLnTx/>
                  <a:uFillTx/>
                  <a:latin typeface="Meiryo UI" panose="020B0604030504040204" pitchFamily="50" charset="-128"/>
                  <a:ea typeface="Meiryo UI" panose="020B0604030504040204" pitchFamily="50" charset="-128"/>
                  <a:cs typeface="+mn-cs"/>
                </a:rPr>
                <a:t>演者</a:t>
              </a:r>
            </a:p>
          </p:txBody>
        </p:sp>
      </p:grpSp>
      <p:sp>
        <p:nvSpPr>
          <p:cNvPr id="36" name="テキスト ボックス 35">
            <a:extLst>
              <a:ext uri="{FF2B5EF4-FFF2-40B4-BE49-F238E27FC236}">
                <a16:creationId xmlns:a16="http://schemas.microsoft.com/office/drawing/2014/main" id="{F1720027-5372-49FE-8035-59847E95A680}"/>
              </a:ext>
            </a:extLst>
          </p:cNvPr>
          <p:cNvSpPr txBox="1"/>
          <p:nvPr/>
        </p:nvSpPr>
        <p:spPr>
          <a:xfrm>
            <a:off x="390179" y="10246076"/>
            <a:ext cx="193193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19:30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20:10</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a:extLst>
              <a:ext uri="{FF2B5EF4-FFF2-40B4-BE49-F238E27FC236}">
                <a16:creationId xmlns:a16="http://schemas.microsoft.com/office/drawing/2014/main" id="{02A75A5C-9DCB-420C-AEC1-6B1BF890335D}"/>
              </a:ext>
            </a:extLst>
          </p:cNvPr>
          <p:cNvSpPr/>
          <p:nvPr/>
        </p:nvSpPr>
        <p:spPr>
          <a:xfrm>
            <a:off x="666855" y="12836970"/>
            <a:ext cx="10832607" cy="2701370"/>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8" name="直線コネクタ 37">
            <a:extLst>
              <a:ext uri="{FF2B5EF4-FFF2-40B4-BE49-F238E27FC236}">
                <a16:creationId xmlns:a16="http://schemas.microsoft.com/office/drawing/2014/main" id="{CDF9CBAF-5807-4854-9F5C-E7724AB758FB}"/>
              </a:ext>
            </a:extLst>
          </p:cNvPr>
          <p:cNvCxnSpPr>
            <a:cxnSpLocks/>
          </p:cNvCxnSpPr>
          <p:nvPr/>
        </p:nvCxnSpPr>
        <p:spPr>
          <a:xfrm>
            <a:off x="390179" y="1506283"/>
            <a:ext cx="11493849" cy="0"/>
          </a:xfrm>
          <a:prstGeom prst="line">
            <a:avLst/>
          </a:prstGeom>
          <a:ln w="25400">
            <a:gradFill flip="none" rotWithShape="1">
              <a:gsLst>
                <a:gs pos="0">
                  <a:srgbClr val="F6AA00"/>
                </a:gs>
                <a:gs pos="46000">
                  <a:srgbClr val="F08100"/>
                </a:gs>
                <a:gs pos="100000">
                  <a:srgbClr val="ED6D00"/>
                </a:gs>
                <a:gs pos="100000">
                  <a:srgbClr val="ED6D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0FABAD35-945E-4E1A-B41F-1F6B7A96C63E}"/>
              </a:ext>
            </a:extLst>
          </p:cNvPr>
          <p:cNvSpPr/>
          <p:nvPr/>
        </p:nvSpPr>
        <p:spPr>
          <a:xfrm>
            <a:off x="1725123" y="11031758"/>
            <a:ext cx="8478603" cy="584775"/>
          </a:xfrm>
          <a:prstGeom prst="rect">
            <a:avLst/>
          </a:prstGeom>
        </p:spPr>
        <p:txBody>
          <a:bodyPr wrap="none">
            <a:spAutoFit/>
          </a:bodyPr>
          <a:lstStyle/>
          <a:p>
            <a:pPr lvl="0" defTabSz="457200">
              <a:defRPr/>
            </a:pPr>
            <a:r>
              <a:rPr kumimoji="0" lang="ja-JP" altLang="en-US" sz="3200" b="1" dirty="0">
                <a:solidFill>
                  <a:srgbClr val="FF66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0" lang="en-US" altLang="ja-JP" sz="3200" b="1" dirty="0">
                <a:solidFill>
                  <a:srgbClr val="FF66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HER2</a:t>
            </a:r>
            <a:r>
              <a:rPr kumimoji="0" lang="ja-JP" altLang="en-US" sz="3200" b="1" dirty="0">
                <a:solidFill>
                  <a:srgbClr val="FF66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陽性・低発現進行再発乳癌の治療戦略」</a:t>
            </a:r>
            <a:endParaRPr kumimoji="0" lang="en-US" altLang="ja-JP" sz="32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D364D3A1-F855-4C2A-819B-0BDA158CF34C}"/>
              </a:ext>
            </a:extLst>
          </p:cNvPr>
          <p:cNvSpPr/>
          <p:nvPr/>
        </p:nvSpPr>
        <p:spPr>
          <a:xfrm>
            <a:off x="1514280" y="5393349"/>
            <a:ext cx="8797578" cy="1077218"/>
          </a:xfrm>
          <a:prstGeom prst="rect">
            <a:avLst/>
          </a:prstGeom>
        </p:spPr>
        <p:txBody>
          <a:bodyPr wrap="square">
            <a:spAutoFit/>
          </a:bodyPr>
          <a:lstStyle/>
          <a:p>
            <a:pPr lvl="0" defTabSz="457200">
              <a:defRPr/>
            </a:pPr>
            <a:r>
              <a:rPr kumimoji="0" lang="ja-JP" altLang="en-US" sz="3200" b="1" dirty="0">
                <a:solidFill>
                  <a:srgbClr val="FF66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「当院におけるトラスツズマブデルクステカンの</a:t>
            </a:r>
            <a:endParaRPr kumimoji="0" lang="en-US" altLang="ja-JP" sz="3200" b="1" dirty="0">
              <a:solidFill>
                <a:srgbClr val="FF66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lvl="0" defTabSz="457200">
              <a:defRPr/>
            </a:pPr>
            <a:r>
              <a:rPr kumimoji="0" lang="ja-JP" altLang="en-US" sz="3200" b="1" dirty="0">
                <a:solidFill>
                  <a:srgbClr val="FF66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悪心・嘔吐マネジメント」</a:t>
            </a:r>
            <a:endParaRPr kumimoji="0" lang="en-US" altLang="ja-JP" sz="32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1443C4F1-E6ED-4C58-9794-302DBDEADE47}"/>
              </a:ext>
            </a:extLst>
          </p:cNvPr>
          <p:cNvSpPr txBox="1"/>
          <p:nvPr/>
        </p:nvSpPr>
        <p:spPr>
          <a:xfrm>
            <a:off x="8978257" y="10276162"/>
            <a:ext cx="2371162" cy="523220"/>
          </a:xfrm>
          <a:prstGeom prst="rect">
            <a:avLst/>
          </a:prstGeom>
          <a:noFill/>
        </p:spPr>
        <p:txBody>
          <a:bodyPr wrap="none" rtlCol="0">
            <a:spAutoFit/>
          </a:bodyPr>
          <a:lstStyle/>
          <a:p>
            <a:pPr lvl="0" algn="r" defTabSz="695127">
              <a:defRPr/>
            </a:pPr>
            <a:r>
              <a:rPr kumimoji="0" lang="ja-JP" altLang="en-US" sz="2800" b="1" dirty="0">
                <a:solidFill>
                  <a:prstClr val="black"/>
                </a:solidFill>
                <a:latin typeface="Meiryo UI" panose="020B0604030504040204" pitchFamily="50" charset="-128"/>
                <a:ea typeface="Meiryo UI" panose="020B0604030504040204" pitchFamily="50" charset="-128"/>
              </a:rPr>
              <a:t>宮里 恵子 </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先生</a:t>
            </a:r>
            <a:endParaRPr kumimoji="1" lang="ja-JP" altLang="en-US" sz="3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F0028868-B807-41F1-85FF-30712FC87166}"/>
              </a:ext>
            </a:extLst>
          </p:cNvPr>
          <p:cNvSpPr txBox="1"/>
          <p:nvPr/>
        </p:nvSpPr>
        <p:spPr>
          <a:xfrm>
            <a:off x="1519299" y="2340595"/>
            <a:ext cx="462120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Zoom</a:t>
            </a:r>
            <a:r>
              <a:rPr kumimoji="1" lang="ja-JP" altLang="en-US" sz="28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ウェビナー </a:t>
            </a:r>
            <a:r>
              <a:rPr kumimoji="1" lang="ja-JP" altLang="en-US" sz="20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による配信</a:t>
            </a:r>
            <a:endParaRPr kumimoji="1" lang="ja-JP" altLang="en-US" sz="2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7" name="正方形/長方形 16">
            <a:extLst>
              <a:ext uri="{FF2B5EF4-FFF2-40B4-BE49-F238E27FC236}">
                <a16:creationId xmlns:a16="http://schemas.microsoft.com/office/drawing/2014/main" id="{CF169FFA-DAFC-4C3D-89B2-5293E91C81C9}"/>
              </a:ext>
            </a:extLst>
          </p:cNvPr>
          <p:cNvSpPr/>
          <p:nvPr/>
        </p:nvSpPr>
        <p:spPr>
          <a:xfrm>
            <a:off x="248309" y="9322895"/>
            <a:ext cx="1727547" cy="400110"/>
          </a:xfrm>
          <a:prstGeom prst="rect">
            <a:avLst/>
          </a:prstGeom>
        </p:spPr>
        <p:style>
          <a:lnRef idx="2">
            <a:schemeClr val="accent2"/>
          </a:lnRef>
          <a:fillRef idx="1">
            <a:schemeClr val="lt1"/>
          </a:fillRef>
          <a:effectRef idx="0">
            <a:schemeClr val="accent2"/>
          </a:effectRef>
          <a:fontRef idx="minor">
            <a:schemeClr val="dk1"/>
          </a:fontRef>
        </p:style>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000" dirty="0">
                <a:solidFill>
                  <a:prstClr val="black"/>
                </a:solidFill>
                <a:latin typeface="Meiryo UI" panose="020B0604030504040204" pitchFamily="50" charset="-128"/>
                <a:ea typeface="Meiryo UI" panose="020B0604030504040204" pitchFamily="50" charset="-128"/>
              </a:rPr>
              <a:t>Session</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Ⅱ</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endParaRPr kumimoji="0"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sp>
        <p:nvSpPr>
          <p:cNvPr id="18" name="正方形/長方形 17">
            <a:extLst>
              <a:ext uri="{FF2B5EF4-FFF2-40B4-BE49-F238E27FC236}">
                <a16:creationId xmlns:a16="http://schemas.microsoft.com/office/drawing/2014/main" id="{39A8D26E-5627-49A3-9C53-45BED3F61A48}"/>
              </a:ext>
            </a:extLst>
          </p:cNvPr>
          <p:cNvSpPr/>
          <p:nvPr/>
        </p:nvSpPr>
        <p:spPr>
          <a:xfrm>
            <a:off x="299054" y="3979468"/>
            <a:ext cx="1676802" cy="400110"/>
          </a:xfrm>
          <a:prstGeom prst="rect">
            <a:avLst/>
          </a:prstGeom>
        </p:spPr>
        <p:style>
          <a:lnRef idx="2">
            <a:schemeClr val="accent2"/>
          </a:lnRef>
          <a:fillRef idx="1">
            <a:schemeClr val="lt1"/>
          </a:fillRef>
          <a:effectRef idx="0">
            <a:schemeClr val="accent2"/>
          </a:effectRef>
          <a:fontRef idx="minor">
            <a:schemeClr val="dk1"/>
          </a:fontRef>
        </p:style>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000" dirty="0" err="1">
                <a:solidFill>
                  <a:prstClr val="black"/>
                </a:solidFill>
                <a:latin typeface="Meiryo UI" panose="020B0604030504040204" pitchFamily="50" charset="-128"/>
                <a:ea typeface="Meiryo UI" panose="020B0604030504040204" pitchFamily="50" charset="-128"/>
              </a:rPr>
              <a:t>SessionⅠ</a:t>
            </a:r>
            <a:endParaRPr kumimoji="0"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sp>
        <p:nvSpPr>
          <p:cNvPr id="43" name="正方形/長方形 42">
            <a:extLst>
              <a:ext uri="{FF2B5EF4-FFF2-40B4-BE49-F238E27FC236}">
                <a16:creationId xmlns:a16="http://schemas.microsoft.com/office/drawing/2014/main" id="{01A3B631-FA5B-4866-B1FF-539095E2063F}"/>
              </a:ext>
            </a:extLst>
          </p:cNvPr>
          <p:cNvSpPr/>
          <p:nvPr/>
        </p:nvSpPr>
        <p:spPr>
          <a:xfrm>
            <a:off x="2381657" y="14793630"/>
            <a:ext cx="7403001" cy="610124"/>
          </a:xfrm>
          <a:prstGeom prst="rect">
            <a:avLst/>
          </a:prstGeom>
          <a:noFill/>
          <a:ln w="19050" cap="flat" cmpd="sng" algn="ctr">
            <a:noFill/>
            <a:prstDash val="solid"/>
          </a:ln>
          <a:effectLst/>
        </p:spPr>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1" lang="en-US" altLang="ja-JP" sz="900" b="1"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9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当日はご参加頂いた確認のため、ご施設名・ご芳名を記入頂き、ご参加お願い申し上げます。</a:t>
            </a: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なお、ご記入頂きましたご施設名・ご芳名は医薬品および医学薬学に関する情報提供のために利用させて頂くことがございます。</a:t>
            </a:r>
            <a:endParaRPr kumimoji="1" lang="en-US" altLang="ja-JP" sz="9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当会は医療用医薬品情報を含むため参加者は医師、薬剤師、看護師に限らせて頂きます。</a:t>
            </a:r>
            <a:endParaRPr kumimoji="1"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利用者以外の方への本電子メール・会議</a:t>
            </a:r>
            <a:r>
              <a:rPr kumimoji="1"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Invitation</a:t>
            </a:r>
            <a:r>
              <a:rPr kumimoji="1"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の転送・開示、</a:t>
            </a:r>
            <a:r>
              <a:rPr kumimoji="1"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Web</a:t>
            </a:r>
            <a:r>
              <a:rPr kumimoji="1" lang="ja-JP" altLang="en-US"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講演会の内容の開示並びに利用者以外の方を参加させることはお控えください。</a:t>
            </a:r>
            <a:endParaRPr kumimoji="1" lang="en-US" altLang="ja-JP" sz="9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a:extLst>
              <a:ext uri="{FF2B5EF4-FFF2-40B4-BE49-F238E27FC236}">
                <a16:creationId xmlns:a16="http://schemas.microsoft.com/office/drawing/2014/main" id="{448D4C55-BFB3-4C78-B4A2-BD95DD66F5C1}"/>
              </a:ext>
            </a:extLst>
          </p:cNvPr>
          <p:cNvCxnSpPr/>
          <p:nvPr/>
        </p:nvCxnSpPr>
        <p:spPr>
          <a:xfrm flipV="1">
            <a:off x="197654" y="4470579"/>
            <a:ext cx="4636676" cy="29648"/>
          </a:xfrm>
          <a:prstGeom prst="line">
            <a:avLst/>
          </a:prstGeom>
          <a:ln w="57150">
            <a:gradFill>
              <a:gsLst>
                <a:gs pos="0">
                  <a:schemeClr val="accent1">
                    <a:lumMod val="5000"/>
                    <a:lumOff val="95000"/>
                  </a:schemeClr>
                </a:gs>
                <a:gs pos="100000">
                  <a:srgbClr val="FF6600"/>
                </a:gs>
                <a:gs pos="44000">
                  <a:srgbClr val="FF9966"/>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0C718206-247B-4F43-8B5F-C838921DB5E7}"/>
              </a:ext>
            </a:extLst>
          </p:cNvPr>
          <p:cNvCxnSpPr/>
          <p:nvPr/>
        </p:nvCxnSpPr>
        <p:spPr>
          <a:xfrm flipV="1">
            <a:off x="197654" y="9897629"/>
            <a:ext cx="4636676" cy="29648"/>
          </a:xfrm>
          <a:prstGeom prst="line">
            <a:avLst/>
          </a:prstGeom>
          <a:ln w="57150">
            <a:gradFill>
              <a:gsLst>
                <a:gs pos="0">
                  <a:schemeClr val="accent1">
                    <a:lumMod val="5000"/>
                    <a:lumOff val="95000"/>
                  </a:schemeClr>
                </a:gs>
                <a:gs pos="100000">
                  <a:srgbClr val="FF6600"/>
                </a:gs>
                <a:gs pos="44000">
                  <a:srgbClr val="FF9966"/>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F0355E40-13A1-457E-83D3-667FA0D16525}"/>
              </a:ext>
            </a:extLst>
          </p:cNvPr>
          <p:cNvSpPr/>
          <p:nvPr/>
        </p:nvSpPr>
        <p:spPr>
          <a:xfrm>
            <a:off x="504056" y="7521474"/>
            <a:ext cx="11158204" cy="584775"/>
          </a:xfrm>
          <a:prstGeom prst="rect">
            <a:avLst/>
          </a:prstGeom>
        </p:spPr>
        <p:txBody>
          <a:bodyPr wrap="square">
            <a:spAutoFit/>
          </a:bodyPr>
          <a:lstStyle/>
          <a:p>
            <a:pPr lvl="0" algn="ctr" defTabSz="457200">
              <a:defRPr/>
            </a:pPr>
            <a:r>
              <a:rPr kumimoji="0" lang="ja-JP" altLang="en-US" sz="32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「副作用マネジメント 当院における</a:t>
            </a:r>
            <a:r>
              <a:rPr kumimoji="0" lang="en-US" altLang="ja-JP" sz="32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ILD</a:t>
            </a:r>
            <a:r>
              <a:rPr kumimoji="0" lang="ja-JP" altLang="en-US" sz="32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管理」</a:t>
            </a:r>
            <a:endParaRPr kumimoji="0" lang="en-US" altLang="ja-JP" sz="32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0205A742-0335-4958-96A0-1B03886A72A0}"/>
              </a:ext>
            </a:extLst>
          </p:cNvPr>
          <p:cNvSpPr txBox="1"/>
          <p:nvPr/>
        </p:nvSpPr>
        <p:spPr>
          <a:xfrm>
            <a:off x="4834330" y="6644509"/>
            <a:ext cx="6344905" cy="738664"/>
          </a:xfrm>
          <a:prstGeom prst="rect">
            <a:avLst/>
          </a:prstGeom>
          <a:noFill/>
        </p:spPr>
        <p:txBody>
          <a:bodyPr wrap="square" lIns="0" tIns="0" rIns="0" bIns="0" rtlCol="0">
            <a:spAutoFit/>
          </a:bodyPr>
          <a:lstStyle/>
          <a:p>
            <a:pPr marL="0" marR="0" lvl="0" indent="0" algn="r" defTabSz="695127"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98"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endParaRPr kumimoji="1" lang="en-US" altLang="ja-JP" sz="2000" b="0" i="0" u="none" strike="noStrike" kern="1200" cap="none" spc="-198"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r" defTabSz="695127" rtl="0" eaLnBrk="1" fontAlgn="auto" latinLnBrk="0" hangingPunct="1">
              <a:lnSpc>
                <a:spcPct val="100000"/>
              </a:lnSpc>
              <a:spcBef>
                <a:spcPts val="0"/>
              </a:spcBef>
              <a:spcAft>
                <a:spcPts val="0"/>
              </a:spcAft>
              <a:buClrTx/>
              <a:buSzTx/>
              <a:buFontTx/>
              <a:buNone/>
              <a:tabLst/>
              <a:defRPr/>
            </a:pPr>
            <a:r>
              <a:rPr lang="ja-JP" altLang="en-US" sz="2800" b="1" spc="-198" dirty="0">
                <a:solidFill>
                  <a:prstClr val="black"/>
                </a:solidFill>
                <a:latin typeface="Meiryo UI" panose="020B0604030504040204" pitchFamily="50" charset="-128"/>
                <a:ea typeface="Meiryo UI" panose="020B0604030504040204" pitchFamily="50" charset="-128"/>
              </a:rPr>
              <a:t>山本 紗織</a:t>
            </a:r>
            <a:r>
              <a:rPr kumimoji="1" lang="ja-JP" altLang="en-US" sz="2800" b="1" i="0" u="none" strike="noStrike" kern="1200" cap="none" spc="-198"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2000" b="0" i="0" u="none" strike="noStrike" kern="1200" cap="none" spc="-19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先生</a:t>
            </a:r>
          </a:p>
        </p:txBody>
      </p:sp>
      <p:grpSp>
        <p:nvGrpSpPr>
          <p:cNvPr id="50" name="グループ化 49">
            <a:extLst>
              <a:ext uri="{FF2B5EF4-FFF2-40B4-BE49-F238E27FC236}">
                <a16:creationId xmlns:a16="http://schemas.microsoft.com/office/drawing/2014/main" id="{F9163DDB-7EDF-4E0E-A2C8-5E2FDFF72C6C}"/>
              </a:ext>
            </a:extLst>
          </p:cNvPr>
          <p:cNvGrpSpPr/>
          <p:nvPr/>
        </p:nvGrpSpPr>
        <p:grpSpPr>
          <a:xfrm>
            <a:off x="2804078" y="8360673"/>
            <a:ext cx="779914" cy="783794"/>
            <a:chOff x="6485683" y="7750769"/>
            <a:chExt cx="512961" cy="515513"/>
          </a:xfrm>
        </p:grpSpPr>
        <p:pic>
          <p:nvPicPr>
            <p:cNvPr id="51" name="図 50" descr="ミラー が含まれている画像&#10;&#10;自動的に生成された説明">
              <a:extLst>
                <a:ext uri="{FF2B5EF4-FFF2-40B4-BE49-F238E27FC236}">
                  <a16:creationId xmlns:a16="http://schemas.microsoft.com/office/drawing/2014/main" id="{C6328FB0-2CF0-4B3E-808A-FFA0579FFE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683" y="7750769"/>
              <a:ext cx="512961" cy="515513"/>
            </a:xfrm>
            <a:prstGeom prst="rect">
              <a:avLst/>
            </a:prstGeom>
          </p:spPr>
        </p:pic>
        <p:sp>
          <p:nvSpPr>
            <p:cNvPr id="52" name="テキスト ボックス 51">
              <a:extLst>
                <a:ext uri="{FF2B5EF4-FFF2-40B4-BE49-F238E27FC236}">
                  <a16:creationId xmlns:a16="http://schemas.microsoft.com/office/drawing/2014/main" id="{E64C781C-B60A-4314-9ABC-1437D50F2EF3}"/>
                </a:ext>
              </a:extLst>
            </p:cNvPr>
            <p:cNvSpPr txBox="1"/>
            <p:nvPr/>
          </p:nvSpPr>
          <p:spPr>
            <a:xfrm>
              <a:off x="6571072" y="7909093"/>
              <a:ext cx="256917" cy="161943"/>
            </a:xfrm>
            <a:prstGeom prst="rect">
              <a:avLst/>
            </a:prstGeom>
            <a:noFill/>
          </p:spPr>
          <p:txBody>
            <a:bodyPr wrap="square" lIns="0" tIns="0" rIns="0" bIns="0" rtlCol="0">
              <a:spAutoFit/>
            </a:bodyPr>
            <a:lstStyle/>
            <a:p>
              <a:pPr marL="0" marR="0" lvl="0" indent="0" algn="l" defTabSz="69512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152" normalizeH="0" baseline="0" noProof="0" dirty="0">
                  <a:ln>
                    <a:noFill/>
                  </a:ln>
                  <a:solidFill>
                    <a:srgbClr val="EE7623"/>
                  </a:solidFill>
                  <a:effectLst/>
                  <a:uLnTx/>
                  <a:uFillTx/>
                  <a:latin typeface="Meiryo UI" panose="020B0604030504040204" pitchFamily="50" charset="-128"/>
                  <a:ea typeface="Meiryo UI" panose="020B0604030504040204" pitchFamily="50" charset="-128"/>
                  <a:cs typeface="+mn-cs"/>
                </a:rPr>
                <a:t>演者</a:t>
              </a:r>
            </a:p>
          </p:txBody>
        </p:sp>
      </p:grpSp>
      <p:sp>
        <p:nvSpPr>
          <p:cNvPr id="29" name="正方形/長方形 28">
            <a:extLst>
              <a:ext uri="{FF2B5EF4-FFF2-40B4-BE49-F238E27FC236}">
                <a16:creationId xmlns:a16="http://schemas.microsoft.com/office/drawing/2014/main" id="{B486FD55-70E3-4EFA-B610-C0DD87269474}"/>
              </a:ext>
            </a:extLst>
          </p:cNvPr>
          <p:cNvSpPr/>
          <p:nvPr/>
        </p:nvSpPr>
        <p:spPr>
          <a:xfrm>
            <a:off x="8785897" y="12182331"/>
            <a:ext cx="2563522" cy="523220"/>
          </a:xfrm>
          <a:prstGeom prst="rect">
            <a:avLst/>
          </a:prstGeom>
        </p:spPr>
        <p:txBody>
          <a:bodyPr wrap="none">
            <a:spAutoFit/>
          </a:bodyPr>
          <a:lstStyle/>
          <a:p>
            <a:r>
              <a:rPr lang="ja-JP" altLang="en-US" sz="2800" b="1" dirty="0">
                <a:solidFill>
                  <a:prstClr val="black"/>
                </a:solidFill>
                <a:latin typeface="Meiryo UI" panose="020B0604030504040204" pitchFamily="50" charset="-128"/>
                <a:ea typeface="Meiryo UI" panose="020B0604030504040204" pitchFamily="50" charset="-128"/>
              </a:rPr>
              <a:t>徳永 えり子</a:t>
            </a:r>
            <a:r>
              <a:rPr lang="ja-JP" altLang="en-US" sz="2000" b="1" dirty="0">
                <a:solidFill>
                  <a:prstClr val="black"/>
                </a:solidFill>
                <a:latin typeface="Meiryo UI" panose="020B0604030504040204" pitchFamily="50" charset="-128"/>
                <a:ea typeface="Meiryo UI" panose="020B0604030504040204" pitchFamily="50" charset="-128"/>
              </a:rPr>
              <a:t> </a:t>
            </a:r>
            <a:r>
              <a:rPr lang="zh-CN" altLang="en-US" sz="2000" dirty="0">
                <a:solidFill>
                  <a:prstClr val="black"/>
                </a:solidFill>
                <a:latin typeface="Meiryo UI" panose="020B0604030504040204" pitchFamily="50" charset="-128"/>
                <a:ea typeface="Meiryo UI" panose="020B0604030504040204" pitchFamily="50" charset="-128"/>
              </a:rPr>
              <a:t>先生</a:t>
            </a:r>
            <a:endParaRPr lang="ja-JP" altLang="en-US" sz="1600" dirty="0"/>
          </a:p>
        </p:txBody>
      </p:sp>
      <p:pic>
        <p:nvPicPr>
          <p:cNvPr id="33" name="Picture 2">
            <a:extLst>
              <a:ext uri="{FF2B5EF4-FFF2-40B4-BE49-F238E27FC236}">
                <a16:creationId xmlns:a16="http://schemas.microsoft.com/office/drawing/2014/main" id="{7B177A8B-5495-4234-8B09-20549750EA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2191" y="13262912"/>
            <a:ext cx="1849485" cy="1849485"/>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DB0A5876-4A0D-69D5-46F9-56A887F8749D}"/>
              </a:ext>
            </a:extLst>
          </p:cNvPr>
          <p:cNvSpPr txBox="1"/>
          <p:nvPr/>
        </p:nvSpPr>
        <p:spPr>
          <a:xfrm>
            <a:off x="7280910" y="9853047"/>
            <a:ext cx="4041086" cy="400110"/>
          </a:xfrm>
          <a:prstGeom prst="rect">
            <a:avLst/>
          </a:prstGeom>
          <a:noFill/>
        </p:spPr>
        <p:txBody>
          <a:bodyPr wrap="square">
            <a:spAutoFit/>
          </a:bodyPr>
          <a:lstStyle/>
          <a:p>
            <a:pPr algn="r"/>
            <a:r>
              <a:rPr lang="ja-JP" altLang="en-US" sz="2000" dirty="0">
                <a:solidFill>
                  <a:prstClr val="black"/>
                </a:solidFill>
                <a:latin typeface="Meiryo UI" panose="020B0604030504040204" pitchFamily="50" charset="-128"/>
                <a:ea typeface="Meiryo UI" panose="020B0604030504040204" pitchFamily="50" charset="-128"/>
              </a:rPr>
              <a:t>浦添総合病院 </a:t>
            </a:r>
            <a:r>
              <a:rPr lang="zh-TW" altLang="en-US" sz="2000" dirty="0">
                <a:solidFill>
                  <a:prstClr val="black"/>
                </a:solidFill>
                <a:latin typeface="Meiryo UI" panose="020B0604030504040204" pitchFamily="50" charset="-128"/>
                <a:ea typeface="Meiryo UI" panose="020B0604030504040204" pitchFamily="50" charset="-128"/>
              </a:rPr>
              <a:t>乳腺外科副部長</a:t>
            </a:r>
            <a:r>
              <a:rPr lang="ja-JP" altLang="en-US" sz="2000" dirty="0">
                <a:solidFill>
                  <a:prstClr val="black"/>
                </a:solidFill>
                <a:latin typeface="Meiryo UI" panose="020B0604030504040204" pitchFamily="50" charset="-128"/>
                <a:ea typeface="Meiryo UI" panose="020B0604030504040204" pitchFamily="50" charset="-128"/>
              </a:rPr>
              <a:t> </a:t>
            </a:r>
            <a:endParaRPr lang="ja-JP" altLang="en-US" sz="2000" dirty="0"/>
          </a:p>
        </p:txBody>
      </p:sp>
      <p:sp>
        <p:nvSpPr>
          <p:cNvPr id="37" name="テキスト ボックス 36">
            <a:extLst>
              <a:ext uri="{FF2B5EF4-FFF2-40B4-BE49-F238E27FC236}">
                <a16:creationId xmlns:a16="http://schemas.microsoft.com/office/drawing/2014/main" id="{1C80BCE6-E788-8181-4376-41CE1BA17A34}"/>
              </a:ext>
            </a:extLst>
          </p:cNvPr>
          <p:cNvSpPr txBox="1"/>
          <p:nvPr/>
        </p:nvSpPr>
        <p:spPr>
          <a:xfrm>
            <a:off x="4994910" y="8425218"/>
            <a:ext cx="6271898" cy="400110"/>
          </a:xfrm>
          <a:prstGeom prst="rect">
            <a:avLst/>
          </a:prstGeom>
          <a:noFill/>
        </p:spPr>
        <p:txBody>
          <a:bodyPr wrap="square">
            <a:spAutoFit/>
          </a:bodyPr>
          <a:lstStyle/>
          <a:p>
            <a:pPr indent="139700" algn="r"/>
            <a:r>
              <a:rPr lang="ja-JP" altLang="ja-JP" sz="2000" dirty="0">
                <a:effectLst/>
                <a:latin typeface="メイリオ" panose="020B0604030504040204" pitchFamily="50" charset="-128"/>
                <a:ea typeface="メイリオ" panose="020B0604030504040204" pitchFamily="50" charset="-128"/>
                <a:cs typeface="ＭＳ Ｐゴシック" panose="020B0600070205080204" pitchFamily="50" charset="-128"/>
              </a:rPr>
              <a:t>地方独立行政法人那覇市立病院</a:t>
            </a:r>
            <a:r>
              <a:rPr lang="ja-JP" altLang="en-US" sz="2000" dirty="0">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ja-JP" altLang="ja-JP" sz="2000" dirty="0">
                <a:effectLst/>
                <a:latin typeface="メイリオ" panose="020B0604030504040204" pitchFamily="50" charset="-128"/>
                <a:ea typeface="メイリオ" panose="020B0604030504040204" pitchFamily="50" charset="-128"/>
                <a:cs typeface="ＭＳ Ｐゴシック" panose="020B0600070205080204" pitchFamily="50" charset="-128"/>
              </a:rPr>
              <a:t>薬剤科</a:t>
            </a:r>
            <a:r>
              <a:rPr lang="ja-JP" altLang="en-US" sz="2000" dirty="0">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ja-JP" altLang="ja-JP" sz="2000" dirty="0">
                <a:effectLst/>
                <a:latin typeface="メイリオ" panose="020B0604030504040204" pitchFamily="50" charset="-128"/>
                <a:ea typeface="メイリオ" panose="020B0604030504040204" pitchFamily="50" charset="-128"/>
                <a:cs typeface="ＭＳ Ｐゴシック" panose="020B0600070205080204" pitchFamily="50" charset="-128"/>
              </a:rPr>
              <a:t>副薬剤科長</a:t>
            </a:r>
            <a:endParaRPr lang="ja-JP" altLang="ja-JP" sz="2000" dirty="0">
              <a:latin typeface="メイリオ" panose="020B0604030504040204" pitchFamily="50" charset="-128"/>
              <a:ea typeface="メイリオ" panose="020B0604030504040204" pitchFamily="50" charset="-128"/>
              <a:cs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178A5FD8-D018-3BA5-42FB-5EA10BCA64DF}"/>
              </a:ext>
            </a:extLst>
          </p:cNvPr>
          <p:cNvSpPr txBox="1"/>
          <p:nvPr/>
        </p:nvSpPr>
        <p:spPr>
          <a:xfrm>
            <a:off x="1725123" y="2979862"/>
            <a:ext cx="8823960"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en-US" altLang="ja-JP" sz="7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【日病薬病院薬学認定薬剤師（</a:t>
            </a:r>
            <a:r>
              <a:rPr lang="en-US"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0.5</a:t>
            </a: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単位）申請中】</a:t>
            </a:r>
            <a:endPar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ct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000" kern="100" dirty="0">
                <a:latin typeface="メイリオ" panose="020B0604030504040204" pitchFamily="50" charset="-128"/>
                <a:ea typeface="メイリオ" panose="020B0604030504040204" pitchFamily="50" charset="-128"/>
                <a:cs typeface="Times New Roman" panose="02020603050405020304" pitchFamily="18" charset="0"/>
              </a:rPr>
              <a:t>単位取得に関しまして、詳細は裏面をご確認お願い致します。</a:t>
            </a:r>
          </a:p>
        </p:txBody>
      </p:sp>
      <p:sp>
        <p:nvSpPr>
          <p:cNvPr id="44" name="テキスト ボックス 43">
            <a:extLst>
              <a:ext uri="{FF2B5EF4-FFF2-40B4-BE49-F238E27FC236}">
                <a16:creationId xmlns:a16="http://schemas.microsoft.com/office/drawing/2014/main" id="{BFBAC738-69ED-C54C-6959-D2DF71E68C41}"/>
              </a:ext>
            </a:extLst>
          </p:cNvPr>
          <p:cNvSpPr txBox="1"/>
          <p:nvPr/>
        </p:nvSpPr>
        <p:spPr>
          <a:xfrm>
            <a:off x="692537" y="12818933"/>
            <a:ext cx="8669654" cy="206210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当日のご視聴方法</a:t>
            </a: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当会は「</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Zoom</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」を用いた</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Web</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講演会となります。</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lvl="0" defTabSz="457200">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600" dirty="0">
                <a:solidFill>
                  <a:prstClr val="black"/>
                </a:solidFill>
                <a:latin typeface="Meiryo UI" panose="020B0604030504040204" pitchFamily="50" charset="-128"/>
                <a:ea typeface="Meiryo UI" panose="020B0604030504040204" pitchFamily="50" charset="-128"/>
              </a:rPr>
              <a:t>①</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右記の「二次元コード」</a:t>
            </a:r>
            <a:r>
              <a:rPr kumimoji="0" lang="ja-JP" altLang="en-US" sz="1600" dirty="0">
                <a:solidFill>
                  <a:prstClr val="black"/>
                </a:solidFill>
                <a:latin typeface="Meiryo UI" panose="020B0604030504040204" pitchFamily="50" charset="-128"/>
                <a:ea typeface="Meiryo UI" panose="020B0604030504040204" pitchFamily="50" charset="-128"/>
              </a:rPr>
              <a:t>もしくは「申し込リンク」より</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申し込み</a:t>
            </a:r>
            <a:r>
              <a:rPr kumimoji="0" lang="ja-JP" altLang="en-US" sz="1600" dirty="0">
                <a:solidFill>
                  <a:prstClr val="black"/>
                </a:solidFill>
                <a:latin typeface="Meiryo UI" panose="020B0604030504040204" pitchFamily="50" charset="-128"/>
                <a:ea typeface="Meiryo UI" panose="020B0604030504040204" pitchFamily="50" charset="-128"/>
              </a:rPr>
              <a:t>ください。</a:t>
            </a:r>
            <a:r>
              <a:rPr kumimoji="0" lang="en-US" altLang="ja-JP" sz="1600" dirty="0">
                <a:solidFill>
                  <a:prstClr val="black"/>
                </a:solidFill>
                <a:latin typeface="Meiryo UI" panose="020B0604030504040204" pitchFamily="50" charset="-128"/>
                <a:ea typeface="Meiryo UI" panose="020B0604030504040204" pitchFamily="50" charset="-128"/>
              </a:rPr>
              <a:t> </a:t>
            </a:r>
            <a:r>
              <a:rPr kumimoji="0" lang="ja-JP" altLang="en-US" sz="1600" dirty="0">
                <a:solidFill>
                  <a:prstClr val="black"/>
                </a:solidFill>
                <a:latin typeface="Meiryo UI" panose="020B0604030504040204" pitchFamily="50" charset="-128"/>
                <a:ea typeface="Meiryo UI" panose="020B0604030504040204" pitchFamily="50" charset="-128"/>
              </a:rPr>
              <a:t>       </a:t>
            </a:r>
            <a:r>
              <a:rPr kumimoji="0" lang="ja-JP" altLang="en-US" sz="1600" dirty="0">
                <a:solidFill>
                  <a:prstClr val="black"/>
                </a:solidFill>
                <a:latin typeface="Meiryo UI" panose="020B0604030504040204" pitchFamily="50" charset="-128"/>
                <a:ea typeface="Meiryo UI" panose="020B0604030504040204" pitchFamily="50" charset="-128"/>
                <a:hlinkClick r:id="rId5"/>
              </a:rPr>
              <a:t>申し込みリンク</a:t>
            </a:r>
            <a:endParaRPr kumimoji="0" lang="en-US" altLang="ja-JP" sz="16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②担当の</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MR</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へご連絡ください。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■ご不明な点がございましたら、下記メールアドレス・携帯までご連絡下さい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連絡先</a:t>
            </a:r>
            <a:r>
              <a:rPr kumimoji="0" lang="ja-JP" altLang="en-US" sz="1600" dirty="0">
                <a:solidFill>
                  <a:prstClr val="black"/>
                </a:solidFill>
                <a:latin typeface="Meiryo UI" panose="020B0604030504040204" pitchFamily="50" charset="-128"/>
                <a:ea typeface="Meiryo UI" panose="020B0604030504040204" pitchFamily="50" charset="-128"/>
              </a:rPr>
              <a:t> </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メール</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nishikawa.shinnosuke.d4@daiichisankyo.co.jp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dirty="0">
                <a:solidFill>
                  <a:prstClr val="black"/>
                </a:solidFill>
                <a:latin typeface="Meiryo UI" panose="020B0604030504040204" pitchFamily="50" charset="-128"/>
                <a:ea typeface="Meiryo UI" panose="020B0604030504040204" pitchFamily="50" charset="-128"/>
              </a:rPr>
              <a:t>             携 帯：</a:t>
            </a:r>
            <a:r>
              <a:rPr kumimoji="0" lang="en-US" altLang="ja-JP" sz="1600" dirty="0">
                <a:solidFill>
                  <a:prstClr val="black"/>
                </a:solidFill>
                <a:latin typeface="Meiryo UI" panose="020B0604030504040204" pitchFamily="50" charset="-128"/>
                <a:ea typeface="Meiryo UI" panose="020B0604030504040204" pitchFamily="50" charset="-128"/>
              </a:rPr>
              <a:t>		080-1315-8606</a:t>
            </a:r>
            <a:r>
              <a:rPr kumimoji="0" lang="ja-JP" altLang="en-US" sz="1600" dirty="0">
                <a:solidFill>
                  <a:prstClr val="black"/>
                </a:solidFill>
                <a:latin typeface="Meiryo UI" panose="020B0604030504040204" pitchFamily="50" charset="-128"/>
                <a:ea typeface="Meiryo UI" panose="020B0604030504040204" pitchFamily="50" charset="-128"/>
              </a:rPr>
              <a:t> </a:t>
            </a:r>
            <a:endParaRPr kumimoji="0" lang="en-US" altLang="ja-JP" sz="16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担当者名：</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第一三共株式会社 西川 進之介</a:t>
            </a:r>
          </a:p>
        </p:txBody>
      </p:sp>
      <p:sp>
        <p:nvSpPr>
          <p:cNvPr id="46" name="テキスト ボックス 45">
            <a:extLst>
              <a:ext uri="{FF2B5EF4-FFF2-40B4-BE49-F238E27FC236}">
                <a16:creationId xmlns:a16="http://schemas.microsoft.com/office/drawing/2014/main" id="{695BC3C8-A13E-AECD-3F4C-F0173DADEC0F}"/>
              </a:ext>
            </a:extLst>
          </p:cNvPr>
          <p:cNvSpPr txBox="1"/>
          <p:nvPr/>
        </p:nvSpPr>
        <p:spPr>
          <a:xfrm>
            <a:off x="4555551" y="6531375"/>
            <a:ext cx="6646544" cy="369332"/>
          </a:xfrm>
          <a:prstGeom prst="rect">
            <a:avLst/>
          </a:prstGeom>
          <a:noFill/>
        </p:spPr>
        <p:txBody>
          <a:bodyPr wrap="square">
            <a:spAutoFit/>
          </a:bodyPr>
          <a:lstStyle/>
          <a:p>
            <a:pPr algn="r"/>
            <a:r>
              <a:rPr lang="ja-JP" altLang="en-US" sz="1800" spc="-198" dirty="0">
                <a:solidFill>
                  <a:prstClr val="black"/>
                </a:solidFill>
                <a:latin typeface="Meiryo UI" panose="020B0604030504040204" pitchFamily="50" charset="-128"/>
                <a:ea typeface="Meiryo UI" panose="020B0604030504040204" pitchFamily="50" charset="-128"/>
              </a:rPr>
              <a:t>中頭病院 薬剤部 主任 </a:t>
            </a:r>
            <a:endParaRPr lang="ja-JP" altLang="en-US" dirty="0"/>
          </a:p>
        </p:txBody>
      </p:sp>
      <p:sp>
        <p:nvSpPr>
          <p:cNvPr id="54" name="テキスト ボックス 53">
            <a:extLst>
              <a:ext uri="{FF2B5EF4-FFF2-40B4-BE49-F238E27FC236}">
                <a16:creationId xmlns:a16="http://schemas.microsoft.com/office/drawing/2014/main" id="{D50FEEF6-A021-F1B0-662B-2489E14F5F01}"/>
              </a:ext>
            </a:extLst>
          </p:cNvPr>
          <p:cNvSpPr txBox="1"/>
          <p:nvPr/>
        </p:nvSpPr>
        <p:spPr>
          <a:xfrm>
            <a:off x="4636919" y="4554417"/>
            <a:ext cx="6646544" cy="369332"/>
          </a:xfrm>
          <a:prstGeom prst="rect">
            <a:avLst/>
          </a:prstGeom>
          <a:noFill/>
        </p:spPr>
        <p:txBody>
          <a:bodyPr wrap="square">
            <a:spAutoFit/>
          </a:bodyPr>
          <a:lstStyle/>
          <a:p>
            <a:pPr algn="r"/>
            <a:r>
              <a:rPr kumimoji="1" lang="ja-JP" altLang="en-US" sz="1800" b="0" i="0" u="none" strike="noStrike" kern="1200" cap="none" spc="-106"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沖縄赤十字病院 </a:t>
            </a:r>
            <a:r>
              <a:rPr lang="zh-TW" altLang="en-US" sz="1800" spc="-106" dirty="0">
                <a:solidFill>
                  <a:prstClr val="black"/>
                </a:solidFill>
                <a:latin typeface="Meiryo UI" panose="020B0604030504040204" pitchFamily="50" charset="-128"/>
                <a:ea typeface="Meiryo UI" panose="020B0604030504040204" pitchFamily="50" charset="-128"/>
              </a:rPr>
              <a:t>外科</a:t>
            </a:r>
            <a:r>
              <a:rPr lang="ja-JP" altLang="en-US" sz="1800" spc="-106" dirty="0">
                <a:solidFill>
                  <a:prstClr val="black"/>
                </a:solidFill>
                <a:latin typeface="Meiryo UI" panose="020B0604030504040204" pitchFamily="50" charset="-128"/>
                <a:ea typeface="Meiryo UI" panose="020B0604030504040204" pitchFamily="50" charset="-128"/>
              </a:rPr>
              <a:t> 部長</a:t>
            </a:r>
            <a:endParaRPr lang="ja-JP" altLang="en-US" dirty="0"/>
          </a:p>
        </p:txBody>
      </p:sp>
      <p:sp>
        <p:nvSpPr>
          <p:cNvPr id="34" name="テキスト ボックス 33">
            <a:extLst>
              <a:ext uri="{FF2B5EF4-FFF2-40B4-BE49-F238E27FC236}">
                <a16:creationId xmlns:a16="http://schemas.microsoft.com/office/drawing/2014/main" id="{E4407438-EBDB-C92B-F42F-5328BF888D03}"/>
              </a:ext>
            </a:extLst>
          </p:cNvPr>
          <p:cNvSpPr txBox="1"/>
          <p:nvPr/>
        </p:nvSpPr>
        <p:spPr>
          <a:xfrm>
            <a:off x="340171" y="4708384"/>
            <a:ext cx="632079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19:00</a:t>
            </a: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en-US" altLang="ja-JP"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19:15</a:t>
            </a:r>
            <a:endPar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45" name="テキスト ボックス 44">
            <a:extLst>
              <a:ext uri="{FF2B5EF4-FFF2-40B4-BE49-F238E27FC236}">
                <a16:creationId xmlns:a16="http://schemas.microsoft.com/office/drawing/2014/main" id="{E07BA1F0-3782-DB87-39A4-B546A3E630B4}"/>
              </a:ext>
            </a:extLst>
          </p:cNvPr>
          <p:cNvSpPr txBox="1"/>
          <p:nvPr/>
        </p:nvSpPr>
        <p:spPr>
          <a:xfrm>
            <a:off x="390179" y="6664038"/>
            <a:ext cx="632079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19:15</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19:30</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103659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2150E136-5E60-EDAF-C89F-D59794F1E102}"/>
              </a:ext>
            </a:extLst>
          </p:cNvPr>
          <p:cNvSpPr/>
          <p:nvPr/>
        </p:nvSpPr>
        <p:spPr>
          <a:xfrm>
            <a:off x="541020" y="548640"/>
            <a:ext cx="11109960" cy="860679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ja-JP" sz="36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t>重要（今年度より大きな変更あり）</a:t>
            </a:r>
          </a:p>
          <a:p>
            <a:pPr algn="ctr"/>
            <a:r>
              <a:rPr lang="ja-JP" altLang="ja-JP" sz="36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t>～薬剤師単位をご希望の方へ～</a:t>
            </a:r>
          </a:p>
          <a:p>
            <a:pPr algn="just"/>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※今年度より、研修会単位申請が全てデータ管理化され、実物の　シールでの交付はなくなりました。</a:t>
            </a:r>
          </a:p>
          <a:p>
            <a:pPr algn="just"/>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リアル参加・オンライン視聴</a:t>
            </a:r>
            <a:r>
              <a:rPr lang="ja-JP" altLang="en-US" sz="2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に</a:t>
            </a:r>
            <a:r>
              <a:rPr lang="ja-JP" altLang="ja-JP" sz="20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関わらず薬剤師</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単位ご希望の参加者全て</a:t>
            </a:r>
            <a:r>
              <a:rPr lang="ja-JP" altLang="ja-JP" sz="2000" kern="100" dirty="0">
                <a:solidFill>
                  <a:schemeClr val="accent1"/>
                </a:solidFill>
                <a:effectLst/>
                <a:latin typeface="メイリオ" panose="020B0604030504040204" pitchFamily="50" charset="-128"/>
                <a:ea typeface="メイリオ" panose="020B0604030504040204" pitchFamily="50" charset="-128"/>
                <a:cs typeface="Times New Roman" panose="02020603050405020304" pitchFamily="18" charset="0"/>
              </a:rPr>
              <a:t>『事前登録』必須</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となっております。</a:t>
            </a:r>
          </a:p>
          <a:p>
            <a:pPr algn="just"/>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※『事前登録』の際は</a:t>
            </a:r>
            <a:r>
              <a:rPr lang="ja-JP" altLang="ja-JP" sz="2000" kern="100" dirty="0">
                <a:solidFill>
                  <a:schemeClr val="accent1"/>
                </a:solidFill>
                <a:effectLst/>
                <a:latin typeface="メイリオ" panose="020B0604030504040204" pitchFamily="50" charset="-128"/>
                <a:ea typeface="メイリオ" panose="020B0604030504040204" pitchFamily="50" charset="-128"/>
                <a:cs typeface="Times New Roman" panose="02020603050405020304" pitchFamily="18" charset="0"/>
              </a:rPr>
              <a:t>以下の質問に全て</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お答えください。</a:t>
            </a:r>
          </a:p>
          <a:p>
            <a:pPr algn="just"/>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　①氏名</a:t>
            </a:r>
          </a:p>
          <a:p>
            <a:pPr algn="just"/>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　②メールアドレス</a:t>
            </a:r>
          </a:p>
          <a:p>
            <a:pPr algn="just"/>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　③生年月日</a:t>
            </a:r>
          </a:p>
          <a:p>
            <a:pPr algn="just"/>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　④所属施設（勤務先が無い場合は無所属）</a:t>
            </a:r>
          </a:p>
          <a:p>
            <a:pPr algn="just"/>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　⑤薬剤師名簿登録番号（薬剤師免許番）</a:t>
            </a:r>
          </a:p>
          <a:p>
            <a:pPr algn="just"/>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　⑥日病薬会員番号（</a:t>
            </a:r>
            <a:r>
              <a:rPr lang="ja-JP" altLang="ja-JP" sz="2000" kern="100" dirty="0">
                <a:solidFill>
                  <a:schemeClr val="accent1"/>
                </a:solidFill>
                <a:effectLst/>
                <a:latin typeface="メイリオ" panose="020B0604030504040204" pitchFamily="50" charset="-128"/>
                <a:ea typeface="メイリオ" panose="020B0604030504040204" pitchFamily="50" charset="-128"/>
                <a:cs typeface="Times New Roman" panose="02020603050405020304" pitchFamily="18" charset="0"/>
              </a:rPr>
              <a:t>⑤の薬剤師名簿登録番号とは違います</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a:t>
            </a:r>
          </a:p>
          <a:p>
            <a:pPr algn="just"/>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　⑦会員種別（正会員、特別会員、非会員）</a:t>
            </a:r>
          </a:p>
          <a:p>
            <a:pPr algn="just"/>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※本研修会の参加確認は</a:t>
            </a:r>
            <a:r>
              <a:rPr lang="ja-JP" altLang="ja-JP" sz="2000" kern="100" dirty="0">
                <a:solidFill>
                  <a:schemeClr val="accent1"/>
                </a:solidFill>
                <a:effectLst/>
                <a:latin typeface="メイリオ" panose="020B0604030504040204" pitchFamily="50" charset="-128"/>
                <a:ea typeface="メイリオ" panose="020B0604030504040204" pitchFamily="50" charset="-128"/>
                <a:cs typeface="Times New Roman" panose="02020603050405020304" pitchFamily="18" charset="0"/>
              </a:rPr>
              <a:t>キーワード回答形式</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です。開始～終了まで確実な視聴をお願い致します。リアル参加・　オンライン視聴関わらず本会にて提示されます</a:t>
            </a:r>
            <a:r>
              <a:rPr lang="ja-JP" altLang="ja-JP" sz="2000" kern="100" dirty="0">
                <a:solidFill>
                  <a:schemeClr val="accent1"/>
                </a:solidFill>
                <a:effectLst/>
                <a:latin typeface="メイリオ" panose="020B0604030504040204" pitchFamily="50" charset="-128"/>
                <a:ea typeface="メイリオ" panose="020B0604030504040204" pitchFamily="50" charset="-128"/>
                <a:cs typeface="Times New Roman" panose="02020603050405020304" pitchFamily="18" charset="0"/>
              </a:rPr>
              <a:t>キーワード確認（３つ）</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が必要となります。研修終了後（期限：当日中）に下記の</a:t>
            </a:r>
            <a:r>
              <a:rPr lang="ja-JP" altLang="ja-JP" sz="2000" kern="100" dirty="0">
                <a:solidFill>
                  <a:schemeClr val="accent1"/>
                </a:solidFill>
                <a:effectLst/>
                <a:latin typeface="メイリオ" panose="020B0604030504040204" pitchFamily="50" charset="-128"/>
                <a:ea typeface="メイリオ" panose="020B0604030504040204" pitchFamily="50" charset="-128"/>
                <a:cs typeface="Times New Roman" panose="02020603050405020304" pitchFamily="18" charset="0"/>
              </a:rPr>
              <a:t>第一三共担当者までメールにて３つのキーワード</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をご回答頂きますようよろしくお願いいたします。</a:t>
            </a:r>
          </a:p>
          <a:p>
            <a:pPr algn="just"/>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※単位取得反映のため</a:t>
            </a:r>
            <a:r>
              <a:rPr lang="ja-JP" altLang="ja-JP" sz="2000" kern="100" dirty="0">
                <a:solidFill>
                  <a:schemeClr val="accent1"/>
                </a:solidFill>
                <a:effectLst/>
                <a:latin typeface="メイリオ" panose="020B0604030504040204" pitchFamily="50" charset="-128"/>
                <a:ea typeface="メイリオ" panose="020B0604030504040204" pitchFamily="50" charset="-128"/>
                <a:cs typeface="Times New Roman" panose="02020603050405020304" pitchFamily="18" charset="0"/>
              </a:rPr>
              <a:t>、日病薬のクラウド型会員管理システムへ登録する必要</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があります。詳細は日病薬のホームページの案内などをご参照ください。</a:t>
            </a:r>
          </a:p>
          <a:p>
            <a:pPr algn="just"/>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　■キーワード送付先</a:t>
            </a:r>
          </a:p>
          <a:p>
            <a:pPr algn="just"/>
            <a:r>
              <a:rPr lang="ja-JP" altLang="en-US" sz="20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000" kern="100" dirty="0">
                <a:latin typeface="メイリオ" panose="020B0604030504040204" pitchFamily="50" charset="-128"/>
                <a:ea typeface="メイリオ" panose="020B0604030504040204" pitchFamily="50" charset="-128"/>
                <a:cs typeface="Times New Roman" panose="02020603050405020304" pitchFamily="18" charset="0"/>
              </a:rPr>
              <a:t>nishikawa.shinnosuke.d4@daiichisankyo.co.jp</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44" name="図 43">
            <a:extLst>
              <a:ext uri="{FF2B5EF4-FFF2-40B4-BE49-F238E27FC236}">
                <a16:creationId xmlns:a16="http://schemas.microsoft.com/office/drawing/2014/main" id="{F50873EE-7456-74A9-A5E1-081AE8C9A23C}"/>
              </a:ext>
            </a:extLst>
          </p:cNvPr>
          <p:cNvPicPr>
            <a:picLocks noChangeAspect="1"/>
          </p:cNvPicPr>
          <p:nvPr/>
        </p:nvPicPr>
        <p:blipFill>
          <a:blip r:embed="rId3"/>
          <a:stretch>
            <a:fillRect/>
          </a:stretch>
        </p:blipFill>
        <p:spPr>
          <a:xfrm>
            <a:off x="3723323" y="9315450"/>
            <a:ext cx="4910138" cy="6734175"/>
          </a:xfrm>
          <a:prstGeom prst="rect">
            <a:avLst/>
          </a:prstGeom>
        </p:spPr>
      </p:pic>
    </p:spTree>
    <p:extLst>
      <p:ext uri="{BB962C8B-B14F-4D97-AF65-F5344CB8AC3E}">
        <p14:creationId xmlns:p14="http://schemas.microsoft.com/office/powerpoint/2010/main" val="1510040687"/>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637</Words>
  <Application>Microsoft Office PowerPoint</Application>
  <PresentationFormat>ユーザー設定</PresentationFormat>
  <Paragraphs>67</Paragraphs>
  <Slides>2</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Meiryo UI</vt:lpstr>
      <vt:lpstr>メイリオ</vt:lpstr>
      <vt:lpstr>游ゴシック</vt:lpstr>
      <vt:lpstr>Arial</vt:lpstr>
      <vt:lpstr>デザインの設定</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OHSHIMA JUN / 大島 淳</dc:creator>
  <cp:lastModifiedBy>NISHIKAWA SHINNOSUKE / 西川 進之介</cp:lastModifiedBy>
  <cp:revision>37</cp:revision>
  <cp:lastPrinted>2024-04-18T02:15:51Z</cp:lastPrinted>
  <dcterms:created xsi:type="dcterms:W3CDTF">2023-07-24T09:47:49Z</dcterms:created>
  <dcterms:modified xsi:type="dcterms:W3CDTF">2024-04-22T09:55:57Z</dcterms:modified>
</cp:coreProperties>
</file>