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HSHIMA JUN / 大島 淳" initials="OJ/大淳" lastIdx="1" clrIdx="0">
    <p:extLst>
      <p:ext uri="{19B8F6BF-5375-455C-9EA6-DF929625EA0E}">
        <p15:presenceInfo xmlns:p15="http://schemas.microsoft.com/office/powerpoint/2012/main" userId="S::ohshinf6@daiichisankyo.co.jp::c466044d-15a1-4741-bde0-5fc0a7214c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showGuides="1">
      <p:cViewPr varScale="1">
        <p:scale>
          <a:sx n="42" d="100"/>
          <a:sy n="42" d="100"/>
        </p:scale>
        <p:origin x="1884" y="69"/>
      </p:cViewPr>
      <p:guideLst>
        <p:guide orient="horz" pos="512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139479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191657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109318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296054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332922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325377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343036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1561952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32673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166360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7B6F10-C450-480F-8F22-C0642E451653}" type="datetimeFigureOut">
              <a:rPr kumimoji="1" lang="ja-JP" altLang="en-US" smtClean="0"/>
              <a:t>2023/6/21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227898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4F7B6F10-C450-480F-8F22-C0642E451653}" type="datetimeFigureOut">
              <a:rPr kumimoji="1" lang="ja-JP" altLang="en-US" smtClean="0"/>
              <a:t>2023/6/21</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5610919-4AF2-4E0B-82D7-4E3FCF5E1DB9}" type="slidenum">
              <a:rPr kumimoji="1" lang="ja-JP" altLang="en-US" smtClean="0"/>
              <a:t>‹#›</a:t>
            </a:fld>
            <a:endParaRPr kumimoji="1" lang="ja-JP" altLang="en-US"/>
          </a:p>
        </p:txBody>
      </p:sp>
    </p:spTree>
    <p:extLst>
      <p:ext uri="{BB962C8B-B14F-4D97-AF65-F5344CB8AC3E}">
        <p14:creationId xmlns:p14="http://schemas.microsoft.com/office/powerpoint/2010/main" val="2317899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hshima.jun.bm@daiichisankyo.co.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AC72DE9-034B-4C1D-8BBB-878C6A16FF7F}"/>
              </a:ext>
            </a:extLst>
          </p:cNvPr>
          <p:cNvSpPr>
            <a:spLocks noGrp="1"/>
          </p:cNvSpPr>
          <p:nvPr>
            <p:ph type="subTitle" idx="1"/>
          </p:nvPr>
        </p:nvSpPr>
        <p:spPr>
          <a:xfrm>
            <a:off x="525780" y="1451565"/>
            <a:ext cx="11521440" cy="3371896"/>
          </a:xfrm>
        </p:spPr>
        <p:txBody>
          <a:bodyPr>
            <a:normAutofit/>
          </a:bodyPr>
          <a:lstStyle/>
          <a:p>
            <a:r>
              <a:rPr lang="ja-JP" altLang="en-US" sz="5400" b="1" dirty="0">
                <a:latin typeface="HGS創英角ﾎﾟｯﾌﾟ体" panose="040B0A00000000000000" pitchFamily="50" charset="-128"/>
                <a:ea typeface="HGS創英角ﾎﾟｯﾌﾟ体" panose="040B0A00000000000000" pitchFamily="50" charset="-128"/>
              </a:rPr>
              <a:t>第</a:t>
            </a:r>
            <a:r>
              <a:rPr lang="en-US" altLang="ja-JP" sz="5400" b="1" dirty="0">
                <a:latin typeface="HGS創英角ﾎﾟｯﾌﾟ体" panose="040B0A00000000000000" pitchFamily="50" charset="-128"/>
                <a:ea typeface="HGS創英角ﾎﾟｯﾌﾟ体" panose="040B0A00000000000000" pitchFamily="50" charset="-128"/>
              </a:rPr>
              <a:t>43</a:t>
            </a:r>
            <a:r>
              <a:rPr lang="ja-JP" altLang="en-US" sz="5400" b="1" dirty="0">
                <a:latin typeface="HGS創英角ﾎﾟｯﾌﾟ体" panose="040B0A00000000000000" pitchFamily="50" charset="-128"/>
                <a:ea typeface="HGS創英角ﾎﾟｯﾌﾟ体" panose="040B0A00000000000000" pitchFamily="50" charset="-128"/>
              </a:rPr>
              <a:t>回 薬タッチャーの会</a:t>
            </a:r>
            <a:endParaRPr lang="en-US" altLang="ja-JP" sz="5400" b="1" dirty="0">
              <a:latin typeface="HGS創英角ﾎﾟｯﾌﾟ体" panose="040B0A00000000000000" pitchFamily="50" charset="-128"/>
              <a:ea typeface="HGS創英角ﾎﾟｯﾌﾟ体" panose="040B0A00000000000000" pitchFamily="50" charset="-128"/>
            </a:endParaRPr>
          </a:p>
          <a:p>
            <a:pPr algn="l"/>
            <a:endParaRPr kumimoji="1" lang="en-US" altLang="ja-JP" sz="700" dirty="0">
              <a:latin typeface="HGS創英角ﾎﾟｯﾌﾟ体" panose="040B0A00000000000000" pitchFamily="50" charset="-128"/>
              <a:ea typeface="HGS創英角ﾎﾟｯﾌﾟ体" panose="040B0A00000000000000" pitchFamily="50" charset="-128"/>
            </a:endParaRPr>
          </a:p>
          <a:p>
            <a:pPr algn="l"/>
            <a:r>
              <a:rPr kumimoji="1" lang="ja-JP" altLang="en-US" sz="2800" dirty="0">
                <a:latin typeface="HGS創英角ﾎﾟｯﾌﾟ体" panose="040B0A00000000000000" pitchFamily="50" charset="-128"/>
                <a:ea typeface="HGS創英角ﾎﾟｯﾌﾟ体" panose="040B0A00000000000000" pitchFamily="50" charset="-128"/>
              </a:rPr>
              <a:t>日 時：令和</a:t>
            </a:r>
            <a:r>
              <a:rPr kumimoji="1" lang="en-US" altLang="ja-JP" sz="2800" dirty="0">
                <a:latin typeface="HGS創英角ﾎﾟｯﾌﾟ体" panose="040B0A00000000000000" pitchFamily="50" charset="-128"/>
                <a:ea typeface="HGS創英角ﾎﾟｯﾌﾟ体" panose="040B0A00000000000000" pitchFamily="50" charset="-128"/>
              </a:rPr>
              <a:t>5</a:t>
            </a:r>
            <a:r>
              <a:rPr kumimoji="1" lang="ja-JP" altLang="en-US" sz="2800" dirty="0">
                <a:latin typeface="HGS創英角ﾎﾟｯﾌﾟ体" panose="040B0A00000000000000" pitchFamily="50" charset="-128"/>
                <a:ea typeface="HGS創英角ﾎﾟｯﾌﾟ体" panose="040B0A00000000000000" pitchFamily="50" charset="-128"/>
              </a:rPr>
              <a:t>年</a:t>
            </a:r>
            <a:r>
              <a:rPr kumimoji="1" lang="en-US" altLang="ja-JP" sz="2800" dirty="0">
                <a:latin typeface="HGS創英角ﾎﾟｯﾌﾟ体" panose="040B0A00000000000000" pitchFamily="50" charset="-128"/>
                <a:ea typeface="HGS創英角ﾎﾟｯﾌﾟ体" panose="040B0A00000000000000" pitchFamily="50" charset="-128"/>
              </a:rPr>
              <a:t>7</a:t>
            </a:r>
            <a:r>
              <a:rPr kumimoji="1" lang="ja-JP" altLang="en-US" sz="2800" dirty="0">
                <a:latin typeface="HGS創英角ﾎﾟｯﾌﾟ体" panose="040B0A00000000000000" pitchFamily="50" charset="-128"/>
                <a:ea typeface="HGS創英角ﾎﾟｯﾌﾟ体" panose="040B0A00000000000000" pitchFamily="50" charset="-128"/>
              </a:rPr>
              <a:t>月</a:t>
            </a:r>
            <a:r>
              <a:rPr kumimoji="1" lang="en-US" altLang="ja-JP" sz="2800" dirty="0">
                <a:latin typeface="HGS創英角ﾎﾟｯﾌﾟ体" panose="040B0A00000000000000" pitchFamily="50" charset="-128"/>
                <a:ea typeface="HGS創英角ﾎﾟｯﾌﾟ体" panose="040B0A00000000000000" pitchFamily="50" charset="-128"/>
              </a:rPr>
              <a:t>27</a:t>
            </a:r>
            <a:r>
              <a:rPr kumimoji="1" lang="ja-JP" altLang="en-US" sz="2800" dirty="0">
                <a:latin typeface="HGS創英角ﾎﾟｯﾌﾟ体" panose="040B0A00000000000000" pitchFamily="50" charset="-128"/>
                <a:ea typeface="HGS創英角ﾎﾟｯﾌﾟ体" panose="040B0A00000000000000" pitchFamily="50" charset="-128"/>
              </a:rPr>
              <a:t>日（木）</a:t>
            </a:r>
            <a:r>
              <a:rPr lang="en-US" altLang="ja-JP" sz="2800" dirty="0">
                <a:latin typeface="HGS創英角ﾎﾟｯﾌﾟ体" panose="040B0A00000000000000" pitchFamily="50" charset="-128"/>
                <a:ea typeface="HGS創英角ﾎﾟｯﾌﾟ体" panose="040B0A00000000000000" pitchFamily="50" charset="-128"/>
              </a:rPr>
              <a:t>19:30</a:t>
            </a:r>
            <a:r>
              <a:rPr lang="ja-JP" altLang="en-US" sz="2800" dirty="0">
                <a:latin typeface="HGS創英角ﾎﾟｯﾌﾟ体" panose="040B0A00000000000000" pitchFamily="50" charset="-128"/>
                <a:ea typeface="HGS創英角ﾎﾟｯﾌﾟ体" panose="040B0A00000000000000" pitchFamily="50" charset="-128"/>
              </a:rPr>
              <a:t>～</a:t>
            </a:r>
            <a:r>
              <a:rPr lang="en-US" altLang="ja-JP" sz="2800" dirty="0">
                <a:latin typeface="HGS創英角ﾎﾟｯﾌﾟ体" panose="040B0A00000000000000" pitchFamily="50" charset="-128"/>
                <a:ea typeface="HGS創英角ﾎﾟｯﾌﾟ体" panose="040B0A00000000000000" pitchFamily="50" charset="-128"/>
              </a:rPr>
              <a:t>21:00</a:t>
            </a:r>
            <a:endParaRPr kumimoji="1" lang="en-US" altLang="ja-JP" sz="2800" dirty="0">
              <a:latin typeface="HGS創英角ﾎﾟｯﾌﾟ体" panose="040B0A00000000000000" pitchFamily="50" charset="-128"/>
              <a:ea typeface="HGS創英角ﾎﾟｯﾌﾟ体" panose="040B0A00000000000000" pitchFamily="50" charset="-128"/>
            </a:endParaRPr>
          </a:p>
          <a:p>
            <a:pPr algn="l"/>
            <a:r>
              <a:rPr lang="ja-JP" altLang="en-US" sz="2800" dirty="0">
                <a:latin typeface="HGS創英角ﾎﾟｯﾌﾟ体" panose="040B0A00000000000000" pitchFamily="50" charset="-128"/>
                <a:ea typeface="HGS創英角ﾎﾟｯﾌﾟ体" panose="040B0A00000000000000" pitchFamily="50" charset="-128"/>
              </a:rPr>
              <a:t>会 場：中部徳洲会病院 講義室</a:t>
            </a:r>
            <a:endParaRPr lang="en-US" altLang="ja-JP" sz="2800" dirty="0">
              <a:latin typeface="HGS創英角ﾎﾟｯﾌﾟ体" panose="040B0A00000000000000" pitchFamily="50" charset="-128"/>
              <a:ea typeface="HGS創英角ﾎﾟｯﾌﾟ体" panose="040B0A00000000000000" pitchFamily="50" charset="-128"/>
            </a:endParaRPr>
          </a:p>
          <a:p>
            <a:pPr algn="l"/>
            <a:r>
              <a:rPr lang="ja-JP" altLang="en-US" sz="2800" dirty="0">
                <a:latin typeface="HGS創英角ﾎﾟｯﾌﾟ体" panose="040B0A00000000000000" pitchFamily="50" charset="-128"/>
                <a:ea typeface="HGS創英角ﾎﾟｯﾌﾟ体" panose="040B0A00000000000000" pitchFamily="50" charset="-128"/>
              </a:rPr>
              <a:t>備 考：</a:t>
            </a:r>
            <a:r>
              <a:rPr lang="en-US" altLang="ja-JP" sz="2800" dirty="0">
                <a:latin typeface="HGS創英角ﾎﾟｯﾌﾟ体" panose="040B0A00000000000000" pitchFamily="50" charset="-128"/>
                <a:ea typeface="HGS創英角ﾎﾟｯﾌﾟ体" panose="040B0A00000000000000" pitchFamily="50" charset="-128"/>
              </a:rPr>
              <a:t>Zoom</a:t>
            </a:r>
            <a:r>
              <a:rPr lang="ja-JP" altLang="en-US" sz="2800" dirty="0">
                <a:latin typeface="HGS創英角ﾎﾟｯﾌﾟ体" panose="040B0A00000000000000" pitchFamily="50" charset="-128"/>
                <a:ea typeface="HGS創英角ﾎﾟｯﾌﾟ体" panose="040B0A00000000000000" pitchFamily="50" charset="-128"/>
              </a:rPr>
              <a:t>によるオンライン配信あり　</a:t>
            </a:r>
            <a:r>
              <a:rPr lang="en-US" altLang="ja-JP" sz="1800" dirty="0">
                <a:latin typeface="HGS創英角ﾎﾟｯﾌﾟ体" panose="040B0A00000000000000" pitchFamily="50" charset="-128"/>
                <a:ea typeface="HGS創英角ﾎﾟｯﾌﾟ体" panose="040B0A00000000000000" pitchFamily="50" charset="-128"/>
              </a:rPr>
              <a:t>※</a:t>
            </a:r>
            <a:r>
              <a:rPr lang="ja-JP" altLang="en-US" sz="1800" dirty="0">
                <a:latin typeface="HGS創英角ﾎﾟｯﾌﾟ体" panose="040B0A00000000000000" pitchFamily="50" charset="-128"/>
                <a:ea typeface="HGS創英角ﾎﾟｯﾌﾟ体" panose="040B0A00000000000000" pitchFamily="50" charset="-128"/>
              </a:rPr>
              <a:t>単位取得については下記ご確認ください</a:t>
            </a:r>
            <a:endParaRPr lang="en-US" altLang="ja-JP" sz="2800" dirty="0">
              <a:latin typeface="HGS創英角ﾎﾟｯﾌﾟ体" panose="040B0A00000000000000" pitchFamily="50" charset="-128"/>
              <a:ea typeface="HGS創英角ﾎﾟｯﾌﾟ体" panose="040B0A00000000000000" pitchFamily="50" charset="-128"/>
            </a:endParaRPr>
          </a:p>
        </p:txBody>
      </p:sp>
      <p:sp>
        <p:nvSpPr>
          <p:cNvPr id="4" name="フローチャート: 代替処理 3">
            <a:extLst>
              <a:ext uri="{FF2B5EF4-FFF2-40B4-BE49-F238E27FC236}">
                <a16:creationId xmlns:a16="http://schemas.microsoft.com/office/drawing/2014/main" id="{84EABA3C-0E69-410D-83D2-38CD9C353B72}"/>
              </a:ext>
            </a:extLst>
          </p:cNvPr>
          <p:cNvSpPr/>
          <p:nvPr/>
        </p:nvSpPr>
        <p:spPr>
          <a:xfrm>
            <a:off x="192678" y="4331970"/>
            <a:ext cx="11864340" cy="6589373"/>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司 会：中部地区薬剤師会 薬薬連携理事 </a:t>
            </a:r>
            <a:r>
              <a:rPr kumimoji="1" lang="ja-JP" altLang="en-US" sz="2800" dirty="0">
                <a:solidFill>
                  <a:schemeClr val="tx1"/>
                </a:solidFill>
                <a:latin typeface="HGS創英角ﾎﾟｯﾌﾟ体" panose="040B0A00000000000000" pitchFamily="50" charset="-128"/>
                <a:ea typeface="HGS創英角ﾎﾟｯﾌﾟ体" panose="040B0A00000000000000" pitchFamily="50" charset="-128"/>
              </a:rPr>
              <a:t>福地 健治</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先生</a:t>
            </a:r>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演 題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Ⅰ</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19:30</a:t>
            </a:r>
            <a:r>
              <a:rPr kumimoji="1" lang="ja-JP" altLang="en-US" sz="2000" dirty="0">
                <a:solidFill>
                  <a:schemeClr val="tx1"/>
                </a:solidFill>
                <a:latin typeface="HGS創英角ﾎﾟｯﾌﾟ体" panose="040B0A00000000000000" pitchFamily="50" charset="-128"/>
                <a:ea typeface="HGS創英角ﾎﾟｯﾌﾟ体" panose="040B0A00000000000000" pitchFamily="50" charset="-128"/>
              </a:rPr>
              <a:t>～</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20:00</a:t>
            </a: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当院における薬薬連携の現状</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p>
          <a:p>
            <a:pPr algn="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中部徳洲会病院</a:t>
            </a:r>
            <a:r>
              <a:rPr kumimoji="1" lang="zh-TW" altLang="en-US" sz="2400" dirty="0">
                <a:solidFill>
                  <a:schemeClr val="tx1"/>
                </a:solidFill>
                <a:latin typeface="HGS創英角ﾎﾟｯﾌﾟ体" panose="040B0A00000000000000" pitchFamily="50" charset="-128"/>
                <a:ea typeface="HGS創英角ﾎﾟｯﾌﾟ体" panose="040B0A00000000000000" pitchFamily="50" charset="-128"/>
              </a:rPr>
              <a:t> 薬剤部 </a:t>
            </a:r>
            <a:r>
              <a:rPr kumimoji="1" lang="ja-JP" altLang="en-US" sz="2800" dirty="0">
                <a:solidFill>
                  <a:schemeClr val="tx1"/>
                </a:solidFill>
                <a:latin typeface="HGS創英角ﾎﾟｯﾌﾟ体" panose="040B0A00000000000000" pitchFamily="50" charset="-128"/>
                <a:ea typeface="HGS創英角ﾎﾟｯﾌﾟ体" panose="040B0A00000000000000" pitchFamily="50" charset="-128"/>
              </a:rPr>
              <a:t>駒井 勇太</a:t>
            </a:r>
            <a:r>
              <a:rPr kumimoji="1" lang="zh-TW" altLang="en-US" sz="2800" dirty="0">
                <a:solidFill>
                  <a:schemeClr val="tx1"/>
                </a:solidFill>
                <a:latin typeface="HGS創英角ﾎﾟｯﾌﾟ体" panose="040B0A00000000000000" pitchFamily="50" charset="-128"/>
                <a:ea typeface="HGS創英角ﾎﾟｯﾌﾟ体" panose="040B0A00000000000000" pitchFamily="50" charset="-128"/>
              </a:rPr>
              <a:t> </a:t>
            </a:r>
            <a:r>
              <a:rPr kumimoji="1" lang="zh-TW" altLang="en-US" sz="2400" dirty="0">
                <a:solidFill>
                  <a:schemeClr val="tx1"/>
                </a:solidFill>
                <a:latin typeface="HGS創英角ﾎﾟｯﾌﾟ体" panose="040B0A00000000000000" pitchFamily="50" charset="-128"/>
                <a:ea typeface="HGS創英角ﾎﾟｯﾌﾟ体" panose="040B0A00000000000000" pitchFamily="50" charset="-128"/>
              </a:rPr>
              <a:t>先生 </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演 題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Ⅱ</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20:00</a:t>
            </a:r>
            <a:r>
              <a:rPr kumimoji="1" lang="ja-JP" altLang="en-US" sz="2000" dirty="0">
                <a:solidFill>
                  <a:schemeClr val="tx1"/>
                </a:solidFill>
                <a:latin typeface="HGS創英角ﾎﾟｯﾌﾟ体" panose="040B0A00000000000000" pitchFamily="50" charset="-128"/>
                <a:ea typeface="HGS創英角ﾎﾟｯﾌﾟ体" panose="040B0A00000000000000" pitchFamily="50" charset="-128"/>
              </a:rPr>
              <a:t>～</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20:20</a:t>
            </a:r>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疑義紹介簡素化プロトコルの導入について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p>
          <a:p>
            <a:pPr algn="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中頭病院 薬剤科 </a:t>
            </a:r>
            <a:r>
              <a:rPr kumimoji="1" lang="ja-JP" altLang="en-US" sz="2800" dirty="0">
                <a:solidFill>
                  <a:schemeClr val="tx1"/>
                </a:solidFill>
                <a:latin typeface="HGS創英角ﾎﾟｯﾌﾟ体" panose="040B0A00000000000000" pitchFamily="50" charset="-128"/>
                <a:ea typeface="HGS創英角ﾎﾟｯﾌﾟ体" panose="040B0A00000000000000" pitchFamily="50" charset="-128"/>
              </a:rPr>
              <a:t>渡慶次 真由美 </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先生</a:t>
            </a: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演 題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Ⅲ</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20:20</a:t>
            </a:r>
            <a:r>
              <a:rPr kumimoji="1" lang="ja-JP" altLang="en-US" sz="2000" dirty="0">
                <a:solidFill>
                  <a:schemeClr val="tx1"/>
                </a:solidFill>
                <a:latin typeface="HGS創英角ﾎﾟｯﾌﾟ体" panose="040B0A00000000000000" pitchFamily="50" charset="-128"/>
                <a:ea typeface="HGS創英角ﾎﾟｯﾌﾟ体" panose="040B0A00000000000000" pitchFamily="50" charset="-128"/>
              </a:rPr>
              <a:t>～</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20:40</a:t>
            </a:r>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当院の「妊娠</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授乳とくすり外来」において薬剤師への</a:t>
            </a:r>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教育の必要性を感じた</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1</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例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県立中部病院 薬局 </a:t>
            </a:r>
            <a:r>
              <a:rPr kumimoji="1" lang="ja-JP" altLang="en-US" sz="2800" dirty="0">
                <a:solidFill>
                  <a:schemeClr val="tx1"/>
                </a:solidFill>
                <a:latin typeface="HGS創英角ﾎﾟｯﾌﾟ体" panose="040B0A00000000000000" pitchFamily="50" charset="-128"/>
                <a:ea typeface="HGS創英角ﾎﾟｯﾌﾟ体" panose="040B0A00000000000000" pitchFamily="50" charset="-128"/>
              </a:rPr>
              <a:t>比嘉 綾子 </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先生</a:t>
            </a: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演 題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Ⅳ</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20:40</a:t>
            </a:r>
            <a:r>
              <a:rPr kumimoji="1" lang="ja-JP" altLang="en-US" sz="2000" dirty="0">
                <a:solidFill>
                  <a:schemeClr val="tx1"/>
                </a:solidFill>
                <a:latin typeface="HGS創英角ﾎﾟｯﾌﾟ体" panose="040B0A00000000000000" pitchFamily="50" charset="-128"/>
                <a:ea typeface="HGS創英角ﾎﾟｯﾌﾟ体" panose="040B0A00000000000000" pitchFamily="50" charset="-128"/>
              </a:rPr>
              <a:t>～</a:t>
            </a:r>
            <a:r>
              <a:rPr kumimoji="1" lang="en-US" altLang="ja-JP" sz="2000" dirty="0">
                <a:solidFill>
                  <a:schemeClr val="tx1"/>
                </a:solidFill>
                <a:latin typeface="HGS創英角ﾎﾟｯﾌﾟ体" panose="040B0A00000000000000" pitchFamily="50" charset="-128"/>
                <a:ea typeface="HGS創英角ﾎﾟｯﾌﾟ体" panose="040B0A00000000000000" pitchFamily="50" charset="-128"/>
              </a:rPr>
              <a:t>21:00</a:t>
            </a:r>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在宅医療における多職種連携への取り組み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a:t>
            </a:r>
          </a:p>
          <a:p>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rPr>
              <a:t>	</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あなたのかかりつけ薬局 </a:t>
            </a:r>
            <a:r>
              <a:rPr kumimoji="1" lang="ja-JP" altLang="en-US" sz="2800" dirty="0">
                <a:solidFill>
                  <a:schemeClr val="tx1"/>
                </a:solidFill>
                <a:latin typeface="HGS創英角ﾎﾟｯﾌﾟ体" panose="040B0A00000000000000" pitchFamily="50" charset="-128"/>
                <a:ea typeface="HGS創英角ﾎﾟｯﾌﾟ体" panose="040B0A00000000000000" pitchFamily="50" charset="-128"/>
              </a:rPr>
              <a:t>上原 卓朗</a:t>
            </a:r>
            <a:r>
              <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rPr>
              <a:t> 先生</a:t>
            </a:r>
            <a:endParaRPr kumimoji="1"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7" name="正方形/長方形 6">
            <a:extLst>
              <a:ext uri="{FF2B5EF4-FFF2-40B4-BE49-F238E27FC236}">
                <a16:creationId xmlns:a16="http://schemas.microsoft.com/office/drawing/2014/main" id="{A104D543-4A9D-4EBE-AEC7-BCB418030D1D}"/>
              </a:ext>
            </a:extLst>
          </p:cNvPr>
          <p:cNvSpPr/>
          <p:nvPr/>
        </p:nvSpPr>
        <p:spPr>
          <a:xfrm>
            <a:off x="754380" y="451507"/>
            <a:ext cx="1577340" cy="7086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日本薬剤師会</a:t>
            </a:r>
          </a:p>
          <a:p>
            <a:pPr algn="ctr"/>
            <a:r>
              <a:rPr kumimoji="1" lang="ja-JP" altLang="en-US" dirty="0">
                <a:latin typeface="Meiryo UI" panose="020B0604030504040204" pitchFamily="50" charset="-128"/>
                <a:ea typeface="Meiryo UI" panose="020B0604030504040204" pitchFamily="50" charset="-128"/>
              </a:rPr>
              <a:t>研修シラバス</a:t>
            </a:r>
          </a:p>
        </p:txBody>
      </p:sp>
      <p:sp>
        <p:nvSpPr>
          <p:cNvPr id="8" name="正方形/長方形 7">
            <a:extLst>
              <a:ext uri="{FF2B5EF4-FFF2-40B4-BE49-F238E27FC236}">
                <a16:creationId xmlns:a16="http://schemas.microsoft.com/office/drawing/2014/main" id="{572F9E4B-13F1-41ED-AC01-8252E06F13CE}"/>
              </a:ext>
            </a:extLst>
          </p:cNvPr>
          <p:cNvSpPr/>
          <p:nvPr/>
        </p:nvSpPr>
        <p:spPr>
          <a:xfrm>
            <a:off x="2331720" y="451507"/>
            <a:ext cx="1577340" cy="7086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FEF3A785-1B9F-4E3B-970B-37793FDE4D9B}"/>
              </a:ext>
            </a:extLst>
          </p:cNvPr>
          <p:cNvSpPr txBox="1"/>
          <p:nvPr/>
        </p:nvSpPr>
        <p:spPr>
          <a:xfrm>
            <a:off x="253091" y="11095512"/>
            <a:ext cx="12066817" cy="4924425"/>
          </a:xfrm>
          <a:prstGeom prst="rect">
            <a:avLst/>
          </a:prstGeom>
          <a:noFill/>
        </p:spPr>
        <p:txBody>
          <a:bodyPr wrap="square" rtlCol="0">
            <a:spAutoFit/>
          </a:bodyPr>
          <a:lstStyle/>
          <a:p>
            <a:r>
              <a:rPr kumimoji="1" lang="en-US" altLang="ja-JP" dirty="0">
                <a:latin typeface="HGS創英角ﾎﾟｯﾌﾟ体" panose="040B0A00000000000000" pitchFamily="50" charset="-128"/>
                <a:ea typeface="HGS創英角ﾎﾟｯﾌﾟ体" panose="040B0A00000000000000" pitchFamily="50" charset="-128"/>
              </a:rPr>
              <a:t>※</a:t>
            </a:r>
            <a:r>
              <a:rPr kumimoji="1" lang="ja-JP" altLang="en-US" dirty="0">
                <a:latin typeface="HGS創英角ﾎﾟｯﾌﾟ体" panose="040B0A00000000000000" pitchFamily="50" charset="-128"/>
                <a:ea typeface="HGS創英角ﾎﾟｯﾌﾟ体" panose="040B0A00000000000000" pitchFamily="50" charset="-128"/>
              </a:rPr>
              <a:t> ご参加にあたりましては二次元コードより、ご参加登録を頂きますようお願い申し上げます。</a:t>
            </a:r>
            <a:endParaRPr kumimoji="1" lang="en-US" altLang="ja-JP" dirty="0">
              <a:latin typeface="HGS創英角ﾎﾟｯﾌﾟ体" panose="040B0A00000000000000" pitchFamily="50" charset="-128"/>
              <a:ea typeface="HGS創英角ﾎﾟｯﾌﾟ体" panose="040B0A00000000000000" pitchFamily="50" charset="-128"/>
            </a:endParaRPr>
          </a:p>
          <a:p>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a:t>
            </a:r>
            <a:r>
              <a:rPr kumimoji="1" lang="en-US" altLang="ja-JP" sz="1400" dirty="0">
                <a:latin typeface="HGS創英角ﾎﾟｯﾌﾟ体" panose="040B0A00000000000000" pitchFamily="50" charset="-128"/>
                <a:ea typeface="HGS創英角ﾎﾟｯﾌﾟ体" panose="040B0A00000000000000" pitchFamily="50" charset="-128"/>
              </a:rPr>
              <a:t>Zoom</a:t>
            </a:r>
            <a:r>
              <a:rPr kumimoji="1" lang="ja-JP" altLang="en-US" sz="1400" dirty="0">
                <a:latin typeface="HGS創英角ﾎﾟｯﾌﾟ体" panose="040B0A00000000000000" pitchFamily="50" charset="-128"/>
                <a:ea typeface="HGS創英角ﾎﾟｯﾌﾟ体" panose="040B0A00000000000000" pitchFamily="50" charset="-128"/>
              </a:rPr>
              <a:t>でご視聴いただく場合</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右記の二次元コードをお読み取りの上、必要事項入力し、事前登録をお願いいたします。</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後日、ご視聴用の</a:t>
            </a:r>
            <a:r>
              <a:rPr kumimoji="1" lang="en-US" altLang="ja-JP" sz="1400" dirty="0">
                <a:latin typeface="HGS創英角ﾎﾟｯﾌﾟ体" panose="040B0A00000000000000" pitchFamily="50" charset="-128"/>
                <a:ea typeface="HGS創英角ﾎﾟｯﾌﾟ体" panose="040B0A00000000000000" pitchFamily="50" charset="-128"/>
              </a:rPr>
              <a:t>URL</a:t>
            </a:r>
            <a:r>
              <a:rPr kumimoji="1" lang="ja-JP" altLang="en-US" sz="1400" dirty="0">
                <a:latin typeface="HGS創英角ﾎﾟｯﾌﾟ体" panose="040B0A00000000000000" pitchFamily="50" charset="-128"/>
                <a:ea typeface="HGS創英角ﾎﾟｯﾌﾟ体" panose="040B0A00000000000000" pitchFamily="50" charset="-128"/>
              </a:rPr>
              <a:t>をお送りいたします。</a:t>
            </a:r>
            <a:endParaRPr kumimoji="1" lang="en-US" altLang="ja-JP" sz="1400" dirty="0">
              <a:latin typeface="HGS創英角ﾎﾟｯﾌﾟ体" panose="040B0A00000000000000" pitchFamily="50" charset="-128"/>
              <a:ea typeface="HGS創英角ﾎﾟｯﾌﾟ体" panose="040B0A00000000000000" pitchFamily="50" charset="-128"/>
            </a:endParaRPr>
          </a:p>
          <a:p>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会場視聴頂く場合</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右記の二次元コードをお読み取の上、必要事項を入力し、事前登録をお願いいたします。</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当日はご参加いただいた確認のため、ご施設名・ご芳名を記入いただき、ご参加お願い申し上げます。</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なお、ご記入いただいたご施設名・ご芳名は医薬品および医学薬学に関する情報提供のために利用させて頂くことがございます。</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お問い合わせ先 </a:t>
            </a:r>
            <a:r>
              <a:rPr kumimoji="1" lang="en-US" altLang="ja-JP" sz="1400" dirty="0">
                <a:latin typeface="HGS創英角ﾎﾟｯﾌﾟ体" panose="040B0A00000000000000" pitchFamily="50" charset="-128"/>
                <a:ea typeface="HGS創英角ﾎﾟｯﾌﾟ体" panose="040B0A00000000000000" pitchFamily="50" charset="-128"/>
              </a:rPr>
              <a:t>080-2135-8749</a:t>
            </a:r>
          </a:p>
          <a:p>
            <a:r>
              <a:rPr kumimoji="1" lang="ja-JP" altLang="en-US" sz="1400" dirty="0">
                <a:latin typeface="HGS創英角ﾎﾟｯﾌﾟ体" panose="040B0A00000000000000" pitchFamily="50" charset="-128"/>
                <a:ea typeface="HGS創英角ﾎﾟｯﾌﾟ体" panose="040B0A00000000000000" pitchFamily="50" charset="-128"/>
              </a:rPr>
              <a:t>                      </a:t>
            </a:r>
            <a:r>
              <a:rPr kumimoji="1" lang="en-US" altLang="ja-JP" sz="1400" dirty="0">
                <a:latin typeface="HGS創英角ﾎﾟｯﾌﾟ体" panose="040B0A00000000000000" pitchFamily="50" charset="-128"/>
                <a:ea typeface="HGS創英角ﾎﾟｯﾌﾟ体" panose="040B0A00000000000000" pitchFamily="50" charset="-128"/>
                <a:hlinkClick r:id="rId2"/>
              </a:rPr>
              <a:t>ohshima.jun.bm@daiichisankyo.co.jp</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第一三共（株）大島 </a:t>
            </a:r>
            <a:endParaRPr kumimoji="1" lang="en-US" altLang="ja-JP" dirty="0">
              <a:latin typeface="HGS創英角ﾎﾟｯﾌﾟ体" panose="040B0A00000000000000" pitchFamily="50" charset="-128"/>
              <a:ea typeface="HGS創英角ﾎﾟｯﾌﾟ体" panose="040B0A00000000000000" pitchFamily="50" charset="-128"/>
            </a:endParaRPr>
          </a:p>
          <a:p>
            <a:endParaRPr kumimoji="1" lang="en-US" altLang="ja-JP" dirty="0">
              <a:latin typeface="HGS創英角ﾎﾟｯﾌﾟ体" panose="040B0A00000000000000" pitchFamily="50" charset="-128"/>
              <a:ea typeface="HGS創英角ﾎﾟｯﾌﾟ体" panose="040B0A00000000000000" pitchFamily="50" charset="-128"/>
            </a:endParaRPr>
          </a:p>
          <a:p>
            <a:r>
              <a:rPr kumimoji="1" lang="ja-JP" altLang="en-US" dirty="0">
                <a:latin typeface="HGS創英角ﾎﾟｯﾌﾟ体" panose="040B0A00000000000000" pitchFamily="50" charset="-128"/>
                <a:ea typeface="HGS創英角ﾎﾟｯﾌﾟ体" panose="040B0A00000000000000" pitchFamily="50" charset="-128"/>
              </a:rPr>
              <a:t>日本薬剤師研修センター認定研修</a:t>
            </a:r>
            <a:r>
              <a:rPr kumimoji="1" lang="en-US" altLang="ja-JP" dirty="0">
                <a:latin typeface="HGS創英角ﾎﾟｯﾌﾟ体" panose="040B0A00000000000000" pitchFamily="50" charset="-128"/>
                <a:ea typeface="HGS創英角ﾎﾟｯﾌﾟ体" panose="040B0A00000000000000" pitchFamily="50" charset="-128"/>
              </a:rPr>
              <a:t>1</a:t>
            </a:r>
            <a:r>
              <a:rPr kumimoji="1" lang="ja-JP" altLang="en-US" dirty="0">
                <a:latin typeface="HGS創英角ﾎﾟｯﾌﾟ体" panose="040B0A00000000000000" pitchFamily="50" charset="-128"/>
                <a:ea typeface="HGS創英角ﾎﾟｯﾌﾟ体" panose="040B0A00000000000000" pitchFamily="50" charset="-128"/>
              </a:rPr>
              <a:t>単位取得予定</a:t>
            </a:r>
            <a:endParaRPr kumimoji="1" lang="en-US" altLang="ja-JP" dirty="0">
              <a:latin typeface="HGS創英角ﾎﾟｯﾌﾟ体" panose="040B0A00000000000000" pitchFamily="50" charset="-128"/>
              <a:ea typeface="HGS創英角ﾎﾟｯﾌﾟ体" panose="040B0A00000000000000" pitchFamily="50" charset="-128"/>
            </a:endParaRPr>
          </a:p>
          <a:p>
            <a:r>
              <a:rPr kumimoji="1" lang="ja-JP" altLang="en-US" dirty="0">
                <a:latin typeface="HGS創英角ﾎﾟｯﾌﾟ体" panose="040B0A00000000000000" pitchFamily="50" charset="-128"/>
                <a:ea typeface="HGS創英角ﾎﾟｯﾌﾟ体" panose="040B0A00000000000000" pitchFamily="50" charset="-128"/>
              </a:rPr>
              <a:t>日病薬病院薬学認定薬剤師　（申請予定）</a:t>
            </a:r>
            <a:endParaRPr kumimoji="1" lang="en-US" altLang="ja-JP" dirty="0">
              <a:latin typeface="HGS創英角ﾎﾟｯﾌﾟ体" panose="040B0A00000000000000" pitchFamily="50" charset="-128"/>
              <a:ea typeface="HGS創英角ﾎﾟｯﾌﾟ体" panose="040B0A00000000000000" pitchFamily="50" charset="-128"/>
            </a:endParaRPr>
          </a:p>
          <a:p>
            <a:r>
              <a:rPr kumimoji="1" lang="en-US" altLang="ja-JP" sz="1600" dirty="0">
                <a:solidFill>
                  <a:srgbClr val="FF0000"/>
                </a:solidFill>
                <a:latin typeface="HGS創英角ﾎﾟｯﾌﾟ体" panose="040B0A00000000000000" pitchFamily="50" charset="-128"/>
                <a:ea typeface="HGS創英角ﾎﾟｯﾌﾟ体" panose="040B0A00000000000000" pitchFamily="50" charset="-128"/>
              </a:rPr>
              <a:t>※</a:t>
            </a:r>
            <a:r>
              <a:rPr kumimoji="1" lang="zh-TW" altLang="en-US" sz="1600" dirty="0">
                <a:solidFill>
                  <a:srgbClr val="FF0000"/>
                </a:solidFill>
                <a:latin typeface="HGS創英角ﾎﾟｯﾌﾟ体" panose="040B0A00000000000000" pitchFamily="50" charset="-128"/>
                <a:ea typeface="HGS創英角ﾎﾟｯﾌﾟ体" panose="040B0A00000000000000" pitchFamily="50" charset="-128"/>
              </a:rPr>
              <a:t>日病薬病院薬学認定薬剤師　</a:t>
            </a:r>
            <a:r>
              <a:rPr kumimoji="1" lang="ja-JP" altLang="en-US" sz="1600" dirty="0">
                <a:solidFill>
                  <a:srgbClr val="FF0000"/>
                </a:solidFill>
                <a:latin typeface="HGS創英角ﾎﾟｯﾌﾟ体" panose="040B0A00000000000000" pitchFamily="50" charset="-128"/>
                <a:ea typeface="HGS創英角ﾎﾟｯﾌﾟ体" panose="040B0A00000000000000" pitchFamily="50" charset="-128"/>
              </a:rPr>
              <a:t>の取得は現地会場（中部徳州会病院）のみ（オンライン視聴での取得はできません）</a:t>
            </a:r>
            <a:endParaRPr kumimoji="1" lang="en-US" altLang="ja-JP" sz="1600" dirty="0">
              <a:solidFill>
                <a:srgbClr val="FF0000"/>
              </a:solidFill>
              <a:latin typeface="HGS創英角ﾎﾟｯﾌﾟ体" panose="040B0A00000000000000" pitchFamily="50" charset="-128"/>
              <a:ea typeface="HGS創英角ﾎﾟｯﾌﾟ体" panose="040B0A00000000000000" pitchFamily="50" charset="-128"/>
            </a:endParaRPr>
          </a:p>
          <a:p>
            <a:r>
              <a:rPr kumimoji="1" lang="en-US" altLang="ja-JP" sz="1600" dirty="0">
                <a:solidFill>
                  <a:srgbClr val="FF0000"/>
                </a:solidFill>
                <a:latin typeface="HGS創英角ﾎﾟｯﾌﾟ体" panose="040B0A00000000000000" pitchFamily="50" charset="-128"/>
                <a:ea typeface="HGS創英角ﾎﾟｯﾌﾟ体" panose="040B0A00000000000000" pitchFamily="50" charset="-128"/>
              </a:rPr>
              <a:t>※</a:t>
            </a:r>
            <a:r>
              <a:rPr kumimoji="1" lang="ja-JP" altLang="en-US" sz="1600" dirty="0">
                <a:solidFill>
                  <a:srgbClr val="FF0000"/>
                </a:solidFill>
                <a:latin typeface="HGS創英角ﾎﾟｯﾌﾟ体" panose="040B0A00000000000000" pitchFamily="50" charset="-128"/>
                <a:ea typeface="HGS創英角ﾎﾟｯﾌﾟ体" panose="040B0A00000000000000" pitchFamily="50" charset="-128"/>
              </a:rPr>
              <a:t>取得可能な単位は上記の何れか１つ（日病薬のみ、もしくは研修センターのみ）となります。</a:t>
            </a:r>
            <a:endParaRPr kumimoji="1" lang="en-US" altLang="ja-JP" sz="1600" dirty="0">
              <a:solidFill>
                <a:srgbClr val="FF0000"/>
              </a:solidFill>
              <a:latin typeface="HGS創英角ﾎﾟｯﾌﾟ体" panose="040B0A00000000000000" pitchFamily="50" charset="-128"/>
              <a:ea typeface="HGS創英角ﾎﾟｯﾌﾟ体" panose="040B0A00000000000000" pitchFamily="50" charset="-128"/>
            </a:endParaRPr>
          </a:p>
          <a:p>
            <a:endParaRPr kumimoji="1" lang="en-US" altLang="ja-JP" dirty="0">
              <a:latin typeface="HGS創英角ﾎﾟｯﾌﾟ体" panose="040B0A00000000000000" pitchFamily="50" charset="-128"/>
              <a:ea typeface="HGS創英角ﾎﾟｯﾌﾟ体" panose="040B0A00000000000000" pitchFamily="50" charset="-128"/>
            </a:endParaRPr>
          </a:p>
          <a:p>
            <a:r>
              <a:rPr kumimoji="1" lang="ja-JP" altLang="en-US" sz="2400" dirty="0">
                <a:latin typeface="HGS創英角ﾎﾟｯﾌﾟ体" panose="040B0A00000000000000" pitchFamily="50" charset="-128"/>
                <a:ea typeface="HGS創英角ﾎﾟｯﾌﾟ体" panose="040B0A00000000000000" pitchFamily="50" charset="-128"/>
              </a:rPr>
              <a:t>  共催：中部地区薬剤師会 沖縄県病院薬剤師会 薬タッチャーの会 第一三共株式会社</a:t>
            </a:r>
            <a:endParaRPr kumimoji="1" lang="en-US" altLang="ja-JP" sz="2400" dirty="0">
              <a:latin typeface="HGS創英角ﾎﾟｯﾌﾟ体" panose="040B0A00000000000000" pitchFamily="50" charset="-128"/>
              <a:ea typeface="HGS創英角ﾎﾟｯﾌﾟ体" panose="040B0A00000000000000" pitchFamily="50" charset="-128"/>
            </a:endParaRPr>
          </a:p>
        </p:txBody>
      </p:sp>
      <p:pic>
        <p:nvPicPr>
          <p:cNvPr id="2" name="Picture 2">
            <a:extLst>
              <a:ext uri="{FF2B5EF4-FFF2-40B4-BE49-F238E27FC236}">
                <a16:creationId xmlns:a16="http://schemas.microsoft.com/office/drawing/2014/main" id="{9AEAC662-7B93-4385-AB43-F768FEEBA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6510" y="11431270"/>
            <a:ext cx="14859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06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764B1D-AC79-418C-860F-C57421E06AEE}"/>
              </a:ext>
            </a:extLst>
          </p:cNvPr>
          <p:cNvSpPr>
            <a:spLocks noGrp="1"/>
          </p:cNvSpPr>
          <p:nvPr>
            <p:ph type="title"/>
          </p:nvPr>
        </p:nvSpPr>
        <p:spPr>
          <a:xfrm>
            <a:off x="2449830" y="1014075"/>
            <a:ext cx="6865620" cy="917595"/>
          </a:xfrm>
        </p:spPr>
        <p:txBody>
          <a:bodyPr>
            <a:normAutofit fontScale="90000"/>
          </a:bodyPr>
          <a:lstStyle/>
          <a:p>
            <a:r>
              <a:rPr kumimoji="1" lang="ja-JP" altLang="en-US" dirty="0">
                <a:latin typeface="Meiryo UI" panose="020B0604030504040204" pitchFamily="50" charset="-128"/>
                <a:ea typeface="Meiryo UI" panose="020B0604030504040204" pitchFamily="50" charset="-128"/>
              </a:rPr>
              <a:t>中部徳洲会病院地図</a:t>
            </a:r>
          </a:p>
        </p:txBody>
      </p:sp>
      <p:pic>
        <p:nvPicPr>
          <p:cNvPr id="4" name="図 3">
            <a:extLst>
              <a:ext uri="{FF2B5EF4-FFF2-40B4-BE49-F238E27FC236}">
                <a16:creationId xmlns:a16="http://schemas.microsoft.com/office/drawing/2014/main" id="{A0C8BAEC-4DF1-4D7C-81A9-3CA003F34432}"/>
              </a:ext>
            </a:extLst>
          </p:cNvPr>
          <p:cNvPicPr>
            <a:picLocks noChangeAspect="1"/>
          </p:cNvPicPr>
          <p:nvPr/>
        </p:nvPicPr>
        <p:blipFill>
          <a:blip r:embed="rId2"/>
          <a:stretch>
            <a:fillRect/>
          </a:stretch>
        </p:blipFill>
        <p:spPr>
          <a:xfrm>
            <a:off x="1297305" y="2263140"/>
            <a:ext cx="9963150" cy="6715574"/>
          </a:xfrm>
          <a:prstGeom prst="rect">
            <a:avLst/>
          </a:prstGeom>
        </p:spPr>
      </p:pic>
    </p:spTree>
    <p:extLst>
      <p:ext uri="{BB962C8B-B14F-4D97-AF65-F5344CB8AC3E}">
        <p14:creationId xmlns:p14="http://schemas.microsoft.com/office/powerpoint/2010/main" val="31382682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441</Words>
  <Application>Microsoft Office PowerPoint</Application>
  <PresentationFormat>ユーザー設定</PresentationFormat>
  <Paragraphs>42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HGS創英角ﾎﾟｯﾌﾟ体</vt:lpstr>
      <vt:lpstr>Meiryo UI</vt:lpstr>
      <vt:lpstr>Arial</vt:lpstr>
      <vt:lpstr>Calibri</vt:lpstr>
      <vt:lpstr>Calibri Light</vt:lpstr>
      <vt:lpstr>Office テーマ</vt:lpstr>
      <vt:lpstr>PowerPoint プレゼンテーション</vt:lpstr>
      <vt:lpstr>中部徳洲会病院地図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OHSHIMA JUN / 大島 淳</dc:creator>
  <cp:lastModifiedBy>OHSHIMA JUN / 大島 淳</cp:lastModifiedBy>
  <cp:revision>23</cp:revision>
  <cp:lastPrinted>2023-06-15T02:51:57Z</cp:lastPrinted>
  <dcterms:created xsi:type="dcterms:W3CDTF">2023-05-19T01:18:24Z</dcterms:created>
  <dcterms:modified xsi:type="dcterms:W3CDTF">2023-06-21T02:23:19Z</dcterms:modified>
</cp:coreProperties>
</file>