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handoutMasterIdLst>
    <p:handoutMasterId r:id="rId9"/>
  </p:handoutMasterIdLst>
  <p:sldIdLst>
    <p:sldId id="261" r:id="rId7"/>
    <p:sldId id="273" r:id="rId8"/>
  </p:sldIdLst>
  <p:sldSz cx="7561263" cy="10693400"/>
  <p:notesSz cx="6735763" cy="986631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316" userDrawn="1">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6FFFF"/>
    <a:srgbClr val="99FF99"/>
    <a:srgbClr val="FF6699"/>
    <a:srgbClr val="F6008D"/>
    <a:srgbClr val="FFBD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8" autoAdjust="0"/>
    <p:restoredTop sz="94660"/>
  </p:normalViewPr>
  <p:slideViewPr>
    <p:cSldViewPr>
      <p:cViewPr varScale="1">
        <p:scale>
          <a:sx n="64" d="100"/>
          <a:sy n="64" d="100"/>
        </p:scale>
        <p:origin x="2223" y="60"/>
      </p:cViewPr>
      <p:guideLst>
        <p:guide orient="horz" pos="6316"/>
        <p:guide pos="2382"/>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59425FDC-5945-498E-9B16-CBE7663E0BAC}" type="datetimeFigureOut">
              <a:rPr kumimoji="1" lang="ja-JP" altLang="en-US" smtClean="0"/>
              <a:t>2025/6/4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C68ED97-93D0-4872-A42A-A3BC4613EE25}" type="slidenum">
              <a:rPr kumimoji="1" lang="ja-JP" altLang="en-US" smtClean="0"/>
              <a:t>‹#›</a:t>
            </a:fld>
            <a:endParaRPr kumimoji="1" lang="ja-JP" altLang="en-US"/>
          </a:p>
        </p:txBody>
      </p:sp>
    </p:spTree>
    <p:extLst>
      <p:ext uri="{BB962C8B-B14F-4D97-AF65-F5344CB8AC3E}">
        <p14:creationId xmlns:p14="http://schemas.microsoft.com/office/powerpoint/2010/main" val="38012056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478517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22690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4"/>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4"/>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846747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561263" cy="6477733"/>
          </a:xfrm>
          <a:prstGeom prst="rect">
            <a:avLst/>
          </a:prstGeom>
        </p:spPr>
      </p:pic>
    </p:spTree>
    <p:extLst>
      <p:ext uri="{BB962C8B-B14F-4D97-AF65-F5344CB8AC3E}">
        <p14:creationId xmlns:p14="http://schemas.microsoft.com/office/powerpoint/2010/main" val="879674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503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59B438-621F-4696-BDCA-EEDEBB09536E}" type="datetimeFigureOut">
              <a:rPr kumimoji="1" lang="ja-JP" altLang="en-US" smtClean="0"/>
              <a:t>2025/6/4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E7F87-A241-4044-9F99-35A9114387DD}" type="slidenum">
              <a:rPr kumimoji="1" lang="ja-JP" altLang="en-US" smtClean="0"/>
              <a:t>‹#›</a:t>
            </a:fld>
            <a:endParaRPr kumimoji="1" lang="ja-JP" altLang="en-US"/>
          </a:p>
        </p:txBody>
      </p:sp>
    </p:spTree>
    <p:extLst>
      <p:ext uri="{BB962C8B-B14F-4D97-AF65-F5344CB8AC3E}">
        <p14:creationId xmlns:p14="http://schemas.microsoft.com/office/powerpoint/2010/main" val="51491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2342147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346308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64874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86837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2287450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839424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25200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D53FCCD-FE5B-44F2-B1F1-271497107C9A}" type="datetimeFigureOut">
              <a:rPr kumimoji="1" lang="ja-JP" altLang="en-US" smtClean="0"/>
              <a:t>2025/6/4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45572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AD53FCCD-FE5B-44F2-B1F1-271497107C9A}" type="datetimeFigureOut">
              <a:rPr kumimoji="1" lang="ja-JP" altLang="en-US" smtClean="0"/>
              <a:t>2025/6/4</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2990044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0427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1188" rtl="0" eaLnBrk="1" latinLnBrk="0" hangingPunct="1">
        <a:spcBef>
          <a:spcPct val="0"/>
        </a:spcBef>
        <a:buNone/>
        <a:defRPr kumimoji="1" sz="4385" kern="1200">
          <a:solidFill>
            <a:schemeClr val="tx1"/>
          </a:solidFill>
          <a:latin typeface="+mj-lt"/>
          <a:ea typeface="+mj-ea"/>
          <a:cs typeface="+mj-cs"/>
        </a:defRPr>
      </a:lvl1pPr>
    </p:titleStyle>
    <p:bodyStyle>
      <a:lvl1pPr marL="341695" indent="-341695" algn="l" defTabSz="911188" rtl="0" eaLnBrk="1" latinLnBrk="0" hangingPunct="1">
        <a:spcBef>
          <a:spcPct val="20000"/>
        </a:spcBef>
        <a:buFont typeface="Arial" panose="020B0604020202020204" pitchFamily="34" charset="0"/>
        <a:buChar char="•"/>
        <a:defRPr kumimoji="1" sz="3189" kern="1200">
          <a:solidFill>
            <a:schemeClr val="tx1"/>
          </a:solidFill>
          <a:latin typeface="+mn-lt"/>
          <a:ea typeface="+mn-ea"/>
          <a:cs typeface="+mn-cs"/>
        </a:defRPr>
      </a:lvl1pPr>
      <a:lvl2pPr marL="740339" indent="-284746" algn="l" defTabSz="911188" rtl="0" eaLnBrk="1" latinLnBrk="0" hangingPunct="1">
        <a:spcBef>
          <a:spcPct val="20000"/>
        </a:spcBef>
        <a:buFont typeface="Arial" panose="020B0604020202020204" pitchFamily="34" charset="0"/>
        <a:buChar char="–"/>
        <a:defRPr kumimoji="1" sz="2791" kern="1200">
          <a:solidFill>
            <a:schemeClr val="tx1"/>
          </a:solidFill>
          <a:latin typeface="+mn-lt"/>
          <a:ea typeface="+mn-ea"/>
          <a:cs typeface="+mn-cs"/>
        </a:defRPr>
      </a:lvl2pPr>
      <a:lvl3pPr marL="1138984" indent="-227797" algn="l" defTabSz="911188" rtl="0" eaLnBrk="1" latinLnBrk="0" hangingPunct="1">
        <a:spcBef>
          <a:spcPct val="20000"/>
        </a:spcBef>
        <a:buFont typeface="Arial" panose="020B0604020202020204" pitchFamily="34" charset="0"/>
        <a:buChar char="•"/>
        <a:defRPr kumimoji="1" sz="2391" kern="1200">
          <a:solidFill>
            <a:schemeClr val="tx1"/>
          </a:solidFill>
          <a:latin typeface="+mn-lt"/>
          <a:ea typeface="+mn-ea"/>
          <a:cs typeface="+mn-cs"/>
        </a:defRPr>
      </a:lvl3pPr>
      <a:lvl4pPr marL="1594578"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4pPr>
      <a:lvl5pPr marL="2050171"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5pPr>
      <a:lvl6pPr marL="2505765"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6pPr>
      <a:lvl7pPr marL="2961359"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7pPr>
      <a:lvl8pPr marL="3416952"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8pPr>
      <a:lvl9pPr marL="3872545"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9pPr>
    </p:bodyStyle>
    <p:otherStyle>
      <a:defPPr>
        <a:defRPr lang="ja-JP"/>
      </a:defPPr>
      <a:lvl1pPr marL="0" algn="l" defTabSz="911188" rtl="0" eaLnBrk="1" latinLnBrk="0" hangingPunct="1">
        <a:defRPr kumimoji="1" sz="1794" kern="1200">
          <a:solidFill>
            <a:schemeClr val="tx1"/>
          </a:solidFill>
          <a:latin typeface="+mn-lt"/>
          <a:ea typeface="+mn-ea"/>
          <a:cs typeface="+mn-cs"/>
        </a:defRPr>
      </a:lvl1pPr>
      <a:lvl2pPr marL="455593" algn="l" defTabSz="911188" rtl="0" eaLnBrk="1" latinLnBrk="0" hangingPunct="1">
        <a:defRPr kumimoji="1" sz="1794" kern="1200">
          <a:solidFill>
            <a:schemeClr val="tx1"/>
          </a:solidFill>
          <a:latin typeface="+mn-lt"/>
          <a:ea typeface="+mn-ea"/>
          <a:cs typeface="+mn-cs"/>
        </a:defRPr>
      </a:lvl2pPr>
      <a:lvl3pPr marL="911188" algn="l" defTabSz="911188" rtl="0" eaLnBrk="1" latinLnBrk="0" hangingPunct="1">
        <a:defRPr kumimoji="1" sz="1794" kern="1200">
          <a:solidFill>
            <a:schemeClr val="tx1"/>
          </a:solidFill>
          <a:latin typeface="+mn-lt"/>
          <a:ea typeface="+mn-ea"/>
          <a:cs typeface="+mn-cs"/>
        </a:defRPr>
      </a:lvl3pPr>
      <a:lvl4pPr marL="1366781" algn="l" defTabSz="911188" rtl="0" eaLnBrk="1" latinLnBrk="0" hangingPunct="1">
        <a:defRPr kumimoji="1" sz="1794" kern="1200">
          <a:solidFill>
            <a:schemeClr val="tx1"/>
          </a:solidFill>
          <a:latin typeface="+mn-lt"/>
          <a:ea typeface="+mn-ea"/>
          <a:cs typeface="+mn-cs"/>
        </a:defRPr>
      </a:lvl4pPr>
      <a:lvl5pPr marL="1822374" algn="l" defTabSz="911188" rtl="0" eaLnBrk="1" latinLnBrk="0" hangingPunct="1">
        <a:defRPr kumimoji="1" sz="1794" kern="1200">
          <a:solidFill>
            <a:schemeClr val="tx1"/>
          </a:solidFill>
          <a:latin typeface="+mn-lt"/>
          <a:ea typeface="+mn-ea"/>
          <a:cs typeface="+mn-cs"/>
        </a:defRPr>
      </a:lvl5pPr>
      <a:lvl6pPr marL="2277968" algn="l" defTabSz="911188" rtl="0" eaLnBrk="1" latinLnBrk="0" hangingPunct="1">
        <a:defRPr kumimoji="1" sz="1794" kern="1200">
          <a:solidFill>
            <a:schemeClr val="tx1"/>
          </a:solidFill>
          <a:latin typeface="+mn-lt"/>
          <a:ea typeface="+mn-ea"/>
          <a:cs typeface="+mn-cs"/>
        </a:defRPr>
      </a:lvl6pPr>
      <a:lvl7pPr marL="2733562" algn="l" defTabSz="911188" rtl="0" eaLnBrk="1" latinLnBrk="0" hangingPunct="1">
        <a:defRPr kumimoji="1" sz="1794" kern="1200">
          <a:solidFill>
            <a:schemeClr val="tx1"/>
          </a:solidFill>
          <a:latin typeface="+mn-lt"/>
          <a:ea typeface="+mn-ea"/>
          <a:cs typeface="+mn-cs"/>
        </a:defRPr>
      </a:lvl7pPr>
      <a:lvl8pPr marL="3189155" algn="l" defTabSz="911188" rtl="0" eaLnBrk="1" latinLnBrk="0" hangingPunct="1">
        <a:defRPr kumimoji="1" sz="1794" kern="1200">
          <a:solidFill>
            <a:schemeClr val="tx1"/>
          </a:solidFill>
          <a:latin typeface="+mn-lt"/>
          <a:ea typeface="+mn-ea"/>
          <a:cs typeface="+mn-cs"/>
        </a:defRPr>
      </a:lvl8pPr>
      <a:lvl9pPr marL="3644749" algn="l" defTabSz="911188" rtl="0" eaLnBrk="1" latinLnBrk="0" hangingPunct="1">
        <a:defRPr kumimoji="1" sz="179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s06web.zoom.us/webinar/register/WN_AprZ3qOZRMuceSZBp0C5Og" TargetMode="External"/><Relationship Id="rId2" Type="http://schemas.openxmlformats.org/officeDocument/2006/relationships/hyperlink" Target="https://x.gd/mtVZ9" TargetMode="External"/><Relationship Id="rId1" Type="http://schemas.openxmlformats.org/officeDocument/2006/relationships/slideLayout" Target="../slideLayouts/slideLayout1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5"/>
          <p:cNvGrpSpPr>
            <a:grpSpLocks/>
          </p:cNvGrpSpPr>
          <p:nvPr/>
        </p:nvGrpSpPr>
        <p:grpSpPr bwMode="auto">
          <a:xfrm>
            <a:off x="6187" y="10387840"/>
            <a:ext cx="7591455" cy="0"/>
            <a:chOff x="0" y="-501703"/>
            <a:chExt cx="5760" cy="0"/>
          </a:xfrm>
        </p:grpSpPr>
        <p:sp>
          <p:nvSpPr>
            <p:cNvPr id="5" name="Line 40"/>
            <p:cNvSpPr>
              <a:spLocks noChangeShapeType="1"/>
            </p:cNvSpPr>
            <p:nvPr/>
          </p:nvSpPr>
          <p:spPr bwMode="auto">
            <a:xfrm>
              <a:off x="0" y="-501703"/>
              <a:ext cx="2880" cy="0"/>
            </a:xfrm>
            <a:prstGeom prst="line">
              <a:avLst/>
            </a:prstGeom>
            <a:noFill/>
            <a:ln w="25400">
              <a:solidFill>
                <a:srgbClr val="B5007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6" name="Line 41"/>
            <p:cNvSpPr>
              <a:spLocks noChangeShapeType="1"/>
            </p:cNvSpPr>
            <p:nvPr/>
          </p:nvSpPr>
          <p:spPr bwMode="auto">
            <a:xfrm>
              <a:off x="2880" y="-501703"/>
              <a:ext cx="2880" cy="0"/>
            </a:xfrm>
            <a:prstGeom prst="line">
              <a:avLst/>
            </a:prstGeom>
            <a:noFill/>
            <a:ln w="25400">
              <a:solidFill>
                <a:srgbClr val="008AB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grpSp>
      <p:pic>
        <p:nvPicPr>
          <p:cNvPr id="9" name="Picture 46" descr="basic_covercentercover_gra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8" y="1004950"/>
            <a:ext cx="7561263" cy="381310"/>
          </a:xfrm>
          <a:prstGeom prst="rect">
            <a:avLst/>
          </a:prstGeom>
          <a:noFill/>
          <a:extLst>
            <a:ext uri="{909E8E84-426E-40DD-AFC4-6F175D3DCCD1}">
              <a14:hiddenFill xmlns:a14="http://schemas.microsoft.com/office/drawing/2010/main">
                <a:solidFill>
                  <a:srgbClr val="FFFFFF"/>
                </a:solidFill>
              </a14:hiddenFill>
            </a:ext>
          </a:extLst>
        </p:spPr>
      </p:pic>
      <p:grpSp>
        <p:nvGrpSpPr>
          <p:cNvPr id="29" name="グループ化 28"/>
          <p:cNvGrpSpPr/>
          <p:nvPr/>
        </p:nvGrpSpPr>
        <p:grpSpPr>
          <a:xfrm>
            <a:off x="156011" y="1386260"/>
            <a:ext cx="1090497" cy="491265"/>
            <a:chOff x="263541" y="7283078"/>
            <a:chExt cx="1090497" cy="491265"/>
          </a:xfrm>
        </p:grpSpPr>
        <p:sp>
          <p:nvSpPr>
            <p:cNvPr id="24" name="円/楕円 23"/>
            <p:cNvSpPr/>
            <p:nvPr/>
          </p:nvSpPr>
          <p:spPr>
            <a:xfrm rot="20455963">
              <a:off x="263541" y="7283078"/>
              <a:ext cx="1090497" cy="491265"/>
            </a:xfrm>
            <a:prstGeom prst="ellipse">
              <a:avLst/>
            </a:prstGeom>
            <a:solidFill>
              <a:srgbClr val="F6008D">
                <a:alpha val="65000"/>
              </a:srgbClr>
            </a:solidFill>
            <a:ln>
              <a:noFill/>
            </a:ln>
            <a:effectLst>
              <a:outerShdw blurRad="127000" dist="38100" dir="2700000" algn="ctr">
                <a:srgbClr val="000000">
                  <a:alpha val="45000"/>
                </a:srgbClr>
              </a:outerShdw>
              <a:softEdge rad="12700"/>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01155" y="7362924"/>
              <a:ext cx="812154" cy="369332"/>
            </a:xfrm>
            <a:prstGeom prst="rect">
              <a:avLst/>
            </a:prstGeom>
            <a:noFill/>
          </p:spPr>
          <p:txBody>
            <a:bodyPr wrap="square" rtlCol="0">
              <a:spAutoFit/>
            </a:bodyPr>
            <a:lstStyle/>
            <a:p>
              <a:r>
                <a:rPr kumimoji="1" lang="ja-JP" altLang="en-US" sz="1800" b="1" dirty="0">
                  <a:solidFill>
                    <a:schemeClr val="bg1"/>
                  </a:solidFill>
                  <a:latin typeface="メイリオ" panose="020B0604030504040204" pitchFamily="50" charset="-128"/>
                  <a:ea typeface="メイリオ" panose="020B0604030504040204" pitchFamily="50" charset="-128"/>
                </a:rPr>
                <a:t>日時</a:t>
              </a:r>
            </a:p>
          </p:txBody>
        </p:sp>
      </p:grpSp>
      <p:grpSp>
        <p:nvGrpSpPr>
          <p:cNvPr id="30" name="グループ化 29"/>
          <p:cNvGrpSpPr/>
          <p:nvPr/>
        </p:nvGrpSpPr>
        <p:grpSpPr>
          <a:xfrm>
            <a:off x="161749" y="1868168"/>
            <a:ext cx="1090497" cy="491265"/>
            <a:chOff x="263541" y="8281665"/>
            <a:chExt cx="1090497" cy="491265"/>
          </a:xfrm>
        </p:grpSpPr>
        <p:sp>
          <p:nvSpPr>
            <p:cNvPr id="25" name="円/楕円 24"/>
            <p:cNvSpPr/>
            <p:nvPr/>
          </p:nvSpPr>
          <p:spPr>
            <a:xfrm rot="20455963">
              <a:off x="263541" y="8281665"/>
              <a:ext cx="1090497" cy="491265"/>
            </a:xfrm>
            <a:prstGeom prst="ellipse">
              <a:avLst/>
            </a:prstGeom>
            <a:solidFill>
              <a:srgbClr val="F6008D">
                <a:alpha val="65000"/>
              </a:srgbClr>
            </a:solidFill>
            <a:ln>
              <a:noFill/>
            </a:ln>
            <a:effectLst>
              <a:outerShdw blurRad="127000" dist="38100" dir="2700000" algn="ctr">
                <a:srgbClr val="000000">
                  <a:alpha val="45000"/>
                </a:srgbClr>
              </a:outerShdw>
              <a:softEdge rad="12700"/>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530746" y="8352219"/>
              <a:ext cx="792088" cy="369332"/>
            </a:xfrm>
            <a:prstGeom prst="rect">
              <a:avLst/>
            </a:prstGeom>
            <a:noFill/>
          </p:spPr>
          <p:txBody>
            <a:bodyPr wrap="square" rtlCol="0">
              <a:spAutoFit/>
            </a:bodyPr>
            <a:lstStyle/>
            <a:p>
              <a:r>
                <a:rPr kumimoji="1" lang="ja-JP" altLang="en-US" sz="1800" b="1" dirty="0">
                  <a:solidFill>
                    <a:schemeClr val="bg1"/>
                  </a:solidFill>
                  <a:latin typeface="メイリオ" panose="020B0604030504040204" pitchFamily="50" charset="-128"/>
                  <a:ea typeface="メイリオ" panose="020B0604030504040204" pitchFamily="50" charset="-128"/>
                </a:rPr>
                <a:t>会場</a:t>
              </a:r>
            </a:p>
          </p:txBody>
        </p:sp>
      </p:grpSp>
      <p:sp>
        <p:nvSpPr>
          <p:cNvPr id="33" name="テキスト ボックス 14"/>
          <p:cNvSpPr txBox="1">
            <a:spLocks noChangeArrowheads="1"/>
          </p:cNvSpPr>
          <p:nvPr/>
        </p:nvSpPr>
        <p:spPr bwMode="auto">
          <a:xfrm>
            <a:off x="1404367" y="1458268"/>
            <a:ext cx="62529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defTabSz="914400" eaLnBrk="1" fontAlgn="base" hangingPunct="1">
              <a:spcBef>
                <a:spcPct val="0"/>
              </a:spcBef>
              <a:spcAft>
                <a:spcPct val="0"/>
              </a:spcAft>
            </a:pPr>
            <a:r>
              <a:rPr lang="en-US" altLang="ja-JP" sz="2400" b="1" dirty="0">
                <a:solidFill>
                  <a:srgbClr val="000000"/>
                </a:solidFill>
                <a:latin typeface="メイリオ" pitchFamily="50" charset="-128"/>
                <a:ea typeface="メイリオ" pitchFamily="50" charset="-128"/>
                <a:cs typeface="メイリオ" pitchFamily="50" charset="-128"/>
              </a:rPr>
              <a:t>2025</a:t>
            </a:r>
            <a:r>
              <a:rPr lang="ja-JP" altLang="en-US" sz="2400" b="1" dirty="0">
                <a:solidFill>
                  <a:srgbClr val="000000"/>
                </a:solidFill>
                <a:latin typeface="メイリオ" pitchFamily="50" charset="-128"/>
                <a:ea typeface="メイリオ" pitchFamily="50" charset="-128"/>
                <a:cs typeface="メイリオ" pitchFamily="50" charset="-128"/>
              </a:rPr>
              <a:t>年</a:t>
            </a:r>
            <a:r>
              <a:rPr lang="en-US" altLang="ja-JP" sz="2400" b="1" dirty="0">
                <a:solidFill>
                  <a:srgbClr val="000000"/>
                </a:solidFill>
                <a:latin typeface="メイリオ" pitchFamily="50" charset="-128"/>
                <a:ea typeface="メイリオ" pitchFamily="50" charset="-128"/>
                <a:cs typeface="メイリオ" pitchFamily="50" charset="-128"/>
              </a:rPr>
              <a:t>7</a:t>
            </a:r>
            <a:r>
              <a:rPr lang="ja-JP" altLang="en-US" sz="2400" b="1" dirty="0">
                <a:solidFill>
                  <a:srgbClr val="000000"/>
                </a:solidFill>
                <a:latin typeface="メイリオ" pitchFamily="50" charset="-128"/>
                <a:ea typeface="メイリオ" pitchFamily="50" charset="-128"/>
                <a:cs typeface="メイリオ" pitchFamily="50" charset="-128"/>
              </a:rPr>
              <a:t>月</a:t>
            </a:r>
            <a:r>
              <a:rPr lang="en-US" altLang="ja-JP" sz="2400" b="1" dirty="0">
                <a:solidFill>
                  <a:srgbClr val="000000"/>
                </a:solidFill>
                <a:latin typeface="メイリオ" pitchFamily="50" charset="-128"/>
                <a:ea typeface="メイリオ" pitchFamily="50" charset="-128"/>
                <a:cs typeface="メイリオ" pitchFamily="50" charset="-128"/>
              </a:rPr>
              <a:t>9</a:t>
            </a:r>
            <a:r>
              <a:rPr lang="ja-JP" altLang="en-US" sz="2400" b="1" dirty="0">
                <a:solidFill>
                  <a:srgbClr val="000000"/>
                </a:solidFill>
                <a:latin typeface="メイリオ" pitchFamily="50" charset="-128"/>
                <a:ea typeface="メイリオ" pitchFamily="50" charset="-128"/>
                <a:cs typeface="メイリオ" pitchFamily="50" charset="-128"/>
              </a:rPr>
              <a:t>日（水）</a:t>
            </a:r>
            <a:r>
              <a:rPr lang="en-US" altLang="ja-JP" sz="2400" b="1" dirty="0">
                <a:solidFill>
                  <a:srgbClr val="000000"/>
                </a:solidFill>
                <a:latin typeface="メイリオ" pitchFamily="50" charset="-128"/>
                <a:ea typeface="メイリオ" pitchFamily="50" charset="-128"/>
                <a:cs typeface="メイリオ" pitchFamily="50" charset="-128"/>
              </a:rPr>
              <a:t>18:30</a:t>
            </a:r>
            <a:r>
              <a:rPr lang="ja-JP" altLang="en-US" sz="2400" b="1" dirty="0">
                <a:solidFill>
                  <a:srgbClr val="000000"/>
                </a:solidFill>
                <a:latin typeface="メイリオ" pitchFamily="50" charset="-128"/>
                <a:ea typeface="メイリオ" pitchFamily="50" charset="-128"/>
                <a:cs typeface="メイリオ" pitchFamily="50" charset="-128"/>
              </a:rPr>
              <a:t>～</a:t>
            </a:r>
            <a:r>
              <a:rPr lang="en-US" altLang="ja-JP" sz="2400" b="1" dirty="0">
                <a:solidFill>
                  <a:srgbClr val="000000"/>
                </a:solidFill>
                <a:latin typeface="メイリオ" pitchFamily="50" charset="-128"/>
                <a:ea typeface="メイリオ" pitchFamily="50" charset="-128"/>
                <a:cs typeface="メイリオ" pitchFamily="50" charset="-128"/>
              </a:rPr>
              <a:t>19:30</a:t>
            </a:r>
          </a:p>
        </p:txBody>
      </p:sp>
      <p:sp>
        <p:nvSpPr>
          <p:cNvPr id="34" name="テキスト ボックス 4"/>
          <p:cNvSpPr txBox="1">
            <a:spLocks noChangeArrowheads="1"/>
          </p:cNvSpPr>
          <p:nvPr/>
        </p:nvSpPr>
        <p:spPr bwMode="auto">
          <a:xfrm>
            <a:off x="1444178" y="1975679"/>
            <a:ext cx="6063341"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2000" b="1" dirty="0">
                <a:latin typeface="Meiryo UI" panose="020B0604030504040204" pitchFamily="50" charset="-128"/>
                <a:ea typeface="Meiryo UI" panose="020B0604030504040204" pitchFamily="50" charset="-128"/>
              </a:rPr>
              <a:t>現地会場：</a:t>
            </a:r>
            <a:r>
              <a:rPr lang="en-US" altLang="ja-JP" sz="2000" b="1" dirty="0">
                <a:latin typeface="Meiryo UI" panose="020B0604030504040204" pitchFamily="50" charset="-128"/>
                <a:ea typeface="Meiryo UI" panose="020B0604030504040204" pitchFamily="50" charset="-128"/>
              </a:rPr>
              <a:t>P’s</a:t>
            </a:r>
            <a:r>
              <a:rPr lang="ja-JP" altLang="en-US" sz="2000" b="1" dirty="0">
                <a:latin typeface="Meiryo UI" panose="020B0604030504040204" pitchFamily="50" charset="-128"/>
                <a:ea typeface="Meiryo UI" panose="020B0604030504040204" pitchFamily="50" charset="-128"/>
              </a:rPr>
              <a:t>スクエア</a:t>
            </a:r>
            <a:r>
              <a:rPr lang="en-US" altLang="ja-JP" sz="2000" b="1" dirty="0">
                <a:latin typeface="Meiryo UI" panose="020B0604030504040204" pitchFamily="50" charset="-128"/>
                <a:ea typeface="Meiryo UI" panose="020B0604030504040204" pitchFamily="50" charset="-128"/>
              </a:rPr>
              <a:t>5</a:t>
            </a:r>
            <a:r>
              <a:rPr lang="ja-JP" altLang="en-US" sz="2000" b="1" dirty="0">
                <a:latin typeface="Meiryo UI" panose="020B0604030504040204" pitchFamily="50" charset="-128"/>
                <a:ea typeface="Meiryo UI" panose="020B0604030504040204" pitchFamily="50" charset="-128"/>
              </a:rPr>
              <a:t>階　会議室</a:t>
            </a:r>
            <a:r>
              <a:rPr lang="en-US" altLang="ja-JP" sz="2000" b="1" dirty="0">
                <a:latin typeface="Meiryo UI" panose="020B0604030504040204" pitchFamily="50" charset="-128"/>
                <a:ea typeface="Meiryo UI" panose="020B0604030504040204" pitchFamily="50" charset="-128"/>
              </a:rPr>
              <a:t>C</a:t>
            </a:r>
          </a:p>
          <a:p>
            <a:r>
              <a:rPr lang="ja-JP" altLang="en-US" sz="2000" b="1" dirty="0">
                <a:latin typeface="Meiryo UI" panose="020B0604030504040204" pitchFamily="50" charset="-128"/>
                <a:ea typeface="Meiryo UI" panose="020B0604030504040204" pitchFamily="50" charset="-128"/>
              </a:rPr>
              <a:t>　　　　　     浦添市西原</a:t>
            </a:r>
            <a:r>
              <a:rPr lang="en-US" altLang="ja-JP" sz="2000" b="1" dirty="0">
                <a:latin typeface="Meiryo UI" panose="020B0604030504040204" pitchFamily="50" charset="-128"/>
                <a:ea typeface="Meiryo UI" panose="020B0604030504040204" pitchFamily="50" charset="-128"/>
              </a:rPr>
              <a:t>2-4-1</a:t>
            </a:r>
          </a:p>
          <a:p>
            <a:r>
              <a:rPr lang="en-US" altLang="ja-JP" sz="2000" b="1" dirty="0">
                <a:latin typeface="Meiryo UI" panose="020B0604030504040204" pitchFamily="50" charset="-128"/>
                <a:ea typeface="Meiryo UI" panose="020B0604030504040204" pitchFamily="50" charset="-128"/>
              </a:rPr>
              <a:t>WEB</a:t>
            </a:r>
            <a:r>
              <a:rPr lang="ja-JP" altLang="en-US" sz="2000" b="1" dirty="0">
                <a:latin typeface="Meiryo UI" panose="020B0604030504040204" pitchFamily="50" charset="-128"/>
                <a:ea typeface="Meiryo UI" panose="020B0604030504040204" pitchFamily="50" charset="-128"/>
              </a:rPr>
              <a:t>配信：</a:t>
            </a:r>
            <a:r>
              <a:rPr lang="en-US" altLang="ja-JP" sz="2000" b="1" dirty="0">
                <a:latin typeface="Meiryo UI" panose="020B0604030504040204" pitchFamily="50" charset="-128"/>
                <a:ea typeface="Meiryo UI" panose="020B0604030504040204" pitchFamily="50" charset="-128"/>
              </a:rPr>
              <a:t>Zoom</a:t>
            </a:r>
            <a:r>
              <a:rPr lang="ja-JP" altLang="en-US" sz="2000" b="1" dirty="0">
                <a:latin typeface="Meiryo UI" panose="020B0604030504040204" pitchFamily="50" charset="-128"/>
                <a:ea typeface="Meiryo UI" panose="020B0604030504040204" pitchFamily="50" charset="-128"/>
              </a:rPr>
              <a:t>配信</a:t>
            </a:r>
            <a:endParaRPr lang="en-US" altLang="ja-JP" sz="2000" b="1" dirty="0">
              <a:latin typeface="Meiryo UI" panose="020B0604030504040204" pitchFamily="50" charset="-128"/>
              <a:ea typeface="Meiryo UI" panose="020B0604030504040204" pitchFamily="50" charset="-128"/>
            </a:endParaRPr>
          </a:p>
          <a:p>
            <a:r>
              <a:rPr lang="ja-JP" altLang="en-US" sz="1400" b="1" dirty="0">
                <a:solidFill>
                  <a:prstClr val="black"/>
                </a:solidFill>
                <a:highlight>
                  <a:srgbClr val="FFFF00"/>
                </a:highlight>
                <a:latin typeface="Meiryo UI" panose="020B0604030504040204" pitchFamily="50" charset="-128"/>
                <a:ea typeface="Meiryo UI" panose="020B0604030504040204" pitchFamily="50" charset="-128"/>
              </a:rPr>
              <a:t>＊現地参加、</a:t>
            </a:r>
            <a:r>
              <a:rPr lang="en-US" altLang="ja-JP" sz="1400" b="1" dirty="0">
                <a:solidFill>
                  <a:prstClr val="black"/>
                </a:solidFill>
                <a:highlight>
                  <a:srgbClr val="FFFF00"/>
                </a:highlight>
                <a:latin typeface="Meiryo UI" panose="020B0604030504040204" pitchFamily="50" charset="-128"/>
                <a:ea typeface="Meiryo UI" panose="020B0604030504040204" pitchFamily="50" charset="-128"/>
              </a:rPr>
              <a:t>WEB</a:t>
            </a:r>
            <a:r>
              <a:rPr lang="ja-JP" altLang="en-US" sz="1400" b="1" dirty="0">
                <a:solidFill>
                  <a:prstClr val="black"/>
                </a:solidFill>
                <a:highlight>
                  <a:srgbClr val="FFFF00"/>
                </a:highlight>
                <a:latin typeface="Meiryo UI" panose="020B0604030504040204" pitchFamily="50" charset="-128"/>
                <a:ea typeface="Meiryo UI" panose="020B0604030504040204" pitchFamily="50" charset="-128"/>
              </a:rPr>
              <a:t>参加いずれも</a:t>
            </a:r>
            <a:r>
              <a:rPr kumimoji="1" lang="ja-JP" altLang="en-US" sz="1400" b="1"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rPr>
              <a:t>裏面を参照に事前の参加登録を</a:t>
            </a:r>
            <a:r>
              <a:rPr lang="ja-JP" altLang="en-US" sz="1400" b="1" dirty="0">
                <a:solidFill>
                  <a:prstClr val="black"/>
                </a:solidFill>
                <a:highlight>
                  <a:srgbClr val="FFFF00"/>
                </a:highlight>
                <a:latin typeface="Meiryo UI" panose="020B0604030504040204" pitchFamily="50" charset="-128"/>
                <a:ea typeface="Meiryo UI" panose="020B0604030504040204" pitchFamily="50" charset="-128"/>
              </a:rPr>
              <a:t>お願いします</a:t>
            </a:r>
            <a:r>
              <a:rPr kumimoji="1" lang="ja-JP" altLang="en-US" sz="1400" b="1"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rPr>
              <a:t>。</a:t>
            </a:r>
            <a:endParaRPr kumimoji="1" lang="ja-JP" altLang="en-US"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flipV="1">
            <a:off x="62298" y="3258468"/>
            <a:ext cx="7488000" cy="1"/>
          </a:xfrm>
          <a:prstGeom prst="line">
            <a:avLst/>
          </a:prstGeom>
          <a:ln w="571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E0421278-7C4E-2A56-127B-2E4B71E71CB2}"/>
              </a:ext>
            </a:extLst>
          </p:cNvPr>
          <p:cNvSpPr txBox="1"/>
          <p:nvPr/>
        </p:nvSpPr>
        <p:spPr>
          <a:xfrm>
            <a:off x="2028260" y="10459848"/>
            <a:ext cx="3865413" cy="215444"/>
          </a:xfrm>
          <a:prstGeom prst="rect">
            <a:avLst/>
          </a:prstGeom>
          <a:noFill/>
        </p:spPr>
        <p:txBody>
          <a:bodyPr wrap="square" lIns="0" tIns="0" rIns="0" bIns="0" rtlCol="0" anchor="t" anchorCtr="0">
            <a:spAutoFit/>
          </a:bodyPr>
          <a:lstStyle/>
          <a:p>
            <a:pPr algn="ctr" defTabSz="844083">
              <a:defRPr/>
            </a:pPr>
            <a:r>
              <a:rPr kumimoji="1" lang="ja-JP" altLang="en-US" sz="1400" b="1" dirty="0">
                <a:solidFill>
                  <a:srgbClr val="000000"/>
                </a:solidFill>
                <a:latin typeface="Meiryo UI" panose="020B0604030504040204" pitchFamily="50" charset="-128"/>
                <a:ea typeface="Meiryo UI" panose="020B0604030504040204" pitchFamily="50" charset="-128"/>
              </a:rPr>
              <a:t>共催：沖縄県病院薬剤師会／エーザイ株式会社</a:t>
            </a:r>
          </a:p>
        </p:txBody>
      </p:sp>
      <p:sp>
        <p:nvSpPr>
          <p:cNvPr id="12" name="テキスト ボックス 11">
            <a:extLst>
              <a:ext uri="{FF2B5EF4-FFF2-40B4-BE49-F238E27FC236}">
                <a16:creationId xmlns:a16="http://schemas.microsoft.com/office/drawing/2014/main" id="{19EF571E-4153-A1E2-E587-3E1CB83FD4B7}"/>
              </a:ext>
            </a:extLst>
          </p:cNvPr>
          <p:cNvSpPr txBox="1"/>
          <p:nvPr/>
        </p:nvSpPr>
        <p:spPr>
          <a:xfrm>
            <a:off x="248476" y="3527916"/>
            <a:ext cx="1392865" cy="366254"/>
          </a:xfrm>
          <a:prstGeom prst="rect">
            <a:avLst/>
          </a:prstGeom>
          <a:solidFill>
            <a:srgbClr val="002060"/>
          </a:solidFill>
        </p:spPr>
        <p:txBody>
          <a:bodyPr wrap="square" lIns="0" tIns="0" rIns="0" bIns="0" rtlCol="0" anchor="t" anchorCtr="0">
            <a:spAutoFit/>
          </a:bodyPr>
          <a:lstStyle/>
          <a:p>
            <a:pPr algn="ctr" defTabSz="844083">
              <a:lnSpc>
                <a:spcPct val="85000"/>
              </a:lnSpc>
              <a:defRPr/>
            </a:pPr>
            <a:endParaRPr kumimoji="1" lang="en-US" altLang="ja-JP" sz="5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a:p>
            <a:pPr algn="ctr" defTabSz="844083">
              <a:lnSpc>
                <a:spcPct val="85000"/>
              </a:lnSpc>
              <a:defRPr/>
            </a:pPr>
            <a:r>
              <a:rPr kumimoji="1" lang="ja-JP" altLang="en-US"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rPr>
              <a:t>座長</a:t>
            </a:r>
            <a:endParaRPr kumimoji="1" lang="en-US" altLang="ja-JP"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a:p>
            <a:pPr algn="ctr" defTabSz="844083">
              <a:lnSpc>
                <a:spcPct val="85000"/>
              </a:lnSpc>
              <a:defRPr/>
            </a:pPr>
            <a:endParaRPr kumimoji="1" lang="en-US" altLang="ja-JP" sz="5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F93266B-B8DA-91E4-4FA8-3053869C5471}"/>
              </a:ext>
            </a:extLst>
          </p:cNvPr>
          <p:cNvSpPr txBox="1"/>
          <p:nvPr/>
        </p:nvSpPr>
        <p:spPr>
          <a:xfrm>
            <a:off x="255534" y="4347331"/>
            <a:ext cx="1392865" cy="366254"/>
          </a:xfrm>
          <a:prstGeom prst="rect">
            <a:avLst/>
          </a:prstGeom>
          <a:solidFill>
            <a:srgbClr val="002060"/>
          </a:solidFill>
        </p:spPr>
        <p:txBody>
          <a:bodyPr wrap="square" lIns="0" tIns="0" rIns="0" bIns="0" rtlCol="0" anchor="t" anchorCtr="0">
            <a:spAutoFit/>
          </a:bodyPr>
          <a:lstStyle/>
          <a:p>
            <a:pPr algn="ctr" defTabSz="844083">
              <a:lnSpc>
                <a:spcPct val="85000"/>
              </a:lnSpc>
              <a:defRPr/>
            </a:pPr>
            <a:endParaRPr kumimoji="1" lang="en-US" altLang="ja-JP" sz="5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a:p>
            <a:pPr algn="ctr" defTabSz="844083">
              <a:lnSpc>
                <a:spcPct val="85000"/>
              </a:lnSpc>
              <a:defRPr/>
            </a:pPr>
            <a:r>
              <a:rPr lang="ja-JP" altLang="en-US"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rPr>
              <a:t>基調</a:t>
            </a:r>
            <a:r>
              <a:rPr kumimoji="1" lang="ja-JP" altLang="en-US"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rPr>
              <a:t>講演</a:t>
            </a:r>
            <a:endParaRPr kumimoji="1" lang="en-US" altLang="ja-JP"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a:p>
            <a:pPr algn="ctr" defTabSz="844083">
              <a:lnSpc>
                <a:spcPct val="85000"/>
              </a:lnSpc>
              <a:defRPr/>
            </a:pPr>
            <a:endParaRPr kumimoji="1" lang="en-US" altLang="ja-JP" sz="5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p:txBody>
      </p:sp>
      <p:sp>
        <p:nvSpPr>
          <p:cNvPr id="14" name="Line 9">
            <a:extLst>
              <a:ext uri="{FF2B5EF4-FFF2-40B4-BE49-F238E27FC236}">
                <a16:creationId xmlns:a16="http://schemas.microsoft.com/office/drawing/2014/main" id="{760EEE6F-EB6C-4AA9-AA3F-573B1D6DA7F8}"/>
              </a:ext>
            </a:extLst>
          </p:cNvPr>
          <p:cNvSpPr>
            <a:spLocks noChangeShapeType="1"/>
          </p:cNvSpPr>
          <p:nvPr/>
        </p:nvSpPr>
        <p:spPr bwMode="auto">
          <a:xfrm flipV="1">
            <a:off x="255534" y="4720114"/>
            <a:ext cx="7072755" cy="5828"/>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defTabSz="753587">
              <a:defRPr/>
            </a:pPr>
            <a:endParaRPr kumimoji="1" lang="ja-JP" altLang="en-US" sz="1500" dirty="0">
              <a:solidFill>
                <a:prstClr val="black"/>
              </a:solidFill>
              <a:latin typeface="Meiryo UI" panose="020B0604030504040204" pitchFamily="50" charset="-128"/>
              <a:ea typeface="Meiryo UI" panose="020B0604030504040204" pitchFamily="50" charset="-128"/>
            </a:endParaRPr>
          </a:p>
        </p:txBody>
      </p:sp>
      <p:sp>
        <p:nvSpPr>
          <p:cNvPr id="15" name="Line 9">
            <a:extLst>
              <a:ext uri="{FF2B5EF4-FFF2-40B4-BE49-F238E27FC236}">
                <a16:creationId xmlns:a16="http://schemas.microsoft.com/office/drawing/2014/main" id="{8235B4C6-9AE2-1AE2-05CC-9799C4828887}"/>
              </a:ext>
            </a:extLst>
          </p:cNvPr>
          <p:cNvSpPr>
            <a:spLocks noChangeShapeType="1"/>
          </p:cNvSpPr>
          <p:nvPr/>
        </p:nvSpPr>
        <p:spPr bwMode="auto">
          <a:xfrm>
            <a:off x="284448" y="3889025"/>
            <a:ext cx="7043841" cy="1989"/>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defTabSz="753587">
              <a:defRPr/>
            </a:pPr>
            <a:endParaRPr kumimoji="1" lang="ja-JP" altLang="en-US" sz="831">
              <a:solidFill>
                <a:prstClr val="black"/>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48560BA2-9FBC-AEDF-B0CD-9ACDDA53D8F3}"/>
              </a:ext>
            </a:extLst>
          </p:cNvPr>
          <p:cNvSpPr txBox="1"/>
          <p:nvPr/>
        </p:nvSpPr>
        <p:spPr>
          <a:xfrm>
            <a:off x="241418" y="6269545"/>
            <a:ext cx="1392865" cy="366254"/>
          </a:xfrm>
          <a:prstGeom prst="rect">
            <a:avLst/>
          </a:prstGeom>
          <a:solidFill>
            <a:srgbClr val="002060"/>
          </a:solidFill>
        </p:spPr>
        <p:txBody>
          <a:bodyPr wrap="square" lIns="0" tIns="0" rIns="0" bIns="0" rtlCol="0" anchor="t" anchorCtr="0">
            <a:spAutoFit/>
          </a:bodyPr>
          <a:lstStyle/>
          <a:p>
            <a:pPr algn="ctr" defTabSz="844083">
              <a:lnSpc>
                <a:spcPct val="85000"/>
              </a:lnSpc>
              <a:defRPr/>
            </a:pPr>
            <a:endParaRPr kumimoji="1" lang="en-US" altLang="ja-JP" sz="5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a:p>
            <a:pPr algn="ctr" defTabSz="844083">
              <a:lnSpc>
                <a:spcPct val="85000"/>
              </a:lnSpc>
              <a:defRPr/>
            </a:pPr>
            <a:r>
              <a:rPr kumimoji="1" lang="ja-JP" altLang="en-US"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rPr>
              <a:t>特別講演</a:t>
            </a:r>
            <a:endParaRPr kumimoji="1" lang="en-US" altLang="ja-JP" sz="18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a:p>
            <a:pPr algn="ctr" defTabSz="844083">
              <a:lnSpc>
                <a:spcPct val="85000"/>
              </a:lnSpc>
              <a:defRPr/>
            </a:pPr>
            <a:endParaRPr kumimoji="1" lang="en-US" altLang="ja-JP" sz="500" b="1" dirty="0">
              <a:solidFill>
                <a:prstClr val="white"/>
              </a:solidFill>
              <a:effectLst>
                <a:outerShdw blurRad="101600" dist="12700" dir="2700000" algn="tl" rotWithShape="0">
                  <a:prstClr val="black">
                    <a:alpha val="35000"/>
                  </a:prstClr>
                </a:outerShdw>
              </a:effectLst>
              <a:latin typeface="Meiryo UI" panose="020B0604030504040204" pitchFamily="50" charset="-128"/>
              <a:ea typeface="Meiryo UI" panose="020B0604030504040204" pitchFamily="50" charset="-128"/>
            </a:endParaRPr>
          </a:p>
        </p:txBody>
      </p:sp>
      <p:sp>
        <p:nvSpPr>
          <p:cNvPr id="17" name="Line 9">
            <a:extLst>
              <a:ext uri="{FF2B5EF4-FFF2-40B4-BE49-F238E27FC236}">
                <a16:creationId xmlns:a16="http://schemas.microsoft.com/office/drawing/2014/main" id="{BCCE8A49-7562-7DA7-2090-5B3AEB3DC42A}"/>
              </a:ext>
            </a:extLst>
          </p:cNvPr>
          <p:cNvSpPr>
            <a:spLocks noChangeShapeType="1"/>
          </p:cNvSpPr>
          <p:nvPr/>
        </p:nvSpPr>
        <p:spPr bwMode="auto">
          <a:xfrm>
            <a:off x="238420" y="6642167"/>
            <a:ext cx="7089869" cy="10362"/>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defTabSz="753587">
              <a:defRPr/>
            </a:pPr>
            <a:endParaRPr kumimoji="1" lang="ja-JP" altLang="en-US" sz="831" dirty="0">
              <a:solidFill>
                <a:prstClr val="black"/>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F8B8D78C-5293-D35E-9AD4-8668D74D3028}"/>
              </a:ext>
            </a:extLst>
          </p:cNvPr>
          <p:cNvSpPr txBox="1"/>
          <p:nvPr/>
        </p:nvSpPr>
        <p:spPr>
          <a:xfrm>
            <a:off x="228214" y="6688137"/>
            <a:ext cx="7224825" cy="800219"/>
          </a:xfrm>
          <a:prstGeom prst="rect">
            <a:avLst/>
          </a:prstGeom>
          <a:noFill/>
        </p:spPr>
        <p:txBody>
          <a:bodyPr wrap="square" rtlCol="0">
            <a:spAutoFit/>
          </a:bodyPr>
          <a:lstStyle/>
          <a:p>
            <a:pPr lvl="0">
              <a:defRPr/>
            </a:pPr>
            <a:r>
              <a:rPr kumimoji="1" lang="ja-JP" altLang="en-US" sz="2300" b="1" dirty="0">
                <a:solidFill>
                  <a:srgbClr val="002060"/>
                </a:solidFill>
                <a:latin typeface="Meiryo UI" panose="020B0604030504040204" pitchFamily="50" charset="-128"/>
                <a:ea typeface="Meiryo UI" panose="020B0604030504040204" pitchFamily="50" charset="-128"/>
              </a:rPr>
              <a:t>「リスクマネジメントの視点で見る睡眠薬の選び方</a:t>
            </a:r>
          </a:p>
          <a:p>
            <a:pPr lvl="0">
              <a:defRPr/>
            </a:pPr>
            <a:r>
              <a:rPr kumimoji="1" lang="ja-JP" altLang="en-US" sz="2300" b="1" dirty="0">
                <a:solidFill>
                  <a:srgbClr val="002060"/>
                </a:solidFill>
                <a:latin typeface="Meiryo UI" panose="020B0604030504040204" pitchFamily="50" charset="-128"/>
                <a:ea typeface="Meiryo UI" panose="020B0604030504040204" pitchFamily="50" charset="-128"/>
              </a:rPr>
              <a:t>　　　　　　　　　 ～せん妄を防ぐために知っておきたいこと～」</a:t>
            </a:r>
          </a:p>
        </p:txBody>
      </p:sp>
      <p:sp>
        <p:nvSpPr>
          <p:cNvPr id="27" name="テキスト ボックス 26">
            <a:extLst>
              <a:ext uri="{FF2B5EF4-FFF2-40B4-BE49-F238E27FC236}">
                <a16:creationId xmlns:a16="http://schemas.microsoft.com/office/drawing/2014/main" id="{CACDF2A4-D5CE-1A5E-BAA7-64378160FFA1}"/>
              </a:ext>
            </a:extLst>
          </p:cNvPr>
          <p:cNvSpPr txBox="1"/>
          <p:nvPr/>
        </p:nvSpPr>
        <p:spPr>
          <a:xfrm>
            <a:off x="330586" y="3887956"/>
            <a:ext cx="7203368" cy="461665"/>
          </a:xfrm>
          <a:prstGeom prst="rect">
            <a:avLst/>
          </a:prstGeom>
          <a:noFill/>
        </p:spPr>
        <p:txBody>
          <a:bodyPr wrap="square" rtlCol="0">
            <a:spAutoFit/>
          </a:bodyPr>
          <a:lstStyle/>
          <a:p>
            <a:pPr lvl="0">
              <a:defRPr/>
            </a:pPr>
            <a:r>
              <a:rPr kumimoji="1" lang="zh-CN" altLang="en-US" sz="1800" b="1" dirty="0">
                <a:solidFill>
                  <a:srgbClr val="002060"/>
                </a:solidFill>
                <a:latin typeface="Meiryo UI" panose="020B0604030504040204" pitchFamily="50" charset="-128"/>
                <a:ea typeface="Meiryo UI" panose="020B0604030504040204" pitchFamily="50" charset="-128"/>
              </a:rPr>
              <a:t>  地方独立行政法人</a:t>
            </a:r>
            <a:r>
              <a:rPr kumimoji="1" lang="ja-JP" altLang="en-US" sz="1800" b="1" dirty="0">
                <a:solidFill>
                  <a:srgbClr val="002060"/>
                </a:solidFill>
                <a:latin typeface="Meiryo UI" panose="020B0604030504040204" pitchFamily="50" charset="-128"/>
                <a:ea typeface="Meiryo UI" panose="020B0604030504040204" pitchFamily="50" charset="-128"/>
              </a:rPr>
              <a:t> </a:t>
            </a:r>
            <a:r>
              <a:rPr kumimoji="1" lang="zh-CN" altLang="en-US" sz="1800" b="1" dirty="0">
                <a:solidFill>
                  <a:srgbClr val="002060"/>
                </a:solidFill>
                <a:latin typeface="Meiryo UI" panose="020B0604030504040204" pitchFamily="50" charset="-128"/>
                <a:ea typeface="Meiryo UI" panose="020B0604030504040204" pitchFamily="50" charset="-128"/>
              </a:rPr>
              <a:t>那覇市立病院</a:t>
            </a:r>
            <a:r>
              <a:rPr lang="ja-JP" altLang="en-US" sz="1800" b="1" dirty="0">
                <a:solidFill>
                  <a:srgbClr val="002060"/>
                </a:solidFill>
                <a:latin typeface="Meiryo UI" panose="020B0604030504040204" pitchFamily="50" charset="-128"/>
                <a:ea typeface="Meiryo UI" panose="020B0604030504040204" pitchFamily="50" charset="-128"/>
              </a:rPr>
              <a:t> </a:t>
            </a:r>
            <a:r>
              <a:rPr kumimoji="1" lang="zh-CN" altLang="en-US" sz="1800" b="1" dirty="0">
                <a:solidFill>
                  <a:srgbClr val="002060"/>
                </a:solidFill>
                <a:latin typeface="Meiryo UI" panose="020B0604030504040204" pitchFamily="50" charset="-128"/>
                <a:ea typeface="Meiryo UI" panose="020B0604030504040204" pitchFamily="50" charset="-128"/>
              </a:rPr>
              <a:t>薬剤科</a:t>
            </a:r>
            <a:r>
              <a:rPr lang="ja-JP" altLang="en-US" sz="1800" b="1" dirty="0">
                <a:solidFill>
                  <a:srgbClr val="002060"/>
                </a:solidFill>
                <a:latin typeface="Meiryo UI" panose="020B0604030504040204" pitchFamily="50" charset="-128"/>
                <a:ea typeface="Meiryo UI" panose="020B0604030504040204" pitchFamily="50" charset="-128"/>
              </a:rPr>
              <a:t> </a:t>
            </a:r>
            <a:r>
              <a:rPr kumimoji="1" lang="ja-JP" altLang="en-US" sz="1800" b="1" dirty="0">
                <a:solidFill>
                  <a:srgbClr val="002060"/>
                </a:solidFill>
                <a:latin typeface="Meiryo UI" panose="020B0604030504040204" pitchFamily="50" charset="-128"/>
                <a:ea typeface="Meiryo UI" panose="020B0604030504040204" pitchFamily="50" charset="-128"/>
              </a:rPr>
              <a:t>科長 </a:t>
            </a:r>
            <a:r>
              <a:rPr lang="ja-JP" altLang="en-US" sz="2400" b="1" dirty="0">
                <a:solidFill>
                  <a:srgbClr val="002060"/>
                </a:solidFill>
                <a:latin typeface="Meiryo UI" panose="020B0604030504040204" pitchFamily="50" charset="-128"/>
                <a:ea typeface="Meiryo UI" panose="020B0604030504040204" pitchFamily="50" charset="-128"/>
              </a:rPr>
              <a:t>永井 賢作 </a:t>
            </a:r>
            <a:r>
              <a:rPr kumimoji="1" lang="ja-JP" altLang="en-US" sz="1800" b="1" dirty="0">
                <a:solidFill>
                  <a:srgbClr val="002060"/>
                </a:solidFill>
                <a:latin typeface="Meiryo UI" panose="020B0604030504040204" pitchFamily="50" charset="-128"/>
                <a:ea typeface="Meiryo UI" panose="020B0604030504040204" pitchFamily="50" charset="-128"/>
              </a:rPr>
              <a:t>先生</a:t>
            </a:r>
            <a:endParaRPr kumimoji="1" lang="en-US" altLang="ja-JP" sz="2000" b="1" dirty="0">
              <a:solidFill>
                <a:srgbClr val="002060"/>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BE93A2A3-609C-0BDD-CE14-A0178BC36C35}"/>
              </a:ext>
            </a:extLst>
          </p:cNvPr>
          <p:cNvSpPr txBox="1"/>
          <p:nvPr/>
        </p:nvSpPr>
        <p:spPr>
          <a:xfrm>
            <a:off x="228214" y="4752052"/>
            <a:ext cx="7203368" cy="800219"/>
          </a:xfrm>
          <a:prstGeom prst="rect">
            <a:avLst/>
          </a:prstGeom>
          <a:noFill/>
        </p:spPr>
        <p:txBody>
          <a:bodyPr wrap="square" rtlCol="0">
            <a:spAutoFit/>
          </a:bodyPr>
          <a:lstStyle/>
          <a:p>
            <a:pPr lvl="0">
              <a:defRPr/>
            </a:pPr>
            <a:r>
              <a:rPr kumimoji="1" lang="ja-JP" altLang="en-US" sz="2300" b="1" dirty="0">
                <a:solidFill>
                  <a:srgbClr val="002060"/>
                </a:solidFill>
                <a:latin typeface="Meiryo UI" panose="020B0604030504040204" pitchFamily="50" charset="-128"/>
                <a:ea typeface="Meiryo UI" panose="020B0604030504040204" pitchFamily="50" charset="-128"/>
              </a:rPr>
              <a:t>「当院における医療安全を見据えた</a:t>
            </a:r>
            <a:endParaRPr kumimoji="1" lang="en-US" altLang="ja-JP" sz="2300" b="1" dirty="0">
              <a:solidFill>
                <a:srgbClr val="002060"/>
              </a:solidFill>
              <a:latin typeface="Meiryo UI" panose="020B0604030504040204" pitchFamily="50" charset="-128"/>
              <a:ea typeface="Meiryo UI" panose="020B0604030504040204" pitchFamily="50" charset="-128"/>
            </a:endParaRPr>
          </a:p>
          <a:p>
            <a:pPr lvl="0">
              <a:defRPr/>
            </a:pPr>
            <a:r>
              <a:rPr lang="ja-JP" altLang="en-US" sz="2300" b="1" dirty="0">
                <a:solidFill>
                  <a:srgbClr val="002060"/>
                </a:solidFill>
                <a:latin typeface="Meiryo UI" panose="020B0604030504040204" pitchFamily="50" charset="-128"/>
                <a:ea typeface="Meiryo UI" panose="020B0604030504040204" pitchFamily="50" charset="-128"/>
              </a:rPr>
              <a:t>　　　　　　　　　　　　　　　　睡眠薬</a:t>
            </a:r>
            <a:r>
              <a:rPr kumimoji="1" lang="ja-JP" altLang="en-US" sz="2300" b="1" dirty="0">
                <a:solidFill>
                  <a:srgbClr val="002060"/>
                </a:solidFill>
                <a:latin typeface="Meiryo UI" panose="020B0604030504040204" pitchFamily="50" charset="-128"/>
                <a:ea typeface="Meiryo UI" panose="020B0604030504040204" pitchFamily="50" charset="-128"/>
              </a:rPr>
              <a:t>の取り扱いについて」</a:t>
            </a:r>
          </a:p>
        </p:txBody>
      </p:sp>
      <p:sp>
        <p:nvSpPr>
          <p:cNvPr id="31" name="テキスト ボックス 30">
            <a:extLst>
              <a:ext uri="{FF2B5EF4-FFF2-40B4-BE49-F238E27FC236}">
                <a16:creationId xmlns:a16="http://schemas.microsoft.com/office/drawing/2014/main" id="{156DCFAC-D5F2-80BA-E83B-5552240F8E0D}"/>
              </a:ext>
            </a:extLst>
          </p:cNvPr>
          <p:cNvSpPr txBox="1"/>
          <p:nvPr/>
        </p:nvSpPr>
        <p:spPr>
          <a:xfrm>
            <a:off x="1738191" y="4320004"/>
            <a:ext cx="2978543"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１８</a:t>
            </a:r>
            <a:r>
              <a:rPr kumimoji="1" lang="en-US" altLang="ja-JP"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３０～</a:t>
            </a:r>
            <a:r>
              <a:rPr lang="ja-JP" altLang="en-US" sz="1800" b="1" dirty="0">
                <a:latin typeface="Meiryo UI" panose="020B0604030504040204" pitchFamily="50" charset="-128"/>
                <a:ea typeface="Meiryo UI" panose="020B0604030504040204" pitchFamily="50" charset="-128"/>
              </a:rPr>
              <a:t>１８</a:t>
            </a:r>
            <a:r>
              <a:rPr kumimoji="1" lang="en-US" altLang="ja-JP"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５</a:t>
            </a:r>
            <a:r>
              <a:rPr lang="ja-JP" altLang="en-US" sz="1800" b="1" dirty="0">
                <a:latin typeface="Meiryo UI" panose="020B0604030504040204" pitchFamily="50" charset="-128"/>
                <a:ea typeface="Meiryo UI" panose="020B0604030504040204" pitchFamily="50" charset="-128"/>
              </a:rPr>
              <a:t>０</a:t>
            </a:r>
            <a:endParaRPr kumimoji="1" lang="ja-JP" altLang="en-US" sz="1800" b="1"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AB114FA5-3AF2-665C-DE4B-5DBB539A2CE8}"/>
              </a:ext>
            </a:extLst>
          </p:cNvPr>
          <p:cNvSpPr txBox="1"/>
          <p:nvPr/>
        </p:nvSpPr>
        <p:spPr>
          <a:xfrm>
            <a:off x="1655457" y="6264220"/>
            <a:ext cx="2845254"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１８</a:t>
            </a:r>
            <a:r>
              <a:rPr kumimoji="1" lang="en-US" altLang="ja-JP"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５０～</a:t>
            </a:r>
            <a:r>
              <a:rPr lang="ja-JP" altLang="en-US" sz="1800" b="1" dirty="0">
                <a:latin typeface="Meiryo UI" panose="020B0604030504040204" pitchFamily="50" charset="-128"/>
                <a:ea typeface="Meiryo UI" panose="020B0604030504040204" pitchFamily="50" charset="-128"/>
              </a:rPr>
              <a:t>１９</a:t>
            </a:r>
            <a:r>
              <a:rPr kumimoji="1"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３</a:t>
            </a:r>
            <a:r>
              <a:rPr kumimoji="1" lang="ja-JP" altLang="en-US" sz="1800" b="1" dirty="0">
                <a:latin typeface="Meiryo UI" panose="020B0604030504040204" pitchFamily="50" charset="-128"/>
                <a:ea typeface="Meiryo UI" panose="020B0604030504040204" pitchFamily="50" charset="-128"/>
              </a:rPr>
              <a:t>０</a:t>
            </a:r>
          </a:p>
        </p:txBody>
      </p:sp>
      <p:sp>
        <p:nvSpPr>
          <p:cNvPr id="39" name="テキスト ボックス 38">
            <a:extLst>
              <a:ext uri="{FF2B5EF4-FFF2-40B4-BE49-F238E27FC236}">
                <a16:creationId xmlns:a16="http://schemas.microsoft.com/office/drawing/2014/main" id="{044F1B78-342E-3E23-F068-1EE07A31B6C4}"/>
              </a:ext>
            </a:extLst>
          </p:cNvPr>
          <p:cNvSpPr txBox="1"/>
          <p:nvPr/>
        </p:nvSpPr>
        <p:spPr>
          <a:xfrm>
            <a:off x="181803" y="7488356"/>
            <a:ext cx="7325717" cy="738664"/>
          </a:xfrm>
          <a:prstGeom prst="rect">
            <a:avLst/>
          </a:prstGeom>
          <a:noFill/>
        </p:spPr>
        <p:txBody>
          <a:bodyPr wrap="square" rtlCol="0">
            <a:spAutoFit/>
          </a:bodyPr>
          <a:lstStyle/>
          <a:p>
            <a:pPr lvl="0">
              <a:defRPr/>
            </a:pPr>
            <a:r>
              <a:rPr kumimoji="1" lang="ja-JP" altLang="en-US" sz="1800" b="1" dirty="0">
                <a:solidFill>
                  <a:srgbClr val="002060"/>
                </a:solidFill>
                <a:latin typeface="Meiryo UI" panose="020B0604030504040204" pitchFamily="50" charset="-128"/>
                <a:ea typeface="Meiryo UI" panose="020B0604030504040204" pitchFamily="50" charset="-128"/>
              </a:rPr>
              <a:t>    社会医療法人かりゆし会 </a:t>
            </a:r>
            <a:r>
              <a:rPr lang="ja-JP" altLang="en-US" sz="1800" b="1" dirty="0">
                <a:solidFill>
                  <a:srgbClr val="002060"/>
                </a:solidFill>
                <a:latin typeface="Meiryo UI" panose="020B0604030504040204" pitchFamily="50" charset="-128"/>
                <a:ea typeface="Meiryo UI" panose="020B0604030504040204" pitchFamily="50" charset="-128"/>
              </a:rPr>
              <a:t>ハートライフ病院 </a:t>
            </a:r>
            <a:endParaRPr lang="en-US" altLang="ja-JP" sz="1800" b="1" dirty="0">
              <a:solidFill>
                <a:srgbClr val="002060"/>
              </a:solidFill>
              <a:latin typeface="Meiryo UI" panose="020B0604030504040204" pitchFamily="50" charset="-128"/>
              <a:ea typeface="Meiryo UI" panose="020B0604030504040204" pitchFamily="50" charset="-128"/>
            </a:endParaRPr>
          </a:p>
          <a:p>
            <a:pPr lvl="0">
              <a:defRPr/>
            </a:pPr>
            <a:r>
              <a:rPr lang="en-US" altLang="ja-JP" sz="1800" b="1" dirty="0">
                <a:solidFill>
                  <a:srgbClr val="002060"/>
                </a:solidFill>
                <a:latin typeface="Meiryo UI" panose="020B0604030504040204" pitchFamily="50" charset="-128"/>
                <a:ea typeface="Meiryo UI" panose="020B0604030504040204" pitchFamily="50" charset="-128"/>
              </a:rPr>
              <a:t>                                        </a:t>
            </a:r>
            <a:r>
              <a:rPr lang="ja-JP" altLang="en-US" sz="1800" b="1" dirty="0">
                <a:solidFill>
                  <a:srgbClr val="002060"/>
                </a:solidFill>
                <a:latin typeface="Meiryo UI" panose="020B0604030504040204" pitchFamily="50" charset="-128"/>
                <a:ea typeface="Meiryo UI" panose="020B0604030504040204" pitchFamily="50" charset="-128"/>
              </a:rPr>
              <a:t>心療内科 部長 </a:t>
            </a:r>
            <a:r>
              <a:rPr kumimoji="1" lang="ja-JP" altLang="en-US" sz="2400" b="1" dirty="0">
                <a:solidFill>
                  <a:srgbClr val="002060"/>
                </a:solidFill>
                <a:latin typeface="Meiryo UI" panose="020B0604030504040204" pitchFamily="50" charset="-128"/>
                <a:ea typeface="Meiryo UI" panose="020B0604030504040204" pitchFamily="50" charset="-128"/>
              </a:rPr>
              <a:t>菅野 善一郎 </a:t>
            </a:r>
            <a:r>
              <a:rPr kumimoji="1" lang="ja-JP" altLang="en-US" sz="1800" b="1" dirty="0">
                <a:solidFill>
                  <a:srgbClr val="002060"/>
                </a:solidFill>
                <a:latin typeface="Meiryo UI" panose="020B0604030504040204" pitchFamily="50" charset="-128"/>
                <a:ea typeface="Meiryo UI" panose="020B0604030504040204" pitchFamily="50" charset="-128"/>
              </a:rPr>
              <a:t>先生</a:t>
            </a:r>
            <a:endParaRPr kumimoji="1" lang="en-US" altLang="ja-JP" sz="1800" b="1" dirty="0">
              <a:solidFill>
                <a:srgbClr val="002060"/>
              </a:solidFill>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B511D7F5-9A1C-0686-7ED2-1B892F34B236}"/>
              </a:ext>
            </a:extLst>
          </p:cNvPr>
          <p:cNvSpPr txBox="1"/>
          <p:nvPr/>
        </p:nvSpPr>
        <p:spPr>
          <a:xfrm>
            <a:off x="330586" y="5544140"/>
            <a:ext cx="7203368" cy="738664"/>
          </a:xfrm>
          <a:prstGeom prst="rect">
            <a:avLst/>
          </a:prstGeom>
          <a:noFill/>
        </p:spPr>
        <p:txBody>
          <a:bodyPr wrap="square" rtlCol="0">
            <a:spAutoFit/>
          </a:bodyPr>
          <a:lstStyle/>
          <a:p>
            <a:pPr lvl="0">
              <a:defRPr/>
            </a:pPr>
            <a:r>
              <a:rPr kumimoji="1" lang="ja-JP" altLang="en-US" sz="1800" b="1" dirty="0">
                <a:solidFill>
                  <a:srgbClr val="002060"/>
                </a:solidFill>
                <a:latin typeface="Meiryo UI" panose="020B0604030504040204" pitchFamily="50" charset="-128"/>
                <a:ea typeface="Meiryo UI" panose="020B0604030504040204" pitchFamily="50" charset="-128"/>
              </a:rPr>
              <a:t>  社会医療法人 仁愛会 浦添総合病院 </a:t>
            </a:r>
            <a:r>
              <a:rPr lang="ja-JP" altLang="en-US" sz="1800" b="1" dirty="0">
                <a:solidFill>
                  <a:srgbClr val="002060"/>
                </a:solidFill>
                <a:latin typeface="Meiryo UI" panose="020B0604030504040204" pitchFamily="50" charset="-128"/>
                <a:ea typeface="Meiryo UI" panose="020B0604030504040204" pitchFamily="50" charset="-128"/>
              </a:rPr>
              <a:t>医薬品</a:t>
            </a:r>
            <a:r>
              <a:rPr kumimoji="1" lang="ja-JP" altLang="en-US" sz="1800" b="1" dirty="0">
                <a:solidFill>
                  <a:srgbClr val="002060"/>
                </a:solidFill>
                <a:latin typeface="Meiryo UI" panose="020B0604030504040204" pitchFamily="50" charset="-128"/>
                <a:ea typeface="Meiryo UI" panose="020B0604030504040204" pitchFamily="50" charset="-128"/>
              </a:rPr>
              <a:t>安全管理責任者　</a:t>
            </a:r>
          </a:p>
          <a:p>
            <a:pPr lvl="0">
              <a:defRPr/>
            </a:pPr>
            <a:r>
              <a:rPr kumimoji="1" lang="ja-JP" altLang="en-US" sz="1800" b="1" dirty="0">
                <a:solidFill>
                  <a:srgbClr val="002060"/>
                </a:solidFill>
                <a:latin typeface="Meiryo UI" panose="020B0604030504040204" pitchFamily="50" charset="-128"/>
                <a:ea typeface="Meiryo UI" panose="020B0604030504040204" pitchFamily="50" charset="-128"/>
              </a:rPr>
              <a:t>                                              薬剤部 主任 </a:t>
            </a:r>
            <a:r>
              <a:rPr kumimoji="1" lang="ja-JP" altLang="en-US" sz="2400" b="1" dirty="0">
                <a:solidFill>
                  <a:srgbClr val="002060"/>
                </a:solidFill>
                <a:latin typeface="Meiryo UI" panose="020B0604030504040204" pitchFamily="50" charset="-128"/>
                <a:ea typeface="Meiryo UI" panose="020B0604030504040204" pitchFamily="50" charset="-128"/>
              </a:rPr>
              <a:t>川上 博瀬</a:t>
            </a:r>
            <a:r>
              <a:rPr lang="ja-JP" altLang="en-US" sz="1800" b="1" dirty="0">
                <a:solidFill>
                  <a:srgbClr val="002060"/>
                </a:solidFill>
                <a:latin typeface="Meiryo UI" panose="020B0604030504040204" pitchFamily="50" charset="-128"/>
                <a:ea typeface="Meiryo UI" panose="020B0604030504040204" pitchFamily="50" charset="-128"/>
              </a:rPr>
              <a:t> </a:t>
            </a:r>
            <a:r>
              <a:rPr kumimoji="1" lang="ja-JP" altLang="en-US" sz="1800" b="1" dirty="0">
                <a:solidFill>
                  <a:srgbClr val="002060"/>
                </a:solidFill>
                <a:latin typeface="Meiryo UI" panose="020B0604030504040204" pitchFamily="50" charset="-128"/>
                <a:ea typeface="Meiryo UI" panose="020B0604030504040204" pitchFamily="50" charset="-128"/>
              </a:rPr>
              <a:t>先生</a:t>
            </a:r>
            <a:endParaRPr kumimoji="1" lang="en-US" altLang="ja-JP" sz="2000" b="1" dirty="0">
              <a:solidFill>
                <a:srgbClr val="002060"/>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5E81C213-BD75-CD3F-15C9-823FAC834E16}"/>
              </a:ext>
            </a:extLst>
          </p:cNvPr>
          <p:cNvSpPr txBox="1"/>
          <p:nvPr/>
        </p:nvSpPr>
        <p:spPr>
          <a:xfrm>
            <a:off x="-9869" y="214968"/>
            <a:ext cx="7571131" cy="584775"/>
          </a:xfrm>
          <a:prstGeom prst="rect">
            <a:avLst/>
          </a:prstGeom>
          <a:noFill/>
        </p:spPr>
        <p:txBody>
          <a:bodyPr wrap="square" rtlCol="0">
            <a:spAutoFit/>
          </a:bodyPr>
          <a:lstStyle/>
          <a:p>
            <a:pPr algn="ctr"/>
            <a:r>
              <a:rPr lang="ja-JP" altLang="en-US" sz="3200" b="1" dirty="0">
                <a:solidFill>
                  <a:schemeClr val="tx2"/>
                </a:solidFill>
                <a:latin typeface="Meiryo UI" panose="020B0604030504040204" pitchFamily="50" charset="-128"/>
                <a:ea typeface="Meiryo UI" panose="020B0604030504040204" pitchFamily="50" charset="-128"/>
              </a:rPr>
              <a:t>医療安全と不眠症対策について考える会</a:t>
            </a:r>
            <a:endParaRPr kumimoji="1" lang="ja-JP" altLang="en-US" sz="3200" b="1" dirty="0">
              <a:solidFill>
                <a:schemeClr val="tx2"/>
              </a:solidFill>
              <a:latin typeface="Meiryo UI" panose="020B0604030504040204" pitchFamily="50" charset="-128"/>
              <a:ea typeface="Meiryo UI" panose="020B0604030504040204" pitchFamily="50" charset="-128"/>
            </a:endParaRPr>
          </a:p>
        </p:txBody>
      </p:sp>
      <p:grpSp>
        <p:nvGrpSpPr>
          <p:cNvPr id="8" name="Group 45">
            <a:extLst>
              <a:ext uri="{FF2B5EF4-FFF2-40B4-BE49-F238E27FC236}">
                <a16:creationId xmlns:a16="http://schemas.microsoft.com/office/drawing/2014/main" id="{8149542D-C318-F8AC-542F-62ADC50D7315}"/>
              </a:ext>
            </a:extLst>
          </p:cNvPr>
          <p:cNvGrpSpPr>
            <a:grpSpLocks/>
          </p:cNvGrpSpPr>
          <p:nvPr/>
        </p:nvGrpSpPr>
        <p:grpSpPr bwMode="auto">
          <a:xfrm>
            <a:off x="6187" y="10387840"/>
            <a:ext cx="7591455" cy="0"/>
            <a:chOff x="0" y="-501703"/>
            <a:chExt cx="5760" cy="0"/>
          </a:xfrm>
        </p:grpSpPr>
        <p:sp>
          <p:nvSpPr>
            <p:cNvPr id="10" name="Line 40">
              <a:extLst>
                <a:ext uri="{FF2B5EF4-FFF2-40B4-BE49-F238E27FC236}">
                  <a16:creationId xmlns:a16="http://schemas.microsoft.com/office/drawing/2014/main" id="{39C052B4-73E9-C3CE-4CCC-CD5A539F620F}"/>
                </a:ext>
              </a:extLst>
            </p:cNvPr>
            <p:cNvSpPr>
              <a:spLocks noChangeShapeType="1"/>
            </p:cNvSpPr>
            <p:nvPr/>
          </p:nvSpPr>
          <p:spPr bwMode="auto">
            <a:xfrm>
              <a:off x="0" y="-501703"/>
              <a:ext cx="2880" cy="0"/>
            </a:xfrm>
            <a:prstGeom prst="line">
              <a:avLst/>
            </a:prstGeom>
            <a:noFill/>
            <a:ln w="25400">
              <a:solidFill>
                <a:srgbClr val="B5007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Line 41">
              <a:extLst>
                <a:ext uri="{FF2B5EF4-FFF2-40B4-BE49-F238E27FC236}">
                  <a16:creationId xmlns:a16="http://schemas.microsoft.com/office/drawing/2014/main" id="{03F979A8-8871-30EE-FADC-AE558D9D41A3}"/>
                </a:ext>
              </a:extLst>
            </p:cNvPr>
            <p:cNvSpPr>
              <a:spLocks noChangeShapeType="1"/>
            </p:cNvSpPr>
            <p:nvPr/>
          </p:nvSpPr>
          <p:spPr bwMode="auto">
            <a:xfrm>
              <a:off x="2880" y="-501703"/>
              <a:ext cx="2880" cy="0"/>
            </a:xfrm>
            <a:prstGeom prst="line">
              <a:avLst/>
            </a:prstGeom>
            <a:noFill/>
            <a:ln w="25400">
              <a:solidFill>
                <a:srgbClr val="008AB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41" name="テキスト ボックス 40">
            <a:extLst>
              <a:ext uri="{FF2B5EF4-FFF2-40B4-BE49-F238E27FC236}">
                <a16:creationId xmlns:a16="http://schemas.microsoft.com/office/drawing/2014/main" id="{D26DBC47-5DB2-FD04-9717-0D92E061A3A6}"/>
              </a:ext>
            </a:extLst>
          </p:cNvPr>
          <p:cNvSpPr txBox="1"/>
          <p:nvPr/>
        </p:nvSpPr>
        <p:spPr>
          <a:xfrm>
            <a:off x="225391" y="9163124"/>
            <a:ext cx="7102897" cy="784830"/>
          </a:xfrm>
          <a:prstGeom prst="rect">
            <a:avLst/>
          </a:prstGeom>
          <a:noFill/>
          <a:ln w="28575">
            <a:solidFill>
              <a:srgbClr val="0070C0"/>
            </a:solidFill>
          </a:ln>
        </p:spPr>
        <p:txBody>
          <a:bodyPr wrap="square" rtlCol="0">
            <a:spAutoFit/>
          </a:bodyPr>
          <a:lstStyle/>
          <a:p>
            <a:r>
              <a:rPr kumimoji="1" lang="ja-JP" altLang="en-US" sz="900" b="1" u="sng" dirty="0">
                <a:solidFill>
                  <a:srgbClr val="FF0000"/>
                </a:solidFill>
                <a:latin typeface="Meiryo UI" panose="020B0604030504040204" pitchFamily="50" charset="-128"/>
                <a:ea typeface="Meiryo UI" panose="020B0604030504040204" pitchFamily="50" charset="-128"/>
              </a:rPr>
              <a:t>・日本病院薬剤師会（日病薬）薬学認定単位</a:t>
            </a:r>
            <a:r>
              <a:rPr kumimoji="1" lang="en-US" altLang="ja-JP" sz="900" b="1" u="sng" dirty="0">
                <a:solidFill>
                  <a:srgbClr val="FF0000"/>
                </a:solidFill>
                <a:latin typeface="Meiryo UI" panose="020B0604030504040204" pitchFamily="50" charset="-128"/>
                <a:ea typeface="Meiryo UI" panose="020B0604030504040204" pitchFamily="50" charset="-128"/>
              </a:rPr>
              <a:t>0.5</a:t>
            </a:r>
            <a:r>
              <a:rPr lang="ja-JP" altLang="en-US" sz="900" b="1" u="sng" dirty="0">
                <a:solidFill>
                  <a:srgbClr val="FF0000"/>
                </a:solidFill>
                <a:latin typeface="Meiryo UI" panose="020B0604030504040204" pitchFamily="50" charset="-128"/>
                <a:ea typeface="Meiryo UI" panose="020B0604030504040204" pitchFamily="50" charset="-128"/>
              </a:rPr>
              <a:t>単位申請中</a:t>
            </a:r>
            <a:endParaRPr kumimoji="1" lang="en-US" altLang="ja-JP" sz="900" b="1" u="sng" dirty="0">
              <a:solidFill>
                <a:srgbClr val="FF0000"/>
              </a:solidFill>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・日病薬単位希望者はログ情報（ログイン、ログアウト時間）から合計の視聴時間</a:t>
            </a:r>
            <a:r>
              <a:rPr lang="ja-JP" altLang="en-US" sz="900" b="1" dirty="0">
                <a:latin typeface="Meiryo UI" panose="020B0604030504040204" pitchFamily="50" charset="-128"/>
                <a:ea typeface="Meiryo UI" panose="020B0604030504040204" pitchFamily="50" charset="-128"/>
              </a:rPr>
              <a:t>を</a:t>
            </a:r>
            <a:r>
              <a:rPr kumimoji="1" lang="ja-JP" altLang="en-US" sz="900" b="1" dirty="0">
                <a:latin typeface="Meiryo UI" panose="020B0604030504040204" pitchFamily="50" charset="-128"/>
                <a:ea typeface="Meiryo UI" panose="020B0604030504040204" pitchFamily="50" charset="-128"/>
              </a:rPr>
              <a:t>算出します。開始～終了まで確実な視聴をお願いいたします。</a:t>
            </a:r>
          </a:p>
          <a:p>
            <a:r>
              <a:rPr kumimoji="1" lang="ja-JP" altLang="en-US" sz="900" b="1" dirty="0">
                <a:latin typeface="Meiryo UI" panose="020B0604030504040204" pitchFamily="50" charset="-128"/>
                <a:ea typeface="Meiryo UI" panose="020B0604030504040204" pitchFamily="50" charset="-128"/>
              </a:rPr>
              <a:t>・ログ情報に加えて本会にて提示されるキーワード確認（３つ）が必要となります。</a:t>
            </a:r>
          </a:p>
          <a:p>
            <a:r>
              <a:rPr kumimoji="1" lang="ja-JP" altLang="en-US" sz="900" b="1" dirty="0">
                <a:latin typeface="Meiryo UI" panose="020B0604030504040204" pitchFamily="50" charset="-128"/>
                <a:ea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rPr>
              <a:t>Web</a:t>
            </a:r>
            <a:r>
              <a:rPr kumimoji="1" lang="ja-JP" altLang="en-US" sz="900" b="1" dirty="0">
                <a:latin typeface="Meiryo UI" panose="020B0604030504040204" pitchFamily="50" charset="-128"/>
                <a:ea typeface="Meiryo UI" panose="020B0604030504040204" pitchFamily="50" charset="-128"/>
              </a:rPr>
              <a:t>セミナー終了後に</a:t>
            </a:r>
            <a:r>
              <a:rPr kumimoji="1" lang="en-US" altLang="ja-JP" sz="900" b="1" dirty="0">
                <a:latin typeface="Meiryo UI" panose="020B0604030504040204" pitchFamily="50" charset="-128"/>
                <a:ea typeface="Meiryo UI" panose="020B0604030504040204" pitchFamily="50" charset="-128"/>
              </a:rPr>
              <a:t>Zoom</a:t>
            </a:r>
            <a:r>
              <a:rPr kumimoji="1" lang="ja-JP" altLang="en-US" sz="900" b="1" dirty="0">
                <a:latin typeface="Meiryo UI" panose="020B0604030504040204" pitchFamily="50" charset="-128"/>
                <a:ea typeface="Meiryo UI" panose="020B0604030504040204" pitchFamily="50" charset="-128"/>
              </a:rPr>
              <a:t>チャット欄のアンケート</a:t>
            </a:r>
            <a:r>
              <a:rPr kumimoji="1" lang="en-US" altLang="ja-JP" sz="900" b="1" dirty="0">
                <a:latin typeface="Meiryo UI" panose="020B0604030504040204" pitchFamily="50" charset="-128"/>
                <a:ea typeface="Meiryo UI" panose="020B0604030504040204" pitchFamily="50" charset="-128"/>
              </a:rPr>
              <a:t>URL</a:t>
            </a:r>
            <a:r>
              <a:rPr kumimoji="1" lang="ja-JP" altLang="en-US" sz="900" b="1" dirty="0">
                <a:latin typeface="Meiryo UI" panose="020B0604030504040204" pitchFamily="50" charset="-128"/>
                <a:ea typeface="Meiryo UI" panose="020B0604030504040204" pitchFamily="50" charset="-128"/>
              </a:rPr>
              <a:t>より、ご所属、お名前、</a:t>
            </a:r>
            <a:r>
              <a:rPr kumimoji="1" lang="en-US" altLang="ja-JP" sz="900" b="1" dirty="0">
                <a:latin typeface="Meiryo UI" panose="020B0604030504040204" pitchFamily="50" charset="-128"/>
                <a:ea typeface="Meiryo UI" panose="020B0604030504040204" pitchFamily="50" charset="-128"/>
              </a:rPr>
              <a:t>3</a:t>
            </a:r>
            <a:r>
              <a:rPr kumimoji="1" lang="ja-JP" altLang="en-US" sz="900" b="1" dirty="0">
                <a:latin typeface="Meiryo UI" panose="020B0604030504040204" pitchFamily="50" charset="-128"/>
                <a:ea typeface="Meiryo UI" panose="020B0604030504040204" pitchFamily="50" charset="-128"/>
              </a:rPr>
              <a:t>つのキーワードをご回答いただきますようお願いいたします</a:t>
            </a:r>
            <a:endParaRPr kumimoji="1"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（期限：当日中）。</a:t>
            </a:r>
            <a:endParaRPr kumimoji="1" lang="en-US" altLang="ja-JP" sz="900" b="1"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5E7B18B0-5B58-A8C4-84AB-A3E87F3369F5}"/>
              </a:ext>
            </a:extLst>
          </p:cNvPr>
          <p:cNvSpPr txBox="1"/>
          <p:nvPr/>
        </p:nvSpPr>
        <p:spPr>
          <a:xfrm>
            <a:off x="225391" y="9987150"/>
            <a:ext cx="7043303" cy="400110"/>
          </a:xfrm>
          <a:prstGeom prst="rect">
            <a:avLst/>
          </a:prstGeom>
          <a:noFill/>
        </p:spPr>
        <p:txBody>
          <a:bodyPr wrap="square">
            <a:spAutoFit/>
          </a:bodyPr>
          <a:lstStyle/>
          <a:p>
            <a:r>
              <a:rPr lang="ja-JP" altLang="en-US" sz="1000" dirty="0">
                <a:latin typeface="Meiryo UI" panose="020B0604030504040204" pitchFamily="50" charset="-128"/>
                <a:ea typeface="Meiryo UI" panose="020B0604030504040204" pitchFamily="50" charset="-128"/>
              </a:rPr>
              <a:t>＊当日は、会場にて聴講される先生方にお弁当をご用意しております。なお、国公立等の施設のご所属の先生方におかれましては、事前にご所属施設の規則等をご確認の上ご対応いただきますようお願いします。</a:t>
            </a:r>
          </a:p>
        </p:txBody>
      </p:sp>
    </p:spTree>
    <p:extLst>
      <p:ext uri="{BB962C8B-B14F-4D97-AF65-F5344CB8AC3E}">
        <p14:creationId xmlns:p14="http://schemas.microsoft.com/office/powerpoint/2010/main" val="403744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正方形/長方形 152"/>
          <p:cNvSpPr/>
          <p:nvPr/>
        </p:nvSpPr>
        <p:spPr>
          <a:xfrm>
            <a:off x="266711" y="162124"/>
            <a:ext cx="6975210" cy="7979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8637" rtl="0" eaLnBrk="1" fontAlgn="auto" latinLnBrk="0" hangingPunct="1">
              <a:lnSpc>
                <a:spcPct val="100000"/>
              </a:lnSpc>
              <a:spcBef>
                <a:spcPts val="0"/>
              </a:spcBef>
              <a:spcAft>
                <a:spcPts val="0"/>
              </a:spcAft>
              <a:buClrTx/>
              <a:buSzTx/>
              <a:buFontTx/>
              <a:buNone/>
              <a:tabLst/>
              <a:defRPr/>
            </a:pPr>
            <a:r>
              <a:rPr kumimoji="1" lang="ja-JP" altLang="en-US" sz="302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視聴方法のご案内</a:t>
            </a:r>
          </a:p>
        </p:txBody>
      </p:sp>
      <p:sp>
        <p:nvSpPr>
          <p:cNvPr id="92" name="テキスト ボックス 91"/>
          <p:cNvSpPr txBox="1"/>
          <p:nvPr/>
        </p:nvSpPr>
        <p:spPr>
          <a:xfrm>
            <a:off x="1766525" y="9049397"/>
            <a:ext cx="4028210" cy="692497"/>
          </a:xfrm>
          <a:prstGeom prst="rect">
            <a:avLst/>
          </a:prstGeom>
          <a:ln>
            <a:solidFill>
              <a:srgbClr val="00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987095"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担当：エーザイ株式会社　安田　祐二</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87095"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問い合わせ：</a:t>
            </a:r>
            <a:r>
              <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y-yasuda@hhc.eisai.co.jp</a:t>
            </a:r>
            <a:endParaRPr kumimoji="1" lang="en-US" altLang="ja-JP" sz="13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87095"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緊急連絡先：</a:t>
            </a:r>
            <a:r>
              <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090-6790-7510</a:t>
            </a:r>
          </a:p>
        </p:txBody>
      </p:sp>
      <p:sp>
        <p:nvSpPr>
          <p:cNvPr id="44" name="角丸四角形 43"/>
          <p:cNvSpPr/>
          <p:nvPr/>
        </p:nvSpPr>
        <p:spPr>
          <a:xfrm>
            <a:off x="2419037" y="1749460"/>
            <a:ext cx="4919990" cy="1380776"/>
          </a:xfrm>
          <a:prstGeom prst="roundRect">
            <a:avLst>
              <a:gd name="adj" fmla="val 19925"/>
            </a:avLst>
          </a:prstGeom>
          <a:solidFill>
            <a:schemeClr val="accent2">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864" tIns="47931" rIns="95864" bIns="47931" numCol="1" spcCol="0" rtlCol="0" fromWordArt="0" anchor="ctr" anchorCtr="0" forceAA="0" compatLnSpc="1">
            <a:prstTxWarp prst="textNoShape">
              <a:avLst/>
            </a:prstTxWarp>
            <a:noAutofit/>
          </a:bodyPr>
          <a:lstStyle/>
          <a:p>
            <a:pPr marL="0" marR="0" lvl="0" indent="0" algn="l" defTabSz="493547" rtl="0" eaLnBrk="1" fontAlgn="auto" latinLnBrk="0" hangingPunct="1">
              <a:lnSpc>
                <a:spcPct val="100000"/>
              </a:lnSpc>
              <a:spcBef>
                <a:spcPts val="0"/>
              </a:spcBef>
              <a:spcAft>
                <a:spcPts val="0"/>
              </a:spcAft>
              <a:buClrTx/>
              <a:buSzTx/>
              <a:buFontTx/>
              <a:buNone/>
              <a:tabLst/>
              <a:defRPr/>
            </a:pP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登録</a:t>
            </a: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URL</a:t>
            </a: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a:t>
            </a:r>
          </a:p>
          <a:p>
            <a:pPr marL="0" marR="0" lvl="0" indent="0" algn="l" defTabSz="493547" rtl="0" eaLnBrk="1" fontAlgn="auto" latinLnBrk="0" hangingPunct="1">
              <a:lnSpc>
                <a:spcPct val="100000"/>
              </a:lnSpc>
              <a:spcBef>
                <a:spcPts val="0"/>
              </a:spcBef>
              <a:spcAft>
                <a:spcPts val="0"/>
              </a:spcAft>
              <a:buClrTx/>
              <a:buSzTx/>
              <a:buFontTx/>
              <a:buNone/>
              <a:tabLst/>
              <a:defRPr/>
            </a:pP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hlinkClick r:id="rId2"/>
              </a:rPr>
              <a:t>https://x.gd/mtVZ9</a:t>
            </a:r>
            <a:endPar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93547" rtl="0" eaLnBrk="1" fontAlgn="auto" latinLnBrk="0" hangingPunct="1">
              <a:lnSpc>
                <a:spcPct val="100000"/>
              </a:lnSpc>
              <a:spcBef>
                <a:spcPts val="0"/>
              </a:spcBef>
              <a:spcAft>
                <a:spcPts val="0"/>
              </a:spcAft>
              <a:buClrTx/>
              <a:buSzTx/>
              <a:buFontTx/>
              <a:buNone/>
              <a:tabLst/>
              <a:defRPr/>
            </a:pP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上記で開けない場合はこちらから登録お願いします</a:t>
            </a: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93547" rtl="0" eaLnBrk="1" fontAlgn="auto" latinLnBrk="0" hangingPunct="1">
              <a:lnSpc>
                <a:spcPct val="100000"/>
              </a:lnSpc>
              <a:spcBef>
                <a:spcPts val="0"/>
              </a:spcBef>
              <a:spcAft>
                <a:spcPts val="0"/>
              </a:spcAft>
              <a:buClrTx/>
              <a:buSzTx/>
              <a:buFontTx/>
              <a:buNone/>
              <a:tabLst/>
              <a:defRPr/>
            </a:pPr>
            <a:r>
              <a:rPr kumimoji="0"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hlinkClick r:id="rId3"/>
              </a:rPr>
              <a:t>https://us06web.zoom.us/webinar/register/WN_AprZ3qOZRMuceSZBp0C5Og</a:t>
            </a:r>
            <a:endParaRPr kumimoji="0" lang="en-US" altLang="ja-JP" sz="1500" b="1" dirty="0">
              <a:solidFill>
                <a:prstClr val="black"/>
              </a:solidFill>
              <a:latin typeface="Meiryo UI" panose="020B0604030504040204" pitchFamily="50" charset="-128"/>
              <a:ea typeface="Meiryo UI" panose="020B0604030504040204" pitchFamily="50" charset="-128"/>
            </a:endParaRPr>
          </a:p>
        </p:txBody>
      </p:sp>
      <p:sp>
        <p:nvSpPr>
          <p:cNvPr id="48" name="角丸四角形 47"/>
          <p:cNvSpPr/>
          <p:nvPr/>
        </p:nvSpPr>
        <p:spPr>
          <a:xfrm>
            <a:off x="2449430" y="3186460"/>
            <a:ext cx="2267305" cy="1031633"/>
          </a:xfrm>
          <a:prstGeom prst="roundRect">
            <a:avLst>
              <a:gd name="adj" fmla="val 19925"/>
            </a:avLst>
          </a:prstGeom>
          <a:solidFill>
            <a:srgbClr val="F8F5DA"/>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864" tIns="47931" rIns="95864" bIns="47931" numCol="1" spcCol="0" rtlCol="0" fromWordArt="0" anchor="ctr" anchorCtr="0" forceAA="0" compatLnSpc="1">
            <a:prstTxWarp prst="textNoShape">
              <a:avLst/>
            </a:prstTxWarp>
            <a:noAutofit/>
          </a:bodyPr>
          <a:lstStyle/>
          <a:p>
            <a:pPr marL="0" marR="0" lvl="0" indent="0" algn="l" defTabSz="987095"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ウェビナー</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ID</a:t>
            </a:r>
          </a:p>
          <a:p>
            <a:pPr marL="0" marR="0" lvl="0" indent="0" algn="l" defTabSz="987095" rtl="0" eaLnBrk="1" fontAlgn="auto" latinLnBrk="0" hangingPunct="1">
              <a:lnSpc>
                <a:spcPct val="100000"/>
              </a:lnSpc>
              <a:spcBef>
                <a:spcPts val="0"/>
              </a:spcBef>
              <a:spcAft>
                <a:spcPts val="0"/>
              </a:spcAft>
              <a:buClrTx/>
              <a:buSzTx/>
              <a:buFontTx/>
              <a:buNone/>
              <a:tabLst/>
              <a:defRPr/>
            </a:pPr>
            <a:r>
              <a:rPr kumimoji="0" lang="en-US" altLang="ja-JP" sz="15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827 6437 4914</a:t>
            </a:r>
            <a:br>
              <a:rPr kumimoji="0" lang="ja-JP" altLang="en-US" sz="15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b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パスコード</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87095"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Arial" panose="020B0604020202020204" pitchFamily="34" charset="0"/>
              </a:rPr>
              <a:t>Eisai0709</a:t>
            </a:r>
          </a:p>
        </p:txBody>
      </p:sp>
      <p:sp>
        <p:nvSpPr>
          <p:cNvPr id="43" name="テキスト ボックス 42">
            <a:extLst>
              <a:ext uri="{FF2B5EF4-FFF2-40B4-BE49-F238E27FC236}">
                <a16:creationId xmlns:a16="http://schemas.microsoft.com/office/drawing/2014/main" id="{6C282462-557E-48CA-AD52-AAEBD37EE220}"/>
              </a:ext>
            </a:extLst>
          </p:cNvPr>
          <p:cNvSpPr txBox="1">
            <a:spLocks noChangeArrowheads="1"/>
          </p:cNvSpPr>
          <p:nvPr/>
        </p:nvSpPr>
        <p:spPr bwMode="auto">
          <a:xfrm>
            <a:off x="912638" y="9867999"/>
            <a:ext cx="5735985" cy="690189"/>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740321" rtl="0" eaLnBrk="0" fontAlgn="base" latinLnBrk="0" hangingPunct="0">
              <a:lnSpc>
                <a:spcPct val="100000"/>
              </a:lnSpc>
              <a:spcBef>
                <a:spcPct val="0"/>
              </a:spcBef>
              <a:spcAft>
                <a:spcPct val="0"/>
              </a:spcAft>
              <a:buClrTx/>
              <a:buSzTx/>
              <a:buFontTx/>
              <a:buNone/>
              <a:tabLst/>
              <a:defRPr/>
            </a:pP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▶本講演会は医療関係者の皆さまに限りご参加いただくことが可能です。</a:t>
            </a:r>
          </a:p>
          <a:p>
            <a:pPr marL="0" marR="0" lvl="0" indent="0" algn="l" defTabSz="740321" rtl="0" eaLnBrk="0" fontAlgn="base" latinLnBrk="0" hangingPunct="0">
              <a:lnSpc>
                <a:spcPct val="100000"/>
              </a:lnSpc>
              <a:spcBef>
                <a:spcPct val="0"/>
              </a:spcBef>
              <a:spcAft>
                <a:spcPct val="0"/>
              </a:spcAft>
              <a:buClrTx/>
              <a:buSzTx/>
              <a:buFontTx/>
              <a:buNone/>
              <a:tabLst/>
              <a:defRPr/>
            </a:pP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▶本講演会の内容</a:t>
            </a:r>
            <a:r>
              <a:rPr kumimoji="1" lang="en-US" altLang="ja-JP"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話される内容や投影される文字</a:t>
            </a:r>
            <a:r>
              <a:rPr kumimoji="1" lang="en-US" altLang="ja-JP"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写真</a:t>
            </a:r>
            <a:r>
              <a:rPr kumimoji="1" lang="en-US" altLang="ja-JP"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図</a:t>
            </a:r>
            <a:r>
              <a:rPr kumimoji="1" lang="en-US" altLang="ja-JP"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イラストなど</a:t>
            </a:r>
            <a:r>
              <a:rPr kumimoji="1" lang="en-US" altLang="ja-JP"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a:t>
            </a:r>
            <a:endParaRPr kumimoji="1" lang="en-US" altLang="ja-JP"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740321" rtl="0" eaLnBrk="0" fontAlgn="base" latinLnBrk="0" hangingPunct="0">
              <a:lnSpc>
                <a:spcPct val="100000"/>
              </a:lnSpc>
              <a:spcBef>
                <a:spcPct val="0"/>
              </a:spcBef>
              <a:spcAft>
                <a:spcPct val="0"/>
              </a:spcAft>
              <a:buClrTx/>
              <a:buSzTx/>
              <a:buFontTx/>
              <a:buNone/>
              <a:tabLst/>
              <a:defRPr/>
            </a:pPr>
            <a:r>
              <a:rPr kumimoji="1" lang="ja-JP" altLang="en-US" sz="129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無断での複製、転載、改変その他の二次利用はお控えください。</a:t>
            </a:r>
          </a:p>
        </p:txBody>
      </p:sp>
      <p:graphicFrame>
        <p:nvGraphicFramePr>
          <p:cNvPr id="4" name="表 3">
            <a:extLst>
              <a:ext uri="{FF2B5EF4-FFF2-40B4-BE49-F238E27FC236}">
                <a16:creationId xmlns:a16="http://schemas.microsoft.com/office/drawing/2014/main" id="{64AC1C54-0F81-897A-1E5C-E4B80880EB9F}"/>
              </a:ext>
            </a:extLst>
          </p:cNvPr>
          <p:cNvGraphicFramePr>
            <a:graphicFrameLocks noGrp="1"/>
          </p:cNvGraphicFramePr>
          <p:nvPr/>
        </p:nvGraphicFramePr>
        <p:xfrm>
          <a:off x="450187" y="1071953"/>
          <a:ext cx="2318649" cy="744567"/>
        </p:xfrm>
        <a:graphic>
          <a:graphicData uri="http://schemas.openxmlformats.org/drawingml/2006/table">
            <a:tbl>
              <a:tblPr/>
              <a:tblGrid>
                <a:gridCol w="2318649">
                  <a:extLst>
                    <a:ext uri="{9D8B030D-6E8A-4147-A177-3AD203B41FA5}">
                      <a16:colId xmlns:a16="http://schemas.microsoft.com/office/drawing/2014/main" val="1714304523"/>
                    </a:ext>
                  </a:extLst>
                </a:gridCol>
              </a:tblGrid>
              <a:tr h="744567">
                <a:tc>
                  <a:txBody>
                    <a:bodyPr/>
                    <a:lstStyle/>
                    <a:p>
                      <a:pPr algn="l" fontAlgn="ctr"/>
                      <a:r>
                        <a:rPr kumimoji="1" lang="ja-JP" altLang="en-US" sz="2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事前登録申込</a:t>
                      </a:r>
                      <a:endParaRPr lang="en-US" sz="1900" b="0" i="0" dirty="0">
                        <a:solidFill>
                          <a:srgbClr val="65ACE4"/>
                        </a:solidFill>
                        <a:effectLst/>
                      </a:endParaRPr>
                    </a:p>
                  </a:txBody>
                  <a:tcPr marL="98708" marR="102821" marT="49354" marB="49354" anchor="ctr">
                    <a:lnL>
                      <a:noFill/>
                    </a:lnL>
                    <a:lnR>
                      <a:noFill/>
                    </a:lnR>
                    <a:lnT>
                      <a:noFill/>
                    </a:lnT>
                    <a:lnB>
                      <a:noFill/>
                    </a:lnB>
                  </a:tcPr>
                </a:tc>
                <a:extLst>
                  <a:ext uri="{0D108BD9-81ED-4DB2-BD59-A6C34878D82A}">
                    <a16:rowId xmlns:a16="http://schemas.microsoft.com/office/drawing/2014/main" val="3201630009"/>
                  </a:ext>
                </a:extLst>
              </a:tr>
            </a:tbl>
          </a:graphicData>
        </a:graphic>
      </p:graphicFrame>
      <p:graphicFrame>
        <p:nvGraphicFramePr>
          <p:cNvPr id="6" name="表 5">
            <a:extLst>
              <a:ext uri="{FF2B5EF4-FFF2-40B4-BE49-F238E27FC236}">
                <a16:creationId xmlns:a16="http://schemas.microsoft.com/office/drawing/2014/main" id="{4E07D321-5A4E-3A2D-EFF8-A7648FAC73D1}"/>
              </a:ext>
            </a:extLst>
          </p:cNvPr>
          <p:cNvGraphicFramePr>
            <a:graphicFrameLocks noGrp="1"/>
          </p:cNvGraphicFramePr>
          <p:nvPr/>
        </p:nvGraphicFramePr>
        <p:xfrm>
          <a:off x="2222110" y="1040709"/>
          <a:ext cx="5674129" cy="820258"/>
        </p:xfrm>
        <a:graphic>
          <a:graphicData uri="http://schemas.openxmlformats.org/drawingml/2006/table">
            <a:tbl>
              <a:tblPr/>
              <a:tblGrid>
                <a:gridCol w="5674129">
                  <a:extLst>
                    <a:ext uri="{9D8B030D-6E8A-4147-A177-3AD203B41FA5}">
                      <a16:colId xmlns:a16="http://schemas.microsoft.com/office/drawing/2014/main" val="1714304523"/>
                    </a:ext>
                  </a:extLst>
                </a:gridCol>
              </a:tblGrid>
              <a:tr h="820258">
                <a:tc>
                  <a:txBody>
                    <a:bodyPr/>
                    <a:lstStyle/>
                    <a:p>
                      <a:pPr algn="l" fontAlgn="ctr"/>
                      <a:r>
                        <a:rPr kumimoji="1" lang="ja-JP" altLang="en-US" sz="15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現地参加、</a:t>
                      </a:r>
                      <a:r>
                        <a:rPr kumimoji="1" lang="en-US" altLang="ja-JP" sz="15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WEB</a:t>
                      </a:r>
                      <a:r>
                        <a:rPr kumimoji="1" lang="ja-JP" altLang="en-US" sz="15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参加</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いずれも</a:t>
                      </a:r>
                      <a:r>
                        <a:rPr kumimoji="1" lang="ja-JP" altLang="en-US" sz="1600" b="1"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Arial" panose="020B0604020202020204" pitchFamily="34" charset="0"/>
                        </a:rPr>
                        <a:t>事前の参加登録をお願いします。</a:t>
                      </a:r>
                      <a:endParaRPr kumimoji="1" lang="en-US" altLang="ja-JP" sz="1600" b="1"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Arial" panose="020B0604020202020204" pitchFamily="34" charset="0"/>
                      </a:endParaRPr>
                    </a:p>
                    <a:p>
                      <a:pPr algn="l" fontAlgn="ct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下記</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URL</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もしくは二次元コードから登録をお願いいたします。</a:t>
                      </a:r>
                      <a:endParaRPr lang="en-US" sz="1300" b="0" i="0" dirty="0">
                        <a:solidFill>
                          <a:srgbClr val="65ACE4"/>
                        </a:solidFill>
                        <a:effectLst/>
                      </a:endParaRPr>
                    </a:p>
                  </a:txBody>
                  <a:tcPr marL="98708" marR="102821" marT="49354" marB="49354" anchor="ctr">
                    <a:lnL>
                      <a:noFill/>
                    </a:lnL>
                    <a:lnR>
                      <a:noFill/>
                    </a:lnR>
                    <a:lnT>
                      <a:noFill/>
                    </a:lnT>
                    <a:lnB>
                      <a:noFill/>
                    </a:lnB>
                  </a:tcPr>
                </a:tc>
                <a:extLst>
                  <a:ext uri="{0D108BD9-81ED-4DB2-BD59-A6C34878D82A}">
                    <a16:rowId xmlns:a16="http://schemas.microsoft.com/office/drawing/2014/main" val="3201630009"/>
                  </a:ext>
                </a:extLst>
              </a:tr>
            </a:tbl>
          </a:graphicData>
        </a:graphic>
      </p:graphicFrame>
      <p:sp>
        <p:nvSpPr>
          <p:cNvPr id="28" name="正方形/長方形 27">
            <a:extLst>
              <a:ext uri="{FF2B5EF4-FFF2-40B4-BE49-F238E27FC236}">
                <a16:creationId xmlns:a16="http://schemas.microsoft.com/office/drawing/2014/main" id="{AC1036BF-57D1-267B-F9C2-3A9E9033479D}"/>
              </a:ext>
            </a:extLst>
          </p:cNvPr>
          <p:cNvSpPr/>
          <p:nvPr/>
        </p:nvSpPr>
        <p:spPr>
          <a:xfrm>
            <a:off x="566748" y="6434460"/>
            <a:ext cx="6070992" cy="443839"/>
          </a:xfrm>
          <a:prstGeom prst="rect">
            <a:avLst/>
          </a:prstGeom>
        </p:spPr>
        <p:txBody>
          <a:bodyPr wrap="square">
            <a:spAutoFit/>
          </a:bodyPr>
          <a:lstStyle/>
          <a:p>
            <a:pPr marL="0" marR="0" lvl="0" indent="0" algn="l" defTabSz="884918" rtl="0" eaLnBrk="1" fontAlgn="auto" latinLnBrk="0" hangingPunct="1">
              <a:lnSpc>
                <a:spcPct val="100000"/>
              </a:lnSpc>
              <a:spcBef>
                <a:spcPts val="0"/>
              </a:spcBef>
              <a:spcAft>
                <a:spcPts val="0"/>
              </a:spcAft>
              <a:buClrTx/>
              <a:buSzTx/>
              <a:buFontTx/>
              <a:buNone/>
              <a:tabLst/>
              <a:defRPr/>
            </a:pPr>
            <a:r>
              <a:rPr kumimoji="1" lang="ja-JP" altLang="en-US" sz="114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事前登録完了後、表示された視聴用</a:t>
            </a:r>
            <a:r>
              <a:rPr kumimoji="1" lang="en-US" altLang="ja-JP" sz="114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URL</a:t>
            </a:r>
            <a:r>
              <a:rPr kumimoji="1" lang="ja-JP" altLang="en-US" sz="114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または登録いただいたメールアドレスに自動配信されるメール内の「</a:t>
            </a:r>
            <a:r>
              <a:rPr kumimoji="1" lang="ja-JP" altLang="en-US" sz="1142"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ここをクリックして参加</a:t>
            </a:r>
            <a:r>
              <a:rPr kumimoji="1" lang="ja-JP" altLang="en-US" sz="114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」をご選択ください。</a:t>
            </a:r>
            <a:endParaRPr kumimoji="1" lang="en-US" altLang="ja-JP" sz="114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9" name="楕円 28">
            <a:extLst>
              <a:ext uri="{FF2B5EF4-FFF2-40B4-BE49-F238E27FC236}">
                <a16:creationId xmlns:a16="http://schemas.microsoft.com/office/drawing/2014/main" id="{70FFD0F3-0B5D-5814-C572-7B9F9EF263BA}"/>
              </a:ext>
            </a:extLst>
          </p:cNvPr>
          <p:cNvSpPr/>
          <p:nvPr/>
        </p:nvSpPr>
        <p:spPr>
          <a:xfrm>
            <a:off x="312747" y="6443150"/>
            <a:ext cx="274878" cy="274878"/>
          </a:xfrm>
          <a:prstGeom prst="ellipse">
            <a:avLst/>
          </a:prstGeom>
          <a:solidFill>
            <a:srgbClr val="E9470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8637" rtl="0" eaLnBrk="1" fontAlgn="auto" latinLnBrk="0" hangingPunct="1">
              <a:lnSpc>
                <a:spcPct val="100000"/>
              </a:lnSpc>
              <a:spcBef>
                <a:spcPts val="0"/>
              </a:spcBef>
              <a:spcAft>
                <a:spcPts val="0"/>
              </a:spcAft>
              <a:buClrTx/>
              <a:buSzTx/>
              <a:buFontTx/>
              <a:buNone/>
              <a:tabLst/>
              <a:defRPr/>
            </a:pPr>
            <a:r>
              <a:rPr kumimoji="1" lang="ja-JP" altLang="en-US" sz="1468" b="1" i="0" u="none" strike="noStrike" kern="1200" cap="none" spc="0" normalizeH="0" baseline="0" noProof="0" dirty="0">
                <a:ln>
                  <a:noFill/>
                </a:ln>
                <a:solidFill>
                  <a:prstClr val="white"/>
                </a:solidFill>
                <a:effectLst/>
                <a:uLnTx/>
                <a:uFillTx/>
                <a:latin typeface="OCRB" panose="020B0609020202020204" pitchFamily="49" charset="0"/>
                <a:ea typeface="游ゴシック"/>
                <a:cs typeface="+mn-cs"/>
              </a:rPr>
              <a:t>２</a:t>
            </a:r>
          </a:p>
        </p:txBody>
      </p:sp>
      <p:sp>
        <p:nvSpPr>
          <p:cNvPr id="33" name="正方形/長方形 32">
            <a:extLst>
              <a:ext uri="{FF2B5EF4-FFF2-40B4-BE49-F238E27FC236}">
                <a16:creationId xmlns:a16="http://schemas.microsoft.com/office/drawing/2014/main" id="{926815F4-371E-21F8-0B3E-0280EA3B137B}"/>
              </a:ext>
            </a:extLst>
          </p:cNvPr>
          <p:cNvSpPr/>
          <p:nvPr/>
        </p:nvSpPr>
        <p:spPr>
          <a:xfrm>
            <a:off x="4090057" y="10214014"/>
            <a:ext cx="1893740" cy="2180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70216" rtl="0" eaLnBrk="1" fontAlgn="auto" latinLnBrk="0" hangingPunct="1">
              <a:lnSpc>
                <a:spcPct val="100000"/>
              </a:lnSpc>
              <a:spcBef>
                <a:spcPts val="0"/>
              </a:spcBef>
              <a:spcAft>
                <a:spcPts val="0"/>
              </a:spcAft>
              <a:buClrTx/>
              <a:buSzTx/>
              <a:buFontTx/>
              <a:buNone/>
              <a:tabLst/>
              <a:defRPr/>
            </a:pPr>
            <a:endParaRPr kumimoji="1" lang="ja-JP" altLang="en-US" sz="1910" b="0" i="0" u="none" strike="noStrike" kern="1200" cap="none" spc="0" normalizeH="0" baseline="0" noProof="0">
              <a:ln>
                <a:noFill/>
              </a:ln>
              <a:solidFill>
                <a:prstClr val="white"/>
              </a:solidFill>
              <a:effectLst/>
              <a:uLnTx/>
              <a:uFillTx/>
              <a:latin typeface="游ゴシック"/>
              <a:ea typeface="游ゴシック"/>
              <a:cs typeface="+mn-cs"/>
            </a:endParaRPr>
          </a:p>
        </p:txBody>
      </p:sp>
      <p:pic>
        <p:nvPicPr>
          <p:cNvPr id="63" name="図 62">
            <a:extLst>
              <a:ext uri="{FF2B5EF4-FFF2-40B4-BE49-F238E27FC236}">
                <a16:creationId xmlns:a16="http://schemas.microsoft.com/office/drawing/2014/main" id="{4A7BA297-DB2C-D458-8E60-9E902712C9F7}"/>
              </a:ext>
            </a:extLst>
          </p:cNvPr>
          <p:cNvPicPr>
            <a:picLocks noChangeAspect="1"/>
          </p:cNvPicPr>
          <p:nvPr/>
        </p:nvPicPr>
        <p:blipFill rotWithShape="1">
          <a:blip r:embed="rId4"/>
          <a:srcRect l="39369" t="57700" r="39763" b="35300"/>
          <a:stretch/>
        </p:blipFill>
        <p:spPr>
          <a:xfrm>
            <a:off x="3262452" y="6903137"/>
            <a:ext cx="3802875" cy="717523"/>
          </a:xfrm>
          <a:prstGeom prst="rect">
            <a:avLst/>
          </a:prstGeom>
          <a:ln>
            <a:solidFill>
              <a:schemeClr val="bg1">
                <a:lumMod val="50000"/>
              </a:schemeClr>
            </a:solidFill>
          </a:ln>
        </p:spPr>
      </p:pic>
      <p:sp>
        <p:nvSpPr>
          <p:cNvPr id="65" name="下矢印 82">
            <a:extLst>
              <a:ext uri="{FF2B5EF4-FFF2-40B4-BE49-F238E27FC236}">
                <a16:creationId xmlns:a16="http://schemas.microsoft.com/office/drawing/2014/main" id="{88B3F6D8-EE5B-4BBA-728E-580AC37DC318}"/>
              </a:ext>
            </a:extLst>
          </p:cNvPr>
          <p:cNvSpPr/>
          <p:nvPr/>
        </p:nvSpPr>
        <p:spPr>
          <a:xfrm rot="8100000">
            <a:off x="4593366" y="7446045"/>
            <a:ext cx="272314" cy="296202"/>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8637" rtl="0" eaLnBrk="1" fontAlgn="auto" latinLnBrk="0" hangingPunct="1">
              <a:lnSpc>
                <a:spcPct val="100000"/>
              </a:lnSpc>
              <a:spcBef>
                <a:spcPts val="0"/>
              </a:spcBef>
              <a:spcAft>
                <a:spcPts val="0"/>
              </a:spcAft>
              <a:buClrTx/>
              <a:buSzTx/>
              <a:buFontTx/>
              <a:buNone/>
              <a:tabLst/>
              <a:defRPr/>
            </a:pPr>
            <a:endParaRPr kumimoji="1" lang="ja-JP" altLang="en-US" sz="1887" b="0" i="0" u="none" strike="noStrike" kern="1200" cap="none" spc="0" normalizeH="0" baseline="0" noProof="0" dirty="0">
              <a:ln>
                <a:noFill/>
              </a:ln>
              <a:solidFill>
                <a:prstClr val="white"/>
              </a:solidFill>
              <a:effectLst/>
              <a:uLnTx/>
              <a:uFillTx/>
              <a:latin typeface="游ゴシック"/>
              <a:ea typeface="游ゴシック"/>
              <a:cs typeface="+mn-cs"/>
            </a:endParaRPr>
          </a:p>
        </p:txBody>
      </p:sp>
      <p:sp>
        <p:nvSpPr>
          <p:cNvPr id="66" name="正方形/長方形 65">
            <a:extLst>
              <a:ext uri="{FF2B5EF4-FFF2-40B4-BE49-F238E27FC236}">
                <a16:creationId xmlns:a16="http://schemas.microsoft.com/office/drawing/2014/main" id="{BDC08F88-AD4E-DEBF-4479-6348989EEA73}"/>
              </a:ext>
            </a:extLst>
          </p:cNvPr>
          <p:cNvSpPr/>
          <p:nvPr/>
        </p:nvSpPr>
        <p:spPr>
          <a:xfrm>
            <a:off x="4903246" y="7734053"/>
            <a:ext cx="2312729" cy="293331"/>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1107" rtl="0" eaLnBrk="1" fontAlgn="auto" latinLnBrk="0" hangingPunct="1">
              <a:lnSpc>
                <a:spcPct val="100000"/>
              </a:lnSpc>
              <a:spcBef>
                <a:spcPts val="0"/>
              </a:spcBef>
              <a:spcAft>
                <a:spcPts val="0"/>
              </a:spcAft>
              <a:buClrTx/>
              <a:buSzTx/>
              <a:buFontTx/>
              <a:buNone/>
              <a:tabLst/>
              <a:defRPr/>
            </a:pPr>
            <a:r>
              <a:rPr kumimoji="1" lang="ja-JP" altLang="en-US" sz="1194"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青字をクリックしてください。</a:t>
            </a:r>
          </a:p>
        </p:txBody>
      </p:sp>
      <p:sp>
        <p:nvSpPr>
          <p:cNvPr id="67" name="楕円 66">
            <a:extLst>
              <a:ext uri="{FF2B5EF4-FFF2-40B4-BE49-F238E27FC236}">
                <a16:creationId xmlns:a16="http://schemas.microsoft.com/office/drawing/2014/main" id="{5108595E-04CB-7E4E-8593-E18954B0009D}"/>
              </a:ext>
            </a:extLst>
          </p:cNvPr>
          <p:cNvSpPr/>
          <p:nvPr/>
        </p:nvSpPr>
        <p:spPr>
          <a:xfrm>
            <a:off x="252422" y="1306797"/>
            <a:ext cx="274878" cy="274878"/>
          </a:xfrm>
          <a:prstGeom prst="ellipse">
            <a:avLst/>
          </a:prstGeom>
          <a:solidFill>
            <a:srgbClr val="E9470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8637" rtl="0" eaLnBrk="1" fontAlgn="auto" latinLnBrk="0" hangingPunct="1">
              <a:lnSpc>
                <a:spcPct val="100000"/>
              </a:lnSpc>
              <a:spcBef>
                <a:spcPts val="0"/>
              </a:spcBef>
              <a:spcAft>
                <a:spcPts val="0"/>
              </a:spcAft>
              <a:buClrTx/>
              <a:buSzTx/>
              <a:buFontTx/>
              <a:buNone/>
              <a:tabLst/>
              <a:defRPr/>
            </a:pPr>
            <a:r>
              <a:rPr kumimoji="1" lang="en-US" altLang="ja-JP" sz="1468" b="1" i="0" u="none" strike="noStrike" kern="1200" cap="none" spc="0" normalizeH="0" baseline="0" noProof="0" dirty="0">
                <a:ln>
                  <a:noFill/>
                </a:ln>
                <a:solidFill>
                  <a:prstClr val="white"/>
                </a:solidFill>
                <a:effectLst/>
                <a:uLnTx/>
                <a:uFillTx/>
                <a:latin typeface="OCRB" panose="020B0609020202020204" pitchFamily="49" charset="0"/>
                <a:ea typeface="游ゴシック"/>
                <a:cs typeface="+mn-cs"/>
              </a:rPr>
              <a:t>1</a:t>
            </a:r>
            <a:endParaRPr kumimoji="1" lang="ja-JP" altLang="en-US" sz="1468" b="1" i="0" u="none" strike="noStrike" kern="1200" cap="none" spc="0" normalizeH="0" baseline="0" noProof="0" dirty="0">
              <a:ln>
                <a:noFill/>
              </a:ln>
              <a:solidFill>
                <a:prstClr val="white"/>
              </a:solidFill>
              <a:effectLst/>
              <a:uLnTx/>
              <a:uFillTx/>
              <a:latin typeface="OCRB" panose="020B0609020202020204" pitchFamily="49" charset="0"/>
              <a:ea typeface="游ゴシック"/>
              <a:cs typeface="+mn-cs"/>
            </a:endParaRPr>
          </a:p>
        </p:txBody>
      </p:sp>
      <p:pic>
        <p:nvPicPr>
          <p:cNvPr id="1026" name="図 3">
            <a:extLst>
              <a:ext uri="{FF2B5EF4-FFF2-40B4-BE49-F238E27FC236}">
                <a16:creationId xmlns:a16="http://schemas.microsoft.com/office/drawing/2014/main" id="{48375842-25FA-85E8-BAA8-46E233747C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721" y="6894305"/>
            <a:ext cx="2918739" cy="205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a:extLst>
              <a:ext uri="{FF2B5EF4-FFF2-40B4-BE49-F238E27FC236}">
                <a16:creationId xmlns:a16="http://schemas.microsoft.com/office/drawing/2014/main" id="{3E025C27-1545-24FD-E464-379CAB581C94}"/>
              </a:ext>
            </a:extLst>
          </p:cNvPr>
          <p:cNvSpPr txBox="1"/>
          <p:nvPr/>
        </p:nvSpPr>
        <p:spPr>
          <a:xfrm>
            <a:off x="263141" y="4314006"/>
            <a:ext cx="6975210" cy="2092881"/>
          </a:xfrm>
          <a:prstGeom prst="rect">
            <a:avLst/>
          </a:prstGeom>
          <a:noFill/>
          <a:ln w="31750">
            <a:solidFill>
              <a:schemeClr val="tx1"/>
            </a:solidFill>
          </a:ln>
        </p:spPr>
        <p:txBody>
          <a:bodyPr wrap="square" rtlCol="0">
            <a:spAutoFit/>
          </a:bodyPr>
          <a:lstStyle/>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⚠事前登録に際してのご注意⚠</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ご登録に際しまして、下記項目の登録をお願いいたします</a:t>
            </a:r>
            <a:endParaRPr kumimoji="1" lang="en-US" altLang="ja-JP" sz="13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・参加形式（現地</a:t>
            </a:r>
            <a:r>
              <a:rPr kumimoji="1" lang="en-US" altLang="ja-JP" sz="13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orWEB</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・氏名　・メールアドレス　・ご施設名　・職種（医師</a:t>
            </a:r>
            <a:r>
              <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薬剤師</a:t>
            </a:r>
            <a:r>
              <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sng"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日病薬病院薬学認定単位取得希望の方</a:t>
            </a:r>
            <a:r>
              <a:rPr kumimoji="1" lang="ja-JP" altLang="en-US" sz="13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は以下もご登録お願いいたします</a:t>
            </a:r>
            <a:endParaRPr kumimoji="1" lang="en-US" altLang="ja-JP" sz="13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・生年月日　・薬剤師名簿登録番号（薬剤師免許番号）　</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・日病薬会員番号（非会員は不要）　・会員種別（正会員</a:t>
            </a:r>
            <a:r>
              <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特別会員</a:t>
            </a:r>
            <a:r>
              <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非会員）</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＊単位取得反映のため、日病薬のクラウド型会員管理システムへ登録する必要があります。</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ctr"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詳細は日病薬のホームページの案内などをご参照ください。</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7" name="図 6">
            <a:extLst>
              <a:ext uri="{FF2B5EF4-FFF2-40B4-BE49-F238E27FC236}">
                <a16:creationId xmlns:a16="http://schemas.microsoft.com/office/drawing/2014/main" id="{FA4C11FD-D054-390F-D214-6CAEDF01F47F}"/>
              </a:ext>
            </a:extLst>
          </p:cNvPr>
          <p:cNvPicPr>
            <a:picLocks noChangeAspect="1"/>
          </p:cNvPicPr>
          <p:nvPr/>
        </p:nvPicPr>
        <p:blipFill>
          <a:blip r:embed="rId6"/>
          <a:stretch>
            <a:fillRect/>
          </a:stretch>
        </p:blipFill>
        <p:spPr>
          <a:xfrm>
            <a:off x="234653" y="1895292"/>
            <a:ext cx="2087852" cy="2077766"/>
          </a:xfrm>
          <a:prstGeom prst="rect">
            <a:avLst/>
          </a:prstGeom>
        </p:spPr>
      </p:pic>
    </p:spTree>
    <p:extLst>
      <p:ext uri="{BB962C8B-B14F-4D97-AF65-F5344CB8AC3E}">
        <p14:creationId xmlns:p14="http://schemas.microsoft.com/office/powerpoint/2010/main" val="12525544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04572BEBFA703479EE240E9124D9CC5" ma:contentTypeVersion="15" ma:contentTypeDescription="新しいドキュメントを作成します。" ma:contentTypeScope="" ma:versionID="530ea086ef5134e09048fcf707fada5e">
  <xsd:schema xmlns:xsd="http://www.w3.org/2001/XMLSchema" xmlns:xs="http://www.w3.org/2001/XMLSchema" xmlns:p="http://schemas.microsoft.com/office/2006/metadata/properties" xmlns:ns2="818587af-a97e-45f6-98dd-0bf4ab33c058" targetNamespace="http://schemas.microsoft.com/office/2006/metadata/properties" ma:root="true" ma:fieldsID="c841dbda69ec3c6a3f1b095bbc1b63a0" ns2:_="">
    <xsd:import namespace="818587af-a97e-45f6-98dd-0bf4ab33c058"/>
    <xsd:element name="properties">
      <xsd:complexType>
        <xsd:sequence>
          <xsd:element name="documentManagement">
            <xsd:complexType>
              <xsd:all>
                <xsd:element ref="ns2:_dlc_Exempt" minOccurs="0"/>
                <xsd:element ref="ns2:_dlc_ExpireDateSaved" minOccurs="0"/>
                <xsd:element ref="ns2: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587af-a97e-45f6-98dd-0bf4ab33c058"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element name="_dlc_ExpireDateSaved" ma:index="9" nillable="true" ma:displayName="元の有効期限" ma:description="" ma:hidden="true" ma:internalName="_dlc_ExpireDateSaved" ma:readOnly="true">
      <xsd:simpleType>
        <xsd:restriction base="dms:DateTime"/>
      </xsd:simpleType>
    </xsd:element>
    <xsd:element name="_dlc_ExpireDate" ma:index="10" nillable="true" ma:displayName="有効期限"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p:Policy xmlns:p="office.server.policy" id="d3905741-29f2-47c8-9f81-18d5f7612723" local="false">
  <p:Name>有効期限ポリシー</p:Name>
  <p:Description/>
  <p:Statement/>
  <p:PolicyItems>
    <p:PolicyItem featureId="Microsoft.Office.RecordsManagement.PolicyFeatures.Expiration" staticId="0x010100004572BEBFA703479EE240E9124D9CC5|-1366636739" UniqueId="bad82484-4ce7-4d30-a6bc-662bc9ec0078">
      <p:Name>保持</p:Name>
      <p:Description>処理対象コンテンツのスケジュールを自動的に設定し、期限に達したコンテンツに対して保持処理を実行します。</p:Description>
      <p:CustomData>
        <Schedules nextStageId="2">
          <Schedule type="Default">
            <stages>
              <data stageId="1">
                <formula id="Microsoft.Office.RecordsManagement.PolicyFeatures.Expiration.Formula.BuiltIn">
                  <number>10</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ExpireDateSaved xmlns="818587af-a97e-45f6-98dd-0bf4ab33c058" xsi:nil="true"/>
    <_dlc_ExpireDate xmlns="818587af-a97e-45f6-98dd-0bf4ab33c058">2030-12-07T02:36:48+00:00</_dlc_ExpireDate>
  </documentManagement>
</p:properties>
</file>

<file path=customXml/itemProps1.xml><?xml version="1.0" encoding="utf-8"?>
<ds:datastoreItem xmlns:ds="http://schemas.openxmlformats.org/officeDocument/2006/customXml" ds:itemID="{09AE9BEA-0112-4B9C-AAE8-07CB1FBF98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8587af-a97e-45f6-98dd-0bf4ab33c0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170F24-0AE3-42AD-A362-CE2F7EEC3744}">
  <ds:schemaRefs>
    <ds:schemaRef ds:uri="office.server.policy"/>
  </ds:schemaRefs>
</ds:datastoreItem>
</file>

<file path=customXml/itemProps3.xml><?xml version="1.0" encoding="utf-8"?>
<ds:datastoreItem xmlns:ds="http://schemas.openxmlformats.org/officeDocument/2006/customXml" ds:itemID="{52F74649-414A-41A6-A915-EFB3BCC93EAF}">
  <ds:schemaRefs>
    <ds:schemaRef ds:uri="http://schemas.microsoft.com/sharepoint/v3/contenttype/forms"/>
  </ds:schemaRefs>
</ds:datastoreItem>
</file>

<file path=customXml/itemProps4.xml><?xml version="1.0" encoding="utf-8"?>
<ds:datastoreItem xmlns:ds="http://schemas.openxmlformats.org/officeDocument/2006/customXml" ds:itemID="{D2A42E28-736E-4D25-96EE-3F66A7BE2757}">
  <ds:schemaRefs>
    <ds:schemaRef ds:uri="http://schemas.microsoft.com/office/2006/documentManagement/types"/>
    <ds:schemaRef ds:uri="http://www.w3.org/XML/1998/namespace"/>
    <ds:schemaRef ds:uri="http://schemas.microsoft.com/office/2006/metadata/properties"/>
    <ds:schemaRef ds:uri="http://purl.org/dc/terms/"/>
    <ds:schemaRef ds:uri="http://schemas.microsoft.com/office/infopath/2007/PartnerControls"/>
    <ds:schemaRef ds:uri="http://purl.org/dc/elements/1.1/"/>
    <ds:schemaRef ds:uri="http://schemas.openxmlformats.org/package/2006/metadata/core-properties"/>
    <ds:schemaRef ds:uri="818587af-a97e-45f6-98dd-0bf4ab33c058"/>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9984</TotalTime>
  <Words>647</Words>
  <Application>Microsoft Office PowerPoint</Application>
  <PresentationFormat>ユーザー設定</PresentationFormat>
  <Paragraphs>63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vt:i4>
      </vt:variant>
    </vt:vector>
  </HeadingPairs>
  <TitlesOfParts>
    <vt:vector size="10" baseType="lpstr">
      <vt:lpstr>Meiryo UI</vt:lpstr>
      <vt:lpstr>メイリオ</vt:lpstr>
      <vt:lpstr>游ゴシック</vt:lpstr>
      <vt:lpstr>Arial</vt:lpstr>
      <vt:lpstr>Calibri</vt:lpstr>
      <vt:lpstr>OCRB</vt:lpstr>
      <vt:lpstr>Office ​​テーマ</vt:lpstr>
      <vt:lpstr>2_Office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Makiko Izumikawa</dc:creator>
  <cp:lastModifiedBy>Yuji Yasuda (安田 祐二) / 沖縄</cp:lastModifiedBy>
  <cp:revision>292</cp:revision>
  <cp:lastPrinted>2025-05-30T02:08:30Z</cp:lastPrinted>
  <dcterms:created xsi:type="dcterms:W3CDTF">2011-10-25T07:51:37Z</dcterms:created>
  <dcterms:modified xsi:type="dcterms:W3CDTF">2025-06-04T09:51:10Z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0x010100004572BEBFA703479EE240E9124D9CC5</vt:lpwstr>
  </property>
  <property fmtid="{D5CDD505-2E9C-101B-9397-08002B2CF9AE}" pid="3" name="_dlc_policyId">
    <vt:lpwstr>0x010100004572BEBFA703479EE240E9124D9CC5|-1366636739</vt:lpwstr>
  </property>
  <property fmtid="{D5CDD505-2E9C-101B-9397-08002B2CF9AE}" pid="4" name="ItemRetentionFormula">
    <vt:lpwstr>&lt;formula id="Microsoft.Office.RecordsManagement.PolicyFeatures.Expiration.Formula.BuiltIn"&gt;&lt;number&gt;10&lt;/number&gt;&lt;property&gt;Modified&lt;/property&gt;&lt;propertyId&gt;28cf69c5-fa48-462a-b5cd-27b6f9d2bd5f&lt;/propertyId&gt;&lt;period&gt;years&lt;/period&gt;&lt;/formula&gt;</vt:lpwstr>
  </property>
</Properties>
</file>