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7"/>
  </p:sldMasterIdLst>
  <p:notesMasterIdLst>
    <p:notesMasterId r:id="rId10"/>
  </p:notesMasterIdLst>
  <p:handoutMasterIdLst>
    <p:handoutMasterId r:id="rId11"/>
  </p:handoutMasterIdLst>
  <p:sldIdLst>
    <p:sldId id="270" r:id="rId8"/>
    <p:sldId id="259" r:id="rId9"/>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93">
          <p15:clr>
            <a:srgbClr val="A4A3A4"/>
          </p15:clr>
        </p15:guide>
        <p15:guide id="2" orient="horz" pos="3959" userDrawn="1">
          <p15:clr>
            <a:srgbClr val="A4A3A4"/>
          </p15:clr>
        </p15:guide>
        <p15:guide id="3" pos="433">
          <p15:clr>
            <a:srgbClr val="A4A3A4"/>
          </p15:clr>
        </p15:guide>
        <p15:guide id="4">
          <p15:clr>
            <a:srgbClr val="A4A3A4"/>
          </p15:clr>
        </p15:guide>
        <p15:guide id="5" pos="4319">
          <p15:clr>
            <a:srgbClr val="A4A3A4"/>
          </p15:clr>
        </p15:guide>
        <p15:guide id="6" pos="38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BFC5"/>
    <a:srgbClr val="AF0080"/>
    <a:srgbClr val="3E001A"/>
    <a:srgbClr val="2F7A7E"/>
    <a:srgbClr val="00889D"/>
    <a:srgbClr val="89D2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05" autoAdjust="0"/>
    <p:restoredTop sz="94660"/>
  </p:normalViewPr>
  <p:slideViewPr>
    <p:cSldViewPr snapToGrid="0">
      <p:cViewPr varScale="1">
        <p:scale>
          <a:sx n="55" d="100"/>
          <a:sy n="55" d="100"/>
        </p:scale>
        <p:origin x="1829" y="43"/>
      </p:cViewPr>
      <p:guideLst>
        <p:guide orient="horz" pos="5293"/>
        <p:guide orient="horz" pos="3959"/>
        <p:guide pos="433"/>
        <p:guide/>
        <p:guide pos="4319"/>
        <p:guide pos="385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1.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8ACCAB3A-615A-4B3F-9093-2D20F63D9478}" type="datetimeFigureOut">
              <a:rPr kumimoji="1" lang="ja-JP" altLang="en-US" smtClean="0"/>
              <a:t>2024/12/9</a:t>
            </a:fld>
            <a:endParaRPr kumimoji="1" lang="ja-JP" altLang="en-US"/>
          </a:p>
        </p:txBody>
      </p:sp>
      <p:sp>
        <p:nvSpPr>
          <p:cNvPr id="4" name="Footer Placeholder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B8D6CBF-D7AF-469E-A03F-4ECF827CCDC2}" type="slidenum">
              <a:rPr kumimoji="1" lang="ja-JP" altLang="en-US" smtClean="0"/>
              <a:t>‹#›</a:t>
            </a:fld>
            <a:endParaRPr kumimoji="1" lang="ja-JP" altLang="en-US"/>
          </a:p>
        </p:txBody>
      </p:sp>
    </p:spTree>
    <p:extLst>
      <p:ext uri="{BB962C8B-B14F-4D97-AF65-F5344CB8AC3E}">
        <p14:creationId xmlns:p14="http://schemas.microsoft.com/office/powerpoint/2010/main" val="1800936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Date Placeholder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97BD6649-6C5E-4FE6-BE34-41EF0BEF4777}" type="datetimeFigureOut">
              <a:rPr kumimoji="1" lang="ja-JP" altLang="en-US" smtClean="0"/>
              <a:t>2024/12/9</a:t>
            </a:fld>
            <a:endParaRPr kumimoji="1" lang="ja-JP" altLang="en-US"/>
          </a:p>
        </p:txBody>
      </p:sp>
      <p:sp>
        <p:nvSpPr>
          <p:cNvPr id="4" name="Slide Image Placeholder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Notes Placeholder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a:p>
        </p:txBody>
      </p:sp>
      <p:sp>
        <p:nvSpPr>
          <p:cNvPr id="6" name="Footer Placeholder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Slide Number Placeholder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34D28137-D18D-4773-8365-1A00A3A548CC}" type="slidenum">
              <a:rPr kumimoji="1" lang="ja-JP" altLang="en-US" smtClean="0"/>
              <a:t>‹#›</a:t>
            </a:fld>
            <a:endParaRPr kumimoji="1" lang="ja-JP" altLang="en-US"/>
          </a:p>
        </p:txBody>
      </p:sp>
    </p:spTree>
    <p:extLst>
      <p:ext uri="{BB962C8B-B14F-4D97-AF65-F5344CB8AC3E}">
        <p14:creationId xmlns:p14="http://schemas.microsoft.com/office/powerpoint/2010/main" val="2824503375"/>
      </p:ext>
    </p:extLst>
  </p:cSld>
  <p:clrMap bg1="lt1" tx1="dk1" bg2="lt2" tx2="dk2" accent1="accent1" accent2="accent2" accent3="accent3" accent4="accent4" accent5="accent5" accent6="accent6" hlink="hlink" folHlink="folHlink"/>
  <p:hf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ja-JP" altLang="en-US"/>
          </a:p>
        </p:txBody>
      </p:sp>
      <p:sp>
        <p:nvSpPr>
          <p:cNvPr id="4" name="Header Placeholder 3"/>
          <p:cNvSpPr>
            <a:spLocks noGrp="1"/>
          </p:cNvSpPr>
          <p:nvPr>
            <p:ph type="hdr" sz="quarter"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28137-D18D-4773-8365-1A00A3A548CC}" type="slidenum">
              <a:rPr kumimoji="1" lang="ja-JP" altLang="en-US" smtClean="0"/>
              <a:t>1</a:t>
            </a:fld>
            <a:endParaRPr kumimoji="1" lang="ja-JP" altLang="en-US"/>
          </a:p>
        </p:txBody>
      </p:sp>
    </p:spTree>
    <p:extLst>
      <p:ext uri="{BB962C8B-B14F-4D97-AF65-F5344CB8AC3E}">
        <p14:creationId xmlns:p14="http://schemas.microsoft.com/office/powerpoint/2010/main" val="1056620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41749B-57DC-47F0-807A-5D03E1A28A59}"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3728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7524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9707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08854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7180581"/>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3" name="Picture 4"/>
          <p:cNvPicPr>
            <a:picLocks noChangeAspect="1" noChangeArrowheads="1"/>
          </p:cNvPicPr>
          <p:nvPr/>
        </p:nvPicPr>
        <p:blipFill>
          <a:blip r:embed="rId4" cstate="screen">
            <a:extLst>
              <a:ext uri="{28A0092B-C50C-407E-A947-70E740481C1C}">
                <a14:useLocalDpi xmlns:a14="http://schemas.microsoft.com/office/drawing/2010/main"/>
              </a:ext>
            </a:extLst>
          </a:blip>
          <a:stretch>
            <a:fillRect/>
          </a:stretch>
        </p:blipFill>
        <p:spPr bwMode="auto">
          <a:xfrm>
            <a:off x="135463" y="192881"/>
            <a:ext cx="1192162" cy="227648"/>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555533" y="983680"/>
            <a:ext cx="5729261" cy="461665"/>
          </a:xfrm>
          <a:prstGeom prst="rect">
            <a:avLst/>
          </a:prstGeom>
          <a:noFill/>
        </p:spPr>
        <p:txBody>
          <a:bodyPr wrap="none" lIns="0" rIns="0" rtlCol="0">
            <a:spAutoFit/>
          </a:bodyPr>
          <a:lstStyle/>
          <a:p>
            <a:r>
              <a:rPr lang="en-US" altLang="ja-JP" sz="2400" b="1" dirty="0">
                <a:solidFill>
                  <a:schemeClr val="bg1"/>
                </a:solidFill>
              </a:rPr>
              <a:t>OKINAWA</a:t>
            </a:r>
            <a:r>
              <a:rPr lang="ja-JP" altLang="en-US" sz="2400" b="1" dirty="0">
                <a:solidFill>
                  <a:schemeClr val="bg1"/>
                </a:solidFill>
              </a:rPr>
              <a:t>　</a:t>
            </a:r>
            <a:r>
              <a:rPr lang="en-US" altLang="ja-JP" sz="2400" b="1" dirty="0">
                <a:solidFill>
                  <a:schemeClr val="bg1"/>
                </a:solidFill>
              </a:rPr>
              <a:t>Insomnia Web seminar</a:t>
            </a:r>
            <a:endParaRPr kumimoji="1" lang="en-US" altLang="ja-JP" sz="2400" b="1" dirty="0">
              <a:solidFill>
                <a:schemeClr val="bg1"/>
              </a:solidFill>
            </a:endParaRPr>
          </a:p>
        </p:txBody>
      </p:sp>
      <p:grpSp>
        <p:nvGrpSpPr>
          <p:cNvPr id="50" name="グループ化 49"/>
          <p:cNvGrpSpPr/>
          <p:nvPr/>
        </p:nvGrpSpPr>
        <p:grpSpPr>
          <a:xfrm>
            <a:off x="1056279" y="4054475"/>
            <a:ext cx="4488962" cy="1272342"/>
            <a:chOff x="1102938" y="4054475"/>
            <a:chExt cx="4488962" cy="1272342"/>
          </a:xfrm>
        </p:grpSpPr>
        <p:sp>
          <p:nvSpPr>
            <p:cNvPr id="6" name="テキスト ボックス 5"/>
            <p:cNvSpPr txBox="1"/>
            <p:nvPr/>
          </p:nvSpPr>
          <p:spPr>
            <a:xfrm>
              <a:off x="1728663" y="4156215"/>
              <a:ext cx="3863237" cy="400110"/>
            </a:xfrm>
            <a:prstGeom prst="rect">
              <a:avLst/>
            </a:prstGeom>
            <a:noFill/>
          </p:spPr>
          <p:txBody>
            <a:bodyPr wrap="none" lIns="0" rIns="0" rtlCol="0">
              <a:spAutoFit/>
            </a:bodyPr>
            <a:lstStyle/>
            <a:p>
              <a:r>
                <a:rPr lang="en-US" sz="2000" b="1" dirty="0"/>
                <a:t>202</a:t>
              </a:r>
              <a:r>
                <a:rPr lang="en-US" altLang="ja-JP" sz="2000" b="1" dirty="0"/>
                <a:t>5</a:t>
              </a:r>
              <a:r>
                <a:rPr lang="en-US" sz="2000" b="1" dirty="0"/>
                <a:t>年</a:t>
              </a:r>
              <a:r>
                <a:rPr lang="en-US" altLang="ja-JP" sz="2000" b="1" dirty="0"/>
                <a:t>1</a:t>
              </a:r>
              <a:r>
                <a:rPr lang="en-US" sz="2000" b="1" dirty="0"/>
                <a:t>月</a:t>
              </a:r>
              <a:r>
                <a:rPr lang="en-US" altLang="ja-JP" sz="2000" b="1" dirty="0"/>
                <a:t>20</a:t>
              </a:r>
              <a:r>
                <a:rPr lang="en-US" sz="2000" b="1" dirty="0"/>
                <a:t>日（</a:t>
              </a:r>
              <a:r>
                <a:rPr lang="ja-JP" altLang="en-US" sz="2000" b="1" dirty="0"/>
                <a:t>月</a:t>
              </a:r>
              <a:r>
                <a:rPr lang="en-US" sz="2000" b="1" dirty="0"/>
                <a:t>）</a:t>
              </a:r>
              <a:r>
                <a:rPr lang="en-US" altLang="ja-JP" sz="1200" b="1" dirty="0"/>
                <a:t>19:00</a:t>
              </a:r>
              <a:r>
                <a:rPr lang="en-US" sz="1200" b="1" dirty="0"/>
                <a:t>〜</a:t>
              </a:r>
              <a:r>
                <a:rPr lang="en-US" altLang="ja-JP" sz="1200" b="1" dirty="0"/>
                <a:t>20:10</a:t>
              </a:r>
              <a:endParaRPr lang="en-US" sz="1400" b="1" dirty="0"/>
            </a:p>
          </p:txBody>
        </p:sp>
        <p:grpSp>
          <p:nvGrpSpPr>
            <p:cNvPr id="11" name="グループ化 10"/>
            <p:cNvGrpSpPr/>
            <p:nvPr/>
          </p:nvGrpSpPr>
          <p:grpSpPr>
            <a:xfrm>
              <a:off x="1102938" y="4054475"/>
              <a:ext cx="541712" cy="538961"/>
              <a:chOff x="-500063" y="5138644"/>
              <a:chExt cx="435600" cy="433388"/>
            </a:xfrm>
          </p:grpSpPr>
          <p:pic>
            <p:nvPicPr>
              <p:cNvPr id="12" name="Picture 8"/>
              <p:cNvPicPr>
                <a:picLocks noChangeAspect="1" noChangeArrowheads="1"/>
              </p:cNvPicPr>
              <p:nvPr/>
            </p:nvPicPr>
            <p:blipFill>
              <a:blip r:embed="rId5" cstate="screen">
                <a:extLst>
                  <a:ext uri="{28A0092B-C50C-407E-A947-70E740481C1C}">
                    <a14:useLocalDpi xmlns:a14="http://schemas.microsoft.com/office/drawing/2010/main"/>
                  </a:ext>
                </a:extLst>
              </a:blip>
              <a:stretch>
                <a:fillRect/>
              </a:stretch>
            </p:blipFill>
            <p:spPr bwMode="auto">
              <a:xfrm>
                <a:off x="-498957" y="5138644"/>
                <a:ext cx="433388" cy="433388"/>
              </a:xfrm>
              <a:prstGeom prst="rect">
                <a:avLst/>
              </a:prstGeom>
              <a:noFill/>
              <a:extLst>
                <a:ext uri="{909E8E84-426E-40DD-AFC4-6F175D3DCCD1}">
                  <a14:hiddenFill xmlns:a14="http://schemas.microsoft.com/office/drawing/2010/main">
                    <a:solidFill>
                      <a:srgbClr val="FFFFFF"/>
                    </a:solidFill>
                  </a14:hiddenFill>
                </a:ext>
              </a:extLst>
            </p:spPr>
          </p:pic>
          <p:sp>
            <p:nvSpPr>
              <p:cNvPr id="13" name="正方形/長方形 12"/>
              <p:cNvSpPr/>
              <p:nvPr/>
            </p:nvSpPr>
            <p:spPr>
              <a:xfrm>
                <a:off x="-500063" y="5253963"/>
                <a:ext cx="435600" cy="18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tIns="90000" rtlCol="0" anchor="ctr"/>
              <a:lstStyle/>
              <a:p>
                <a:pPr algn="ctr"/>
                <a:r>
                  <a:rPr lang="ja-JP" altLang="en-US" sz="1000" b="1" dirty="0">
                    <a:effectLst>
                      <a:outerShdw blurRad="50800" dist="38100" dir="2700000" algn="tl" rotWithShape="0">
                        <a:prstClr val="black">
                          <a:alpha val="40000"/>
                        </a:prstClr>
                      </a:outerShdw>
                    </a:effectLst>
                  </a:rPr>
                  <a:t>日 時</a:t>
                </a:r>
              </a:p>
            </p:txBody>
          </p:sp>
        </p:grpSp>
        <p:grpSp>
          <p:nvGrpSpPr>
            <p:cNvPr id="19" name="グループ化 18"/>
            <p:cNvGrpSpPr/>
            <p:nvPr/>
          </p:nvGrpSpPr>
          <p:grpSpPr>
            <a:xfrm>
              <a:off x="1102938" y="4695825"/>
              <a:ext cx="541712" cy="538961"/>
              <a:chOff x="-500063" y="5138644"/>
              <a:chExt cx="435600" cy="433388"/>
            </a:xfrm>
          </p:grpSpPr>
          <p:pic>
            <p:nvPicPr>
              <p:cNvPr id="20" name="Picture 8"/>
              <p:cNvPicPr>
                <a:picLocks noChangeAspect="1" noChangeArrowheads="1"/>
              </p:cNvPicPr>
              <p:nvPr/>
            </p:nvPicPr>
            <p:blipFill>
              <a:blip r:embed="rId5" cstate="screen">
                <a:extLst>
                  <a:ext uri="{28A0092B-C50C-407E-A947-70E740481C1C}">
                    <a14:useLocalDpi xmlns:a14="http://schemas.microsoft.com/office/drawing/2010/main"/>
                  </a:ext>
                </a:extLst>
              </a:blip>
              <a:stretch>
                <a:fillRect/>
              </a:stretch>
            </p:blipFill>
            <p:spPr bwMode="auto">
              <a:xfrm>
                <a:off x="-498957" y="5138644"/>
                <a:ext cx="433388" cy="433388"/>
              </a:xfrm>
              <a:prstGeom prst="rect">
                <a:avLst/>
              </a:prstGeom>
              <a:noFill/>
              <a:extLst>
                <a:ext uri="{909E8E84-426E-40DD-AFC4-6F175D3DCCD1}">
                  <a14:hiddenFill xmlns:a14="http://schemas.microsoft.com/office/drawing/2010/main">
                    <a:solidFill>
                      <a:srgbClr val="FFFFFF"/>
                    </a:solidFill>
                  </a14:hiddenFill>
                </a:ext>
              </a:extLst>
            </p:spPr>
          </p:pic>
          <p:sp>
            <p:nvSpPr>
              <p:cNvPr id="21" name="正方形/長方形 20"/>
              <p:cNvSpPr/>
              <p:nvPr/>
            </p:nvSpPr>
            <p:spPr>
              <a:xfrm>
                <a:off x="-500063" y="5253963"/>
                <a:ext cx="435600" cy="18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tIns="90000" rtlCol="0" anchor="ctr"/>
              <a:lstStyle/>
              <a:p>
                <a:pPr algn="ctr"/>
                <a:r>
                  <a:rPr lang="ja-JP" altLang="en-US" sz="1000" b="1" dirty="0">
                    <a:effectLst>
                      <a:outerShdw blurRad="50800" dist="38100" dir="2700000" algn="tl" rotWithShape="0">
                        <a:prstClr val="black">
                          <a:alpha val="40000"/>
                        </a:prstClr>
                      </a:outerShdw>
                    </a:effectLst>
                  </a:rPr>
                  <a:t>開催形式</a:t>
                </a:r>
              </a:p>
            </p:txBody>
          </p:sp>
        </p:grpSp>
        <p:sp>
          <p:nvSpPr>
            <p:cNvPr id="22" name="テキスト ボックス 21"/>
            <p:cNvSpPr txBox="1"/>
            <p:nvPr/>
          </p:nvSpPr>
          <p:spPr>
            <a:xfrm>
              <a:off x="1728663" y="4680486"/>
              <a:ext cx="3282950" cy="646331"/>
            </a:xfrm>
            <a:prstGeom prst="rect">
              <a:avLst/>
            </a:prstGeom>
            <a:noFill/>
          </p:spPr>
          <p:txBody>
            <a:bodyPr wrap="none" lIns="0" rIns="0" rtlCol="0">
              <a:spAutoFit/>
            </a:bodyPr>
            <a:lstStyle/>
            <a:p>
              <a:r>
                <a:rPr lang="ja-JP" altLang="en-US" sz="1400" b="1" dirty="0"/>
                <a:t>ハイブリッド開催（</a:t>
              </a:r>
              <a:r>
                <a:rPr lang="ja-JP" altLang="en-US" sz="1400" b="1" dirty="0">
                  <a:solidFill>
                    <a:srgbClr val="FF0000"/>
                  </a:solidFill>
                </a:rPr>
                <a:t>現地＋</a:t>
              </a:r>
              <a:r>
                <a:rPr lang="en-US" altLang="ja-JP" sz="1400" b="1" dirty="0">
                  <a:solidFill>
                    <a:srgbClr val="FF0000"/>
                  </a:solidFill>
                </a:rPr>
                <a:t>Zoom</a:t>
              </a:r>
              <a:r>
                <a:rPr lang="ja-JP" altLang="en-US" sz="1400" b="1" dirty="0">
                  <a:solidFill>
                    <a:srgbClr val="FF0000"/>
                  </a:solidFill>
                </a:rPr>
                <a:t>配信</a:t>
              </a:r>
              <a:r>
                <a:rPr lang="ja-JP" altLang="en-US" sz="1400" b="1" dirty="0"/>
                <a:t>）</a:t>
              </a:r>
              <a:endParaRPr lang="en-US" altLang="ja-JP" sz="1400" b="1" dirty="0"/>
            </a:p>
            <a:p>
              <a:r>
                <a:rPr lang="ja-JP" altLang="en-US" sz="1100" b="1" dirty="0"/>
                <a:t>現地会場：琉球大学病院（西普天間キャンパス）</a:t>
              </a:r>
              <a:endParaRPr lang="en-US" altLang="ja-JP" sz="1100" b="1" dirty="0"/>
            </a:p>
            <a:p>
              <a:r>
                <a:rPr lang="ja-JP" altLang="en-US" sz="1100" b="1" dirty="0"/>
                <a:t>　　　　　　　　</a:t>
              </a:r>
              <a:r>
                <a:rPr lang="ja-JP" altLang="en-US" sz="1000" b="1" dirty="0">
                  <a:solidFill>
                    <a:prstClr val="black"/>
                  </a:solidFill>
                </a:rPr>
                <a:t>沖縄県宜野湾市字喜友名</a:t>
              </a:r>
              <a:r>
                <a:rPr lang="en-US" altLang="ja-JP" sz="1000" b="1" dirty="0">
                  <a:solidFill>
                    <a:prstClr val="black"/>
                  </a:solidFill>
                </a:rPr>
                <a:t>1076</a:t>
              </a:r>
              <a:r>
                <a:rPr lang="ja-JP" altLang="en-US" sz="1000" b="1" dirty="0">
                  <a:solidFill>
                    <a:prstClr val="black"/>
                  </a:solidFill>
                </a:rPr>
                <a:t>番地</a:t>
              </a:r>
              <a:endParaRPr lang="en-US" altLang="ja-JP" sz="1000" b="1" dirty="0">
                <a:solidFill>
                  <a:prstClr val="black"/>
                </a:solidFill>
              </a:endParaRPr>
            </a:p>
          </p:txBody>
        </p:sp>
      </p:grpSp>
      <p:grpSp>
        <p:nvGrpSpPr>
          <p:cNvPr id="62" name="グループ化 61"/>
          <p:cNvGrpSpPr/>
          <p:nvPr/>
        </p:nvGrpSpPr>
        <p:grpSpPr>
          <a:xfrm>
            <a:off x="979723" y="5791210"/>
            <a:ext cx="4668915" cy="2366248"/>
            <a:chOff x="979723" y="5880110"/>
            <a:chExt cx="4668915" cy="2366248"/>
          </a:xfrm>
        </p:grpSpPr>
        <p:grpSp>
          <p:nvGrpSpPr>
            <p:cNvPr id="30" name="グループ化 29"/>
            <p:cNvGrpSpPr/>
            <p:nvPr/>
          </p:nvGrpSpPr>
          <p:grpSpPr>
            <a:xfrm>
              <a:off x="1483001" y="5880110"/>
              <a:ext cx="4115941" cy="552812"/>
              <a:chOff x="1483001" y="5880110"/>
              <a:chExt cx="4115941" cy="552812"/>
            </a:xfrm>
          </p:grpSpPr>
          <p:sp>
            <p:nvSpPr>
              <p:cNvPr id="24" name="正方形/長方形 23"/>
              <p:cNvSpPr/>
              <p:nvPr/>
            </p:nvSpPr>
            <p:spPr>
              <a:xfrm>
                <a:off x="2221414" y="5971257"/>
                <a:ext cx="3377528" cy="461665"/>
              </a:xfrm>
              <a:prstGeom prst="rect">
                <a:avLst/>
              </a:prstGeom>
            </p:spPr>
            <p:txBody>
              <a:bodyPr wrap="none" lIns="0" rIns="0">
                <a:spAutoFit/>
              </a:bodyPr>
              <a:lstStyle/>
              <a:p>
                <a:r>
                  <a:rPr lang="ja-JP" altLang="en-US" sz="1000" dirty="0"/>
                  <a:t>琉球大学大学院医学研究科 循環器・腎臓・神経内科学講座</a:t>
                </a:r>
                <a:endParaRPr lang="en-US" altLang="ja-JP" sz="1000" dirty="0"/>
              </a:p>
              <a:p>
                <a:r>
                  <a:rPr lang="ja-JP" altLang="en-US" sz="1000" dirty="0"/>
                  <a:t>教授　</a:t>
                </a:r>
                <a:r>
                  <a:rPr lang="ja-JP" altLang="en-US" sz="1400" b="1" dirty="0"/>
                  <a:t>楠瀬 賢也</a:t>
                </a:r>
                <a:r>
                  <a:rPr lang="ja-JP" altLang="en-US" sz="1050" dirty="0"/>
                  <a:t>　</a:t>
                </a:r>
                <a:r>
                  <a:rPr lang="ja-JP" altLang="en-US" sz="1000" dirty="0"/>
                  <a:t>先生</a:t>
                </a:r>
              </a:p>
            </p:txBody>
          </p:sp>
          <p:sp>
            <p:nvSpPr>
              <p:cNvPr id="26" name="正方形/長方形 25"/>
              <p:cNvSpPr/>
              <p:nvPr/>
            </p:nvSpPr>
            <p:spPr>
              <a:xfrm>
                <a:off x="1483001" y="6059622"/>
                <a:ext cx="65" cy="190240"/>
              </a:xfrm>
              <a:prstGeom prst="rect">
                <a:avLst/>
              </a:prstGeom>
            </p:spPr>
            <p:txBody>
              <a:bodyPr wrap="none" lIns="0" tIns="36000" rIns="0" bIns="0" anchor="ctr" anchorCtr="0">
                <a:spAutoFit/>
              </a:bodyPr>
              <a:lstStyle/>
              <a:p>
                <a:pPr algn="r"/>
                <a:endParaRPr lang="en-US" sz="1000" dirty="0"/>
              </a:p>
            </p:txBody>
          </p:sp>
          <p:grpSp>
            <p:nvGrpSpPr>
              <p:cNvPr id="27" name="グループ化 26"/>
              <p:cNvGrpSpPr/>
              <p:nvPr/>
            </p:nvGrpSpPr>
            <p:grpSpPr>
              <a:xfrm>
                <a:off x="1499916" y="5880110"/>
                <a:ext cx="601916" cy="549265"/>
                <a:chOff x="1149873" y="5653891"/>
                <a:chExt cx="468000" cy="427063"/>
              </a:xfrm>
            </p:grpSpPr>
            <p:pic>
              <p:nvPicPr>
                <p:cNvPr id="28" name="Picture 11"/>
                <p:cNvPicPr>
                  <a:picLocks noChangeAspect="1" noChangeArrowheads="1"/>
                </p:cNvPicPr>
                <p:nvPr/>
              </p:nvPicPr>
              <p:blipFill>
                <a:blip r:embed="rId6" cstate="screen">
                  <a:extLst>
                    <a:ext uri="{28A0092B-C50C-407E-A947-70E740481C1C}">
                      <a14:useLocalDpi xmlns:a14="http://schemas.microsoft.com/office/drawing/2010/main"/>
                    </a:ext>
                  </a:extLst>
                </a:blip>
                <a:stretch>
                  <a:fillRect/>
                </a:stretch>
              </p:blipFill>
              <p:spPr bwMode="auto">
                <a:xfrm>
                  <a:off x="1170342" y="5653891"/>
                  <a:ext cx="427063" cy="427063"/>
                </a:xfrm>
                <a:prstGeom prst="rect">
                  <a:avLst/>
                </a:prstGeom>
                <a:noFill/>
                <a:extLst>
                  <a:ext uri="{909E8E84-426E-40DD-AFC4-6F175D3DCCD1}">
                    <a14:hiddenFill xmlns:a14="http://schemas.microsoft.com/office/drawing/2010/main">
                      <a:solidFill>
                        <a:srgbClr val="FFFFFF"/>
                      </a:solidFill>
                    </a14:hiddenFill>
                  </a:ext>
                </a:extLst>
              </p:spPr>
            </p:pic>
            <p:sp>
              <p:nvSpPr>
                <p:cNvPr id="29" name="正方形/長方形 28"/>
                <p:cNvSpPr/>
                <p:nvPr/>
              </p:nvSpPr>
              <p:spPr>
                <a:xfrm>
                  <a:off x="1149873" y="5687422"/>
                  <a:ext cx="468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tIns="72000" rtlCol="0" anchor="ctr"/>
                <a:lstStyle/>
                <a:p>
                  <a:pPr algn="ctr"/>
                  <a:r>
                    <a:rPr lang="ja-JP" altLang="en-US" sz="1000" b="1" dirty="0">
                      <a:effectLst>
                        <a:outerShdw blurRad="50800" dist="38100" dir="2700000" algn="tl" rotWithShape="0">
                          <a:prstClr val="black">
                            <a:alpha val="40000"/>
                          </a:prstClr>
                        </a:outerShdw>
                      </a:effectLst>
                    </a:rPr>
                    <a:t>総合</a:t>
                  </a:r>
                  <a:endParaRPr lang="en-US" altLang="ja-JP" sz="1000" b="1" dirty="0">
                    <a:effectLst>
                      <a:outerShdw blurRad="50800" dist="38100" dir="2700000" algn="tl" rotWithShape="0">
                        <a:prstClr val="black">
                          <a:alpha val="40000"/>
                        </a:prstClr>
                      </a:outerShdw>
                    </a:effectLst>
                  </a:endParaRPr>
                </a:p>
                <a:p>
                  <a:pPr algn="ctr"/>
                  <a:r>
                    <a:rPr lang="ja-JP" altLang="en-US" sz="1000" b="1" dirty="0">
                      <a:effectLst>
                        <a:outerShdw blurRad="50800" dist="38100" dir="2700000" algn="tl" rotWithShape="0">
                          <a:prstClr val="black">
                            <a:alpha val="40000"/>
                          </a:prstClr>
                        </a:outerShdw>
                      </a:effectLst>
                    </a:rPr>
                    <a:t>座長</a:t>
                  </a:r>
                  <a:endParaRPr lang="en-US" altLang="ja-JP" sz="1000" b="1" dirty="0">
                    <a:effectLst>
                      <a:outerShdw blurRad="50800" dist="38100" dir="2700000" algn="tl" rotWithShape="0">
                        <a:prstClr val="black">
                          <a:alpha val="40000"/>
                        </a:prstClr>
                      </a:outerShdw>
                    </a:effectLst>
                  </a:endParaRPr>
                </a:p>
              </p:txBody>
            </p:sp>
          </p:grpSp>
        </p:grpSp>
        <p:grpSp>
          <p:nvGrpSpPr>
            <p:cNvPr id="31" name="グループ化 30"/>
            <p:cNvGrpSpPr/>
            <p:nvPr/>
          </p:nvGrpSpPr>
          <p:grpSpPr>
            <a:xfrm>
              <a:off x="979723" y="6538050"/>
              <a:ext cx="4668915" cy="805890"/>
              <a:chOff x="979723" y="5880110"/>
              <a:chExt cx="4668915" cy="805890"/>
            </a:xfrm>
          </p:grpSpPr>
          <p:grpSp>
            <p:nvGrpSpPr>
              <p:cNvPr id="32" name="グループ化 31"/>
              <p:cNvGrpSpPr/>
              <p:nvPr/>
            </p:nvGrpSpPr>
            <p:grpSpPr>
              <a:xfrm>
                <a:off x="2057911" y="5927495"/>
                <a:ext cx="3590727" cy="758505"/>
                <a:chOff x="1937623" y="5555062"/>
                <a:chExt cx="3590727" cy="758505"/>
              </a:xfrm>
            </p:grpSpPr>
            <p:sp>
              <p:nvSpPr>
                <p:cNvPr id="37" name="正方形/長方形 36"/>
                <p:cNvSpPr/>
                <p:nvPr/>
              </p:nvSpPr>
              <p:spPr>
                <a:xfrm>
                  <a:off x="1937623" y="5555062"/>
                  <a:ext cx="3590727" cy="523220"/>
                </a:xfrm>
                <a:prstGeom prst="rect">
                  <a:avLst/>
                </a:prstGeom>
              </p:spPr>
              <p:txBody>
                <a:bodyPr wrap="none" lIns="0" rIns="0">
                  <a:spAutoFit/>
                </a:bodyPr>
                <a:lstStyle/>
                <a:p>
                  <a:r>
                    <a:rPr lang="ja-JP" altLang="en-US" sz="1400" dirty="0">
                      <a:effectLst/>
                      <a:latin typeface="+mn-ea"/>
                      <a:cs typeface="Times New Roman" panose="02020603050405020304" pitchFamily="18" charset="0"/>
                    </a:rPr>
                    <a:t>「</a:t>
                  </a:r>
                  <a:r>
                    <a:rPr lang="ja-JP" altLang="ja-JP" sz="1400" dirty="0">
                      <a:effectLst/>
                      <a:latin typeface="+mn-ea"/>
                      <a:cs typeface="Times New Roman" panose="02020603050405020304" pitchFamily="18" charset="0"/>
                    </a:rPr>
                    <a:t>睡眠時無呼吸症候群における</a:t>
                  </a:r>
                  <a:endParaRPr lang="en-US" altLang="ja-JP" sz="1400" dirty="0">
                    <a:effectLst/>
                    <a:latin typeface="+mn-ea"/>
                    <a:cs typeface="Times New Roman" panose="02020603050405020304" pitchFamily="18" charset="0"/>
                  </a:endParaRPr>
                </a:p>
                <a:p>
                  <a:r>
                    <a:rPr lang="ja-JP" altLang="en-US" sz="1400" dirty="0">
                      <a:latin typeface="+mn-ea"/>
                      <a:cs typeface="Times New Roman" panose="02020603050405020304" pitchFamily="18" charset="0"/>
                    </a:rPr>
                    <a:t>　　　　　　　　　　</a:t>
                  </a:r>
                  <a:r>
                    <a:rPr lang="ja-JP" altLang="ja-JP" sz="1400" dirty="0">
                      <a:effectLst/>
                      <a:latin typeface="+mn-ea"/>
                      <a:cs typeface="Times New Roman" panose="02020603050405020304" pitchFamily="18" charset="0"/>
                    </a:rPr>
                    <a:t>不眠症治療の重要性</a:t>
                  </a:r>
                  <a:r>
                    <a:rPr lang="en-US" altLang="ja-JP" sz="1400" dirty="0">
                      <a:latin typeface="+mn-ea"/>
                    </a:rPr>
                    <a:t>」</a:t>
                  </a:r>
                </a:p>
              </p:txBody>
            </p:sp>
            <p:sp>
              <p:nvSpPr>
                <p:cNvPr id="38" name="正方形/長方形 37"/>
                <p:cNvSpPr/>
                <p:nvPr/>
              </p:nvSpPr>
              <p:spPr>
                <a:xfrm>
                  <a:off x="2083673" y="6005790"/>
                  <a:ext cx="2701060" cy="307777"/>
                </a:xfrm>
                <a:prstGeom prst="rect">
                  <a:avLst/>
                </a:prstGeom>
              </p:spPr>
              <p:txBody>
                <a:bodyPr wrap="none" lIns="0" rIns="0">
                  <a:spAutoFit/>
                </a:bodyPr>
                <a:lstStyle/>
                <a:p>
                  <a:r>
                    <a:rPr lang="ja-JP" altLang="en-US" sz="1000" dirty="0"/>
                    <a:t>名嘉村クリニック　院長　</a:t>
                  </a:r>
                  <a:r>
                    <a:rPr lang="ja-JP" altLang="en-US" sz="1400" b="1" dirty="0"/>
                    <a:t>名嘉村 敬</a:t>
                  </a:r>
                  <a:r>
                    <a:rPr lang="ja-JP" altLang="en-US" sz="1000" dirty="0"/>
                    <a:t>　先生</a:t>
                  </a:r>
                </a:p>
              </p:txBody>
            </p:sp>
          </p:grpSp>
          <p:sp>
            <p:nvSpPr>
              <p:cNvPr id="33" name="正方形/長方形 32"/>
              <p:cNvSpPr/>
              <p:nvPr/>
            </p:nvSpPr>
            <p:spPr>
              <a:xfrm>
                <a:off x="979723" y="5982678"/>
                <a:ext cx="503343" cy="344128"/>
              </a:xfrm>
              <a:prstGeom prst="rect">
                <a:avLst/>
              </a:prstGeom>
            </p:spPr>
            <p:txBody>
              <a:bodyPr wrap="none" lIns="0" tIns="36000" rIns="0" bIns="0" anchor="ctr" anchorCtr="0">
                <a:spAutoFit/>
              </a:bodyPr>
              <a:lstStyle/>
              <a:p>
                <a:pPr algn="r"/>
                <a:r>
                  <a:rPr lang="en-US" altLang="ja-JP" sz="1000" dirty="0"/>
                  <a:t>19:00</a:t>
                </a:r>
                <a:endParaRPr lang="en-US" sz="1000" dirty="0"/>
              </a:p>
              <a:p>
                <a:pPr algn="r"/>
                <a:r>
                  <a:rPr lang="en-US" sz="1000" dirty="0"/>
                  <a:t>〜</a:t>
                </a:r>
                <a:r>
                  <a:rPr lang="en-US" altLang="ja-JP" sz="1000" dirty="0"/>
                  <a:t>19:30</a:t>
                </a:r>
                <a:endParaRPr lang="en-US" sz="1000" dirty="0"/>
              </a:p>
            </p:txBody>
          </p:sp>
          <p:grpSp>
            <p:nvGrpSpPr>
              <p:cNvPr id="34" name="グループ化 33"/>
              <p:cNvGrpSpPr/>
              <p:nvPr/>
            </p:nvGrpSpPr>
            <p:grpSpPr>
              <a:xfrm>
                <a:off x="1499916" y="5880110"/>
                <a:ext cx="601916" cy="549265"/>
                <a:chOff x="1149873" y="5653891"/>
                <a:chExt cx="468000" cy="427063"/>
              </a:xfrm>
            </p:grpSpPr>
            <p:pic>
              <p:nvPicPr>
                <p:cNvPr id="35" name="Picture 11"/>
                <p:cNvPicPr>
                  <a:picLocks noChangeAspect="1" noChangeArrowheads="1"/>
                </p:cNvPicPr>
                <p:nvPr/>
              </p:nvPicPr>
              <p:blipFill>
                <a:blip r:embed="rId6" cstate="screen">
                  <a:extLst>
                    <a:ext uri="{28A0092B-C50C-407E-A947-70E740481C1C}">
                      <a14:useLocalDpi xmlns:a14="http://schemas.microsoft.com/office/drawing/2010/main"/>
                    </a:ext>
                  </a:extLst>
                </a:blip>
                <a:stretch>
                  <a:fillRect/>
                </a:stretch>
              </p:blipFill>
              <p:spPr bwMode="auto">
                <a:xfrm>
                  <a:off x="1170342" y="5653891"/>
                  <a:ext cx="427063" cy="427063"/>
                </a:xfrm>
                <a:prstGeom prst="rect">
                  <a:avLst/>
                </a:prstGeom>
                <a:noFill/>
                <a:extLst>
                  <a:ext uri="{909E8E84-426E-40DD-AFC4-6F175D3DCCD1}">
                    <a14:hiddenFill xmlns:a14="http://schemas.microsoft.com/office/drawing/2010/main">
                      <a:solidFill>
                        <a:srgbClr val="FFFFFF"/>
                      </a:solidFill>
                    </a14:hiddenFill>
                  </a:ext>
                </a:extLst>
              </p:spPr>
            </p:pic>
            <p:sp>
              <p:nvSpPr>
                <p:cNvPr id="36" name="正方形/長方形 35"/>
                <p:cNvSpPr/>
                <p:nvPr/>
              </p:nvSpPr>
              <p:spPr>
                <a:xfrm>
                  <a:off x="1149873" y="5687422"/>
                  <a:ext cx="468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tIns="72000" rtlCol="0" anchor="ctr"/>
                <a:lstStyle/>
                <a:p>
                  <a:pPr algn="ctr"/>
                  <a:r>
                    <a:rPr lang="ja-JP" altLang="en-US" sz="1000" b="1" dirty="0">
                      <a:effectLst>
                        <a:outerShdw blurRad="50800" dist="38100" dir="2700000" algn="tl" rotWithShape="0">
                          <a:prstClr val="black">
                            <a:alpha val="40000"/>
                          </a:prstClr>
                        </a:outerShdw>
                      </a:effectLst>
                    </a:rPr>
                    <a:t>講演</a:t>
                  </a:r>
                  <a:r>
                    <a:rPr lang="en-US" altLang="ja-JP" sz="1000" b="1" dirty="0">
                      <a:effectLst>
                        <a:outerShdw blurRad="50800" dist="38100" dir="2700000" algn="tl" rotWithShape="0">
                          <a:prstClr val="black">
                            <a:alpha val="40000"/>
                          </a:prstClr>
                        </a:outerShdw>
                      </a:effectLst>
                    </a:rPr>
                    <a:t>Ⅰ</a:t>
                  </a:r>
                  <a:endParaRPr lang="ja-JP" altLang="en-US" sz="1000" b="1" dirty="0">
                    <a:effectLst>
                      <a:outerShdw blurRad="50800" dist="38100" dir="2700000" algn="tl" rotWithShape="0">
                        <a:prstClr val="black">
                          <a:alpha val="40000"/>
                        </a:prstClr>
                      </a:outerShdw>
                    </a:effectLst>
                  </a:endParaRPr>
                </a:p>
              </p:txBody>
            </p:sp>
          </p:grpSp>
        </p:grpSp>
        <p:grpSp>
          <p:nvGrpSpPr>
            <p:cNvPr id="39" name="グループ化 38"/>
            <p:cNvGrpSpPr/>
            <p:nvPr/>
          </p:nvGrpSpPr>
          <p:grpSpPr>
            <a:xfrm>
              <a:off x="979723" y="7365268"/>
              <a:ext cx="4130306" cy="881090"/>
              <a:chOff x="979723" y="5880110"/>
              <a:chExt cx="4130306" cy="881090"/>
            </a:xfrm>
          </p:grpSpPr>
          <p:grpSp>
            <p:nvGrpSpPr>
              <p:cNvPr id="40" name="グループ化 39"/>
              <p:cNvGrpSpPr/>
              <p:nvPr/>
            </p:nvGrpSpPr>
            <p:grpSpPr>
              <a:xfrm>
                <a:off x="2057911" y="5965201"/>
                <a:ext cx="3052118" cy="795999"/>
                <a:chOff x="1937623" y="5592768"/>
                <a:chExt cx="3052118" cy="795999"/>
              </a:xfrm>
            </p:grpSpPr>
            <p:sp>
              <p:nvSpPr>
                <p:cNvPr id="45" name="正方形/長方形 44"/>
                <p:cNvSpPr/>
                <p:nvPr/>
              </p:nvSpPr>
              <p:spPr>
                <a:xfrm>
                  <a:off x="1937623" y="5592768"/>
                  <a:ext cx="3052118" cy="307777"/>
                </a:xfrm>
                <a:prstGeom prst="rect">
                  <a:avLst/>
                </a:prstGeom>
              </p:spPr>
              <p:txBody>
                <a:bodyPr wrap="none" lIns="0" rIns="0">
                  <a:spAutoFit/>
                </a:bodyPr>
                <a:lstStyle/>
                <a:p>
                  <a:r>
                    <a:rPr lang="en-US" sz="1400" dirty="0"/>
                    <a:t>「</a:t>
                  </a:r>
                  <a:r>
                    <a:rPr lang="ja-JP" altLang="en-US" sz="1400" dirty="0"/>
                    <a:t>生活習慣としての不眠症治療戦略</a:t>
                  </a:r>
                  <a:r>
                    <a:rPr lang="en-US" sz="1400" dirty="0"/>
                    <a:t>」</a:t>
                  </a:r>
                </a:p>
              </p:txBody>
            </p:sp>
            <p:sp>
              <p:nvSpPr>
                <p:cNvPr id="46" name="正方形/長方形 45"/>
                <p:cNvSpPr/>
                <p:nvPr/>
              </p:nvSpPr>
              <p:spPr>
                <a:xfrm>
                  <a:off x="2083673" y="5927102"/>
                  <a:ext cx="2821285" cy="461665"/>
                </a:xfrm>
                <a:prstGeom prst="rect">
                  <a:avLst/>
                </a:prstGeom>
              </p:spPr>
              <p:txBody>
                <a:bodyPr wrap="none" lIns="0" rIns="0">
                  <a:spAutoFit/>
                </a:bodyPr>
                <a:lstStyle/>
                <a:p>
                  <a:r>
                    <a:rPr lang="zh-CN" altLang="en-US" sz="1000" dirty="0"/>
                    <a:t>琉球大学大学院医学研究科　精神病態医学講座　</a:t>
                  </a:r>
                </a:p>
                <a:p>
                  <a:r>
                    <a:rPr lang="zh-CN" altLang="en-US" sz="1000" dirty="0"/>
                    <a:t>教授　</a:t>
                  </a:r>
                  <a:r>
                    <a:rPr lang="zh-CN" altLang="en-US" sz="1400" b="1" dirty="0"/>
                    <a:t>高江洲</a:t>
                  </a:r>
                  <a:r>
                    <a:rPr lang="ja-JP" altLang="en-US" sz="1400" b="1" dirty="0"/>
                    <a:t> </a:t>
                  </a:r>
                  <a:r>
                    <a:rPr lang="zh-CN" altLang="en-US" sz="1400" b="1" dirty="0"/>
                    <a:t>義和　</a:t>
                  </a:r>
                  <a:r>
                    <a:rPr lang="zh-CN" altLang="en-US" sz="1000" dirty="0"/>
                    <a:t>先生</a:t>
                  </a:r>
                </a:p>
              </p:txBody>
            </p:sp>
          </p:grpSp>
          <p:sp>
            <p:nvSpPr>
              <p:cNvPr id="41" name="正方形/長方形 40"/>
              <p:cNvSpPr/>
              <p:nvPr/>
            </p:nvSpPr>
            <p:spPr>
              <a:xfrm>
                <a:off x="979723" y="5982678"/>
                <a:ext cx="503343" cy="344128"/>
              </a:xfrm>
              <a:prstGeom prst="rect">
                <a:avLst/>
              </a:prstGeom>
            </p:spPr>
            <p:txBody>
              <a:bodyPr wrap="none" lIns="0" tIns="36000" rIns="0" bIns="0" anchor="ctr" anchorCtr="0">
                <a:spAutoFit/>
              </a:bodyPr>
              <a:lstStyle/>
              <a:p>
                <a:pPr algn="r"/>
                <a:r>
                  <a:rPr lang="en-US" altLang="ja-JP" sz="1000" dirty="0"/>
                  <a:t>19:30</a:t>
                </a:r>
                <a:endParaRPr lang="en-US" sz="1000" dirty="0"/>
              </a:p>
              <a:p>
                <a:pPr algn="r"/>
                <a:r>
                  <a:rPr lang="en-US" sz="1000" dirty="0"/>
                  <a:t>〜</a:t>
                </a:r>
                <a:r>
                  <a:rPr lang="en-US" altLang="ja-JP" sz="1000" dirty="0"/>
                  <a:t>20:10</a:t>
                </a:r>
                <a:endParaRPr lang="en-US" sz="1000" dirty="0"/>
              </a:p>
            </p:txBody>
          </p:sp>
          <p:grpSp>
            <p:nvGrpSpPr>
              <p:cNvPr id="42" name="グループ化 41"/>
              <p:cNvGrpSpPr/>
              <p:nvPr/>
            </p:nvGrpSpPr>
            <p:grpSpPr>
              <a:xfrm>
                <a:off x="1499916" y="5880110"/>
                <a:ext cx="601916" cy="549265"/>
                <a:chOff x="1149873" y="5653891"/>
                <a:chExt cx="468000" cy="427063"/>
              </a:xfrm>
            </p:grpSpPr>
            <p:pic>
              <p:nvPicPr>
                <p:cNvPr id="43" name="Picture 11"/>
                <p:cNvPicPr>
                  <a:picLocks noChangeAspect="1" noChangeArrowheads="1"/>
                </p:cNvPicPr>
                <p:nvPr/>
              </p:nvPicPr>
              <p:blipFill>
                <a:blip r:embed="rId6" cstate="screen">
                  <a:extLst>
                    <a:ext uri="{28A0092B-C50C-407E-A947-70E740481C1C}">
                      <a14:useLocalDpi xmlns:a14="http://schemas.microsoft.com/office/drawing/2010/main"/>
                    </a:ext>
                  </a:extLst>
                </a:blip>
                <a:stretch>
                  <a:fillRect/>
                </a:stretch>
              </p:blipFill>
              <p:spPr bwMode="auto">
                <a:xfrm>
                  <a:off x="1170342" y="5653891"/>
                  <a:ext cx="427063" cy="427063"/>
                </a:xfrm>
                <a:prstGeom prst="rect">
                  <a:avLst/>
                </a:prstGeom>
                <a:noFill/>
                <a:extLst>
                  <a:ext uri="{909E8E84-426E-40DD-AFC4-6F175D3DCCD1}">
                    <a14:hiddenFill xmlns:a14="http://schemas.microsoft.com/office/drawing/2010/main">
                      <a:solidFill>
                        <a:srgbClr val="FFFFFF"/>
                      </a:solidFill>
                    </a14:hiddenFill>
                  </a:ext>
                </a:extLst>
              </p:spPr>
            </p:pic>
            <p:sp>
              <p:nvSpPr>
                <p:cNvPr id="44" name="正方形/長方形 43"/>
                <p:cNvSpPr/>
                <p:nvPr/>
              </p:nvSpPr>
              <p:spPr>
                <a:xfrm>
                  <a:off x="1149873" y="5687422"/>
                  <a:ext cx="468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tIns="72000" rtlCol="0" anchor="ctr"/>
                <a:lstStyle/>
                <a:p>
                  <a:pPr algn="ctr"/>
                  <a:r>
                    <a:rPr lang="ja-JP" altLang="en-US" sz="1000" b="1" dirty="0">
                      <a:effectLst>
                        <a:outerShdw blurRad="50800" dist="38100" dir="2700000" algn="tl" rotWithShape="0">
                          <a:prstClr val="black">
                            <a:alpha val="40000"/>
                          </a:prstClr>
                        </a:outerShdw>
                      </a:effectLst>
                    </a:rPr>
                    <a:t>講演</a:t>
                  </a:r>
                  <a:r>
                    <a:rPr lang="en-US" altLang="ja-JP" sz="1000" b="1" dirty="0">
                      <a:effectLst>
                        <a:outerShdw blurRad="50800" dist="38100" dir="2700000" algn="tl" rotWithShape="0">
                          <a:prstClr val="black">
                            <a:alpha val="40000"/>
                          </a:prstClr>
                        </a:outerShdw>
                      </a:effectLst>
                    </a:rPr>
                    <a:t>Ⅱ</a:t>
                  </a:r>
                  <a:endParaRPr lang="ja-JP" altLang="en-US" sz="1000" b="1" dirty="0">
                    <a:effectLst>
                      <a:outerShdw blurRad="50800" dist="38100" dir="2700000" algn="tl" rotWithShape="0">
                        <a:prstClr val="black">
                          <a:alpha val="40000"/>
                        </a:prstClr>
                      </a:outerShdw>
                    </a:effectLst>
                  </a:endParaRPr>
                </a:p>
              </p:txBody>
            </p:sp>
          </p:grpSp>
        </p:grpSp>
      </p:grpSp>
      <p:sp>
        <p:nvSpPr>
          <p:cNvPr id="48" name="正方形/長方形 47"/>
          <p:cNvSpPr/>
          <p:nvPr/>
        </p:nvSpPr>
        <p:spPr>
          <a:xfrm>
            <a:off x="1731481" y="9463495"/>
            <a:ext cx="3416320" cy="276999"/>
          </a:xfrm>
          <a:prstGeom prst="rect">
            <a:avLst/>
          </a:prstGeom>
        </p:spPr>
        <p:txBody>
          <a:bodyPr wrap="none">
            <a:spAutoFit/>
          </a:bodyPr>
          <a:lstStyle/>
          <a:p>
            <a:r>
              <a:rPr lang="en-US" sz="1200" dirty="0" err="1">
                <a:solidFill>
                  <a:schemeClr val="bg1"/>
                </a:solidFill>
              </a:rPr>
              <a:t>共催</a:t>
            </a:r>
            <a:r>
              <a:rPr lang="en-US" sz="1200" dirty="0">
                <a:solidFill>
                  <a:schemeClr val="bg1"/>
                </a:solidFill>
              </a:rPr>
              <a:t>　</a:t>
            </a:r>
            <a:r>
              <a:rPr lang="ja-JP" altLang="en-US" sz="1200" dirty="0">
                <a:solidFill>
                  <a:schemeClr val="bg1"/>
                </a:solidFill>
              </a:rPr>
              <a:t>沖縄県病院薬剤師会／第一三共株式会社</a:t>
            </a:r>
            <a:endParaRPr lang="en-US" sz="1200" dirty="0">
              <a:solidFill>
                <a:schemeClr val="bg1"/>
              </a:solidFill>
            </a:endParaRPr>
          </a:p>
        </p:txBody>
      </p:sp>
      <p:pic>
        <p:nvPicPr>
          <p:cNvPr id="51" name="Picture 14"/>
          <p:cNvPicPr>
            <a:picLocks noChangeAspect="1" noChangeArrowheads="1"/>
          </p:cNvPicPr>
          <p:nvPr/>
        </p:nvPicPr>
        <p:blipFill>
          <a:blip r:embed="rId7" cstate="screen">
            <a:extLst>
              <a:ext uri="{28A0092B-C50C-407E-A947-70E740481C1C}">
                <a14:useLocalDpi xmlns:a14="http://schemas.microsoft.com/office/drawing/2010/main"/>
              </a:ext>
            </a:extLst>
          </a:blip>
          <a:stretch>
            <a:fillRect/>
          </a:stretch>
        </p:blipFill>
        <p:spPr bwMode="auto">
          <a:xfrm>
            <a:off x="2698391" y="5486401"/>
            <a:ext cx="1410419" cy="220952"/>
          </a:xfrm>
          <a:prstGeom prst="rect">
            <a:avLst/>
          </a:prstGeom>
          <a:noFill/>
          <a:extLst>
            <a:ext uri="{909E8E84-426E-40DD-AFC4-6F175D3DCCD1}">
              <a14:hiddenFill xmlns:a14="http://schemas.microsoft.com/office/drawing/2010/main">
                <a:solidFill>
                  <a:srgbClr val="FFFFFF"/>
                </a:solidFill>
              </a14:hiddenFill>
            </a:ext>
          </a:extLst>
        </p:spPr>
      </p:pic>
      <p:cxnSp>
        <p:nvCxnSpPr>
          <p:cNvPr id="52" name="直線コネクタ 51"/>
          <p:cNvCxnSpPr/>
          <p:nvPr/>
        </p:nvCxnSpPr>
        <p:spPr>
          <a:xfrm>
            <a:off x="1074738" y="5586199"/>
            <a:ext cx="1620000"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4160088" y="5586199"/>
            <a:ext cx="1620000"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9" name="object 18">
            <a:extLst>
              <a:ext uri="{FF2B5EF4-FFF2-40B4-BE49-F238E27FC236}">
                <a16:creationId xmlns:a16="http://schemas.microsoft.com/office/drawing/2014/main" id="{2FC5C36E-BB60-400E-AF8A-9B82448983DA}"/>
              </a:ext>
            </a:extLst>
          </p:cNvPr>
          <p:cNvSpPr txBox="1"/>
          <p:nvPr/>
        </p:nvSpPr>
        <p:spPr>
          <a:xfrm>
            <a:off x="621240" y="8719997"/>
            <a:ext cx="5891384" cy="484748"/>
          </a:xfrm>
          <a:prstGeom prst="rect">
            <a:avLst/>
          </a:prstGeom>
        </p:spPr>
        <p:txBody>
          <a:bodyPr vert="horz" wrap="square" lIns="0" tIns="0" rIns="0" bIns="0" rtlCol="0">
            <a:spAutoFit/>
          </a:bodyPr>
          <a:lstStyle/>
          <a:p>
            <a:pPr marL="12700"/>
            <a:r>
              <a:rPr lang="en-US" altLang="ja-JP"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当講演会は医薬品の情報提供を含むため、聴講者対象をご所属の医師・薬剤師・看護師に限定しています。</a:t>
            </a:r>
            <a:endParaRPr lang="en-US" altLang="ja-JP"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2700"/>
            <a:r>
              <a:rPr lang="en-US" altLang="ja-JP"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err="1">
                <a:solidFill>
                  <a:schemeClr val="bg1"/>
                </a:solidFill>
                <a:latin typeface="Meiryo UI" panose="020B0604030504040204" pitchFamily="50" charset="-128"/>
                <a:ea typeface="Meiryo UI" panose="020B0604030504040204" pitchFamily="50" charset="-128"/>
                <a:cs typeface="Meiryo UI" panose="020B0604030504040204" pitchFamily="50" charset="-128"/>
              </a:rPr>
              <a:t>Inbitation</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の転送・開示、</a:t>
            </a:r>
            <a:r>
              <a:rPr lang="en-US" altLang="ja-JP"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Web</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講演会の内容の開示並びに事前申し込みの利用者以外の方を参加させることはお控えください。</a:t>
            </a:r>
            <a:endParaRPr lang="en-US" altLang="ja-JP"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四角形: 角を丸くする 6">
            <a:extLst>
              <a:ext uri="{FF2B5EF4-FFF2-40B4-BE49-F238E27FC236}">
                <a16:creationId xmlns:a16="http://schemas.microsoft.com/office/drawing/2014/main" id="{E025848A-1B12-063E-4304-71D3886901B1}"/>
              </a:ext>
            </a:extLst>
          </p:cNvPr>
          <p:cNvSpPr/>
          <p:nvPr/>
        </p:nvSpPr>
        <p:spPr>
          <a:xfrm>
            <a:off x="5260097" y="177329"/>
            <a:ext cx="1454918" cy="3565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rgbClr val="57BFC5"/>
                </a:solidFill>
              </a:rPr>
              <a:t>ハイブリッド開催</a:t>
            </a:r>
          </a:p>
        </p:txBody>
      </p:sp>
      <p:sp>
        <p:nvSpPr>
          <p:cNvPr id="8" name="テキスト ボックス 7">
            <a:extLst>
              <a:ext uri="{FF2B5EF4-FFF2-40B4-BE49-F238E27FC236}">
                <a16:creationId xmlns:a16="http://schemas.microsoft.com/office/drawing/2014/main" id="{41BC9467-F698-CB75-BD1F-2EF602990B3D}"/>
              </a:ext>
            </a:extLst>
          </p:cNvPr>
          <p:cNvSpPr txBox="1"/>
          <p:nvPr/>
        </p:nvSpPr>
        <p:spPr>
          <a:xfrm>
            <a:off x="247171" y="2396522"/>
            <a:ext cx="4980851" cy="1015663"/>
          </a:xfrm>
          <a:prstGeom prst="rect">
            <a:avLst/>
          </a:prstGeom>
          <a:noFill/>
        </p:spPr>
        <p:txBody>
          <a:bodyPr wrap="none" rtlCol="0">
            <a:spAutoFit/>
          </a:bodyPr>
          <a:lstStyle/>
          <a:p>
            <a:r>
              <a:rPr kumimoji="1" lang="ja-JP" altLang="en-US" sz="1400" b="1" dirty="0">
                <a:solidFill>
                  <a:srgbClr val="FFFF00"/>
                </a:solidFill>
              </a:rPr>
              <a:t>事前登録</a:t>
            </a:r>
            <a:endParaRPr kumimoji="1" lang="en-US" altLang="ja-JP" sz="1400" b="1" dirty="0">
              <a:solidFill>
                <a:srgbClr val="FFFF00"/>
              </a:solidFill>
            </a:endParaRPr>
          </a:p>
          <a:p>
            <a:r>
              <a:rPr kumimoji="1" lang="ja-JP" altLang="en-US" sz="1400" dirty="0">
                <a:solidFill>
                  <a:schemeClr val="bg1"/>
                </a:solidFill>
              </a:rPr>
              <a:t>オンライン参加</a:t>
            </a:r>
            <a:r>
              <a:rPr kumimoji="1" lang="en-US" altLang="ja-JP" sz="1400" dirty="0">
                <a:solidFill>
                  <a:schemeClr val="bg1"/>
                </a:solidFill>
              </a:rPr>
              <a:t>/</a:t>
            </a:r>
            <a:r>
              <a:rPr kumimoji="1" lang="ja-JP" altLang="en-US" sz="1400" dirty="0">
                <a:solidFill>
                  <a:schemeClr val="bg1"/>
                </a:solidFill>
              </a:rPr>
              <a:t>現地参加</a:t>
            </a:r>
            <a:r>
              <a:rPr kumimoji="1" lang="en-US" altLang="ja-JP" sz="1400" dirty="0">
                <a:solidFill>
                  <a:schemeClr val="bg1"/>
                </a:solidFill>
              </a:rPr>
              <a:t>/</a:t>
            </a:r>
            <a:r>
              <a:rPr lang="ja-JP" altLang="en-US" sz="1400" dirty="0">
                <a:solidFill>
                  <a:schemeClr val="bg1"/>
                </a:solidFill>
              </a:rPr>
              <a:t>単位希望の方</a:t>
            </a:r>
            <a:endParaRPr lang="en-US" altLang="ja-JP" sz="1400" dirty="0">
              <a:solidFill>
                <a:schemeClr val="bg1"/>
              </a:solidFill>
            </a:endParaRPr>
          </a:p>
          <a:p>
            <a:r>
              <a:rPr lang="ja-JP" altLang="en-US" sz="1100" dirty="0">
                <a:solidFill>
                  <a:schemeClr val="bg1"/>
                </a:solidFill>
              </a:rPr>
              <a:t>二</a:t>
            </a:r>
            <a:r>
              <a:rPr kumimoji="1" lang="ja-JP" altLang="en-US" sz="1100" dirty="0">
                <a:solidFill>
                  <a:schemeClr val="bg1"/>
                </a:solidFill>
              </a:rPr>
              <a:t>次元コード、もしくは下記アドレスより申込ご連絡をお願いいたします。</a:t>
            </a:r>
            <a:endParaRPr kumimoji="1" lang="en-US" altLang="ja-JP" sz="1100" dirty="0">
              <a:solidFill>
                <a:schemeClr val="bg1"/>
              </a:solidFill>
            </a:endParaRPr>
          </a:p>
          <a:p>
            <a:r>
              <a:rPr lang="en-US" altLang="ja-JP" sz="1000" dirty="0">
                <a:solidFill>
                  <a:schemeClr val="bg1"/>
                </a:solidFill>
              </a:rPr>
              <a:t>https://us02web.zoom.us/webinar/register/WN_2gBlMSamQyiaIbCqtR8aNg</a:t>
            </a:r>
          </a:p>
          <a:p>
            <a:r>
              <a:rPr kumimoji="1" lang="ja-JP" altLang="en-US" sz="1100" dirty="0">
                <a:solidFill>
                  <a:schemeClr val="bg1"/>
                </a:solidFill>
              </a:rPr>
              <a:t>（第一三共株式会社　岡部　巌慎　</a:t>
            </a:r>
            <a:r>
              <a:rPr kumimoji="1" lang="en-US" altLang="ja-JP" sz="1100" dirty="0">
                <a:solidFill>
                  <a:schemeClr val="bg1"/>
                </a:solidFill>
              </a:rPr>
              <a:t>TEL</a:t>
            </a:r>
            <a:r>
              <a:rPr kumimoji="1" lang="ja-JP" altLang="en-US" sz="1100" dirty="0">
                <a:solidFill>
                  <a:schemeClr val="bg1"/>
                </a:solidFill>
              </a:rPr>
              <a:t>：</a:t>
            </a:r>
            <a:r>
              <a:rPr kumimoji="1" lang="en-US" altLang="ja-JP" sz="1100" dirty="0">
                <a:solidFill>
                  <a:schemeClr val="bg1"/>
                </a:solidFill>
              </a:rPr>
              <a:t>080-1192</a:t>
            </a:r>
            <a:r>
              <a:rPr lang="en-US" altLang="ja-JP" sz="1100" dirty="0">
                <a:solidFill>
                  <a:schemeClr val="bg1"/>
                </a:solidFill>
              </a:rPr>
              <a:t>-</a:t>
            </a:r>
            <a:r>
              <a:rPr kumimoji="1" lang="en-US" altLang="ja-JP" sz="1100" dirty="0">
                <a:solidFill>
                  <a:schemeClr val="bg1"/>
                </a:solidFill>
              </a:rPr>
              <a:t>8179)</a:t>
            </a:r>
          </a:p>
        </p:txBody>
      </p:sp>
      <p:sp>
        <p:nvSpPr>
          <p:cNvPr id="9" name="テキスト ボックス 8">
            <a:extLst>
              <a:ext uri="{FF2B5EF4-FFF2-40B4-BE49-F238E27FC236}">
                <a16:creationId xmlns:a16="http://schemas.microsoft.com/office/drawing/2014/main" id="{2EA8A7BD-E8DE-DA25-232A-523DD96DDCCA}"/>
              </a:ext>
            </a:extLst>
          </p:cNvPr>
          <p:cNvSpPr txBox="1"/>
          <p:nvPr/>
        </p:nvSpPr>
        <p:spPr>
          <a:xfrm>
            <a:off x="716062" y="1769849"/>
            <a:ext cx="5386090" cy="523220"/>
          </a:xfrm>
          <a:prstGeom prst="rect">
            <a:avLst/>
          </a:prstGeom>
          <a:noFill/>
        </p:spPr>
        <p:txBody>
          <a:bodyPr wrap="none" lIns="0" rIns="0" rtlCol="0">
            <a:spAutoFit/>
          </a:bodyPr>
          <a:lstStyle/>
          <a:p>
            <a:r>
              <a:rPr lang="ja-JP" altLang="en-US" sz="1400" b="1" dirty="0">
                <a:solidFill>
                  <a:schemeClr val="bg1"/>
                </a:solidFill>
              </a:rPr>
              <a:t>日病薬病院薬学認定薬剤師</a:t>
            </a:r>
            <a:r>
              <a:rPr lang="ja-JP" altLang="en-US" sz="1400" dirty="0">
                <a:solidFill>
                  <a:schemeClr val="bg1"/>
                </a:solidFill>
              </a:rPr>
              <a:t>（申請中）</a:t>
            </a:r>
            <a:endParaRPr lang="en-US" altLang="ja-JP" sz="1400" dirty="0">
              <a:solidFill>
                <a:schemeClr val="bg1"/>
              </a:solidFill>
            </a:endParaRPr>
          </a:p>
          <a:p>
            <a:r>
              <a:rPr lang="en-US" altLang="ja-JP" sz="1400" dirty="0">
                <a:solidFill>
                  <a:schemeClr val="bg1"/>
                </a:solidFill>
              </a:rPr>
              <a:t>※</a:t>
            </a:r>
            <a:r>
              <a:rPr lang="ja-JP" altLang="en-US" sz="1400" dirty="0">
                <a:solidFill>
                  <a:schemeClr val="bg1"/>
                </a:solidFill>
              </a:rPr>
              <a:t>単位取得に関しまして：詳細は裏面をご確認お願いいたします。</a:t>
            </a:r>
            <a:endParaRPr lang="en-US" altLang="ja-JP" sz="1400" dirty="0">
              <a:solidFill>
                <a:schemeClr val="bg1"/>
              </a:solidFill>
            </a:endParaRPr>
          </a:p>
        </p:txBody>
      </p:sp>
      <p:pic>
        <p:nvPicPr>
          <p:cNvPr id="5" name="図 4" descr="QR コード&#10;&#10;自動的に生成された説明">
            <a:extLst>
              <a:ext uri="{FF2B5EF4-FFF2-40B4-BE49-F238E27FC236}">
                <a16:creationId xmlns:a16="http://schemas.microsoft.com/office/drawing/2014/main" id="{46817056-AB70-49A5-F9C0-8B1A0C89601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246624" y="2351216"/>
            <a:ext cx="1223723" cy="1223723"/>
          </a:xfrm>
          <a:prstGeom prst="rect">
            <a:avLst/>
          </a:prstGeom>
        </p:spPr>
      </p:pic>
    </p:spTree>
    <p:extLst>
      <p:ext uri="{BB962C8B-B14F-4D97-AF65-F5344CB8AC3E}">
        <p14:creationId xmlns:p14="http://schemas.microsoft.com/office/powerpoint/2010/main" val="3120464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27A255F7-EF06-2F97-338B-011D4D16097A}"/>
              </a:ext>
            </a:extLst>
          </p:cNvPr>
          <p:cNvSpPr/>
          <p:nvPr/>
        </p:nvSpPr>
        <p:spPr>
          <a:xfrm>
            <a:off x="289293" y="701930"/>
            <a:ext cx="6437399" cy="7865038"/>
          </a:xfrm>
          <a:prstGeom prst="rect">
            <a:avLst/>
          </a:prstGeom>
          <a:solidFill>
            <a:srgbClr val="FFFFFF">
              <a:alpha val="80000"/>
            </a:srgbClr>
          </a:solidFill>
        </p:spPr>
        <p:txBody>
          <a:bodyPr wrap="square">
            <a:spAutoFit/>
          </a:bodyPr>
          <a:lstStyle/>
          <a:p>
            <a:pPr algn="ctr" defTabSz="812189" fontAlgn="base">
              <a:defRPr/>
            </a:pPr>
            <a:r>
              <a:rPr lang="ja-JP" altLang="ja-JP" sz="2842" b="1" kern="100" dirty="0">
                <a:solidFill>
                  <a:srgbClr val="FF0000"/>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重要</a:t>
            </a:r>
            <a:r>
              <a:rPr lang="ja-JP" altLang="en-US" sz="2842" b="1" kern="100" dirty="0">
                <a:solidFill>
                  <a:srgbClr val="FF0000"/>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（今年度より大きな変更あり）</a:t>
            </a:r>
            <a:endParaRPr lang="en-US" altLang="ja-JP" sz="2842" b="1" kern="100" dirty="0">
              <a:solidFill>
                <a:srgbClr val="FF0000"/>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algn="ctr" defTabSz="812189" fontAlgn="base">
              <a:defRPr/>
            </a:pPr>
            <a:r>
              <a:rPr lang="ja-JP" altLang="ja-JP" sz="2842" b="1" kern="100" dirty="0">
                <a:solidFill>
                  <a:srgbClr val="FF0000"/>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～薬剤師単位をご希望の方へ～</a:t>
            </a:r>
            <a:endParaRPr lang="en-US" altLang="ja-JP" sz="2842" b="1" kern="100" dirty="0">
              <a:solidFill>
                <a:srgbClr val="FF0000"/>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algn="ctr" defTabSz="812189" fontAlgn="base">
              <a:defRPr/>
            </a:pPr>
            <a:endParaRPr lang="ja-JP" altLang="ja-JP" sz="1244" kern="100" dirty="0">
              <a:solidFill>
                <a:srgbClr val="4D4F53"/>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algn="just" defTabSz="812189" fontAlgn="base">
              <a:defRPr/>
            </a:pPr>
            <a:r>
              <a:rPr lang="en-US" altLang="ja-JP" sz="1598" dirty="0">
                <a:solidFill>
                  <a:srgbClr val="000000"/>
                </a:solidFill>
                <a:latin typeface="UD デジタル 教科書体 N-B" panose="02020700000000000000" pitchFamily="17" charset="-128"/>
                <a:ea typeface="UD デジタル 教科書体 N-B" panose="02020700000000000000" pitchFamily="17" charset="-128"/>
              </a:rPr>
              <a:t>※</a:t>
            </a:r>
            <a:r>
              <a:rPr lang="ja-JP" altLang="en-US" sz="1598" dirty="0">
                <a:solidFill>
                  <a:srgbClr val="000000"/>
                </a:solidFill>
                <a:latin typeface="UD デジタル 教科書体 N-B" panose="02020700000000000000" pitchFamily="17" charset="-128"/>
                <a:ea typeface="UD デジタル 教科書体 N-B" panose="02020700000000000000" pitchFamily="17" charset="-128"/>
              </a:rPr>
              <a:t>今年度より、研修会単位申請が全てデータ管理化され、実物の</a:t>
            </a:r>
            <a:endParaRPr lang="en-US" altLang="ja-JP" sz="1598" dirty="0">
              <a:solidFill>
                <a:srgbClr val="000000"/>
              </a:solidFill>
              <a:latin typeface="UD デジタル 教科書体 N-B" panose="02020700000000000000" pitchFamily="17" charset="-128"/>
              <a:ea typeface="UD デジタル 教科書体 N-B" panose="02020700000000000000" pitchFamily="17" charset="-128"/>
            </a:endParaRPr>
          </a:p>
          <a:p>
            <a:pPr algn="just" defTabSz="812189" fontAlgn="base">
              <a:defRPr/>
            </a:pPr>
            <a:r>
              <a:rPr lang="ja-JP" altLang="en-US" sz="1598" dirty="0">
                <a:solidFill>
                  <a:srgbClr val="000000"/>
                </a:solidFill>
                <a:latin typeface="UD デジタル 教科書体 N-B" panose="02020700000000000000" pitchFamily="17" charset="-128"/>
                <a:ea typeface="UD デジタル 教科書体 N-B" panose="02020700000000000000" pitchFamily="17" charset="-128"/>
              </a:rPr>
              <a:t>　シールでの交付はなくなりました。</a:t>
            </a:r>
          </a:p>
          <a:p>
            <a:pPr algn="just" defTabSz="812189" fontAlgn="base">
              <a:defRPr/>
            </a:pPr>
            <a:r>
              <a:rPr lang="ja-JP" altLang="ja-JP" sz="1598" dirty="0">
                <a:solidFill>
                  <a:srgbClr val="000000"/>
                </a:solidFill>
                <a:latin typeface="UD デジタル 教科書体 N-B" panose="02020700000000000000" pitchFamily="17" charset="-128"/>
                <a:ea typeface="UD デジタル 教科書体 N-B" panose="02020700000000000000" pitchFamily="17" charset="-128"/>
              </a:rPr>
              <a:t>※</a:t>
            </a: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リアル参加・オンライン視聴関わらず薬剤師単位ご希望の</a:t>
            </a:r>
            <a:endParaRPr lang="en-US" altLang="ja-JP" sz="1598"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12189" fontAlgn="base">
              <a:defRPr/>
            </a:pP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　</a:t>
            </a:r>
            <a:r>
              <a:rPr lang="ja-JP" altLang="ja-JP" sz="1598" dirty="0">
                <a:solidFill>
                  <a:prstClr val="black"/>
                </a:solidFill>
                <a:latin typeface="UD デジタル 教科書体 N-B" panose="02020700000000000000" pitchFamily="17" charset="-128"/>
                <a:ea typeface="UD デジタル 教科書体 N-B" panose="02020700000000000000" pitchFamily="17" charset="-128"/>
              </a:rPr>
              <a:t>参加</a:t>
            </a: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者</a:t>
            </a:r>
            <a:r>
              <a:rPr lang="ja-JP" altLang="ja-JP" sz="1598" dirty="0">
                <a:solidFill>
                  <a:prstClr val="black"/>
                </a:solidFill>
                <a:latin typeface="UD デジタル 教科書体 N-B" panose="02020700000000000000" pitchFamily="17" charset="-128"/>
                <a:ea typeface="UD デジタル 教科書体 N-B" panose="02020700000000000000" pitchFamily="17" charset="-128"/>
              </a:rPr>
              <a:t>全て『事前登録』必須となっております。</a:t>
            </a:r>
            <a:endParaRPr lang="en-US" altLang="ja-JP" sz="1598"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12189" fontAlgn="base">
              <a:defRPr/>
            </a:pPr>
            <a:r>
              <a:rPr lang="ja-JP" altLang="ja-JP" sz="1598" dirty="0">
                <a:solidFill>
                  <a:prstClr val="black"/>
                </a:solidFill>
                <a:latin typeface="UD デジタル 教科書体 N-B" panose="02020700000000000000" pitchFamily="17" charset="-128"/>
                <a:ea typeface="UD デジタル 教科書体 N-B" panose="02020700000000000000" pitchFamily="17" charset="-128"/>
              </a:rPr>
              <a:t>※</a:t>
            </a:r>
            <a:r>
              <a:rPr lang="en-US" altLang="ja-JP" sz="1598" dirty="0">
                <a:solidFill>
                  <a:prstClr val="black"/>
                </a:solidFill>
                <a:latin typeface="UD デジタル 教科書体 N-B" panose="02020700000000000000" pitchFamily="17" charset="-128"/>
                <a:ea typeface="UD デジタル 教科書体 N-B" panose="02020700000000000000" pitchFamily="17" charset="-128"/>
              </a:rPr>
              <a:t>『</a:t>
            </a: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事前登録</a:t>
            </a:r>
            <a:r>
              <a:rPr lang="en-US" altLang="ja-JP" sz="1598" dirty="0">
                <a:solidFill>
                  <a:prstClr val="black"/>
                </a:solidFill>
                <a:latin typeface="UD デジタル 教科書体 N-B" panose="02020700000000000000" pitchFamily="17" charset="-128"/>
                <a:ea typeface="UD デジタル 教科書体 N-B" panose="02020700000000000000" pitchFamily="17" charset="-128"/>
              </a:rPr>
              <a:t>』</a:t>
            </a: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の際は以下の質問に全てお答えください。</a:t>
            </a:r>
            <a:endParaRPr lang="en-US" altLang="ja-JP" sz="1598"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12189" fontAlgn="base">
              <a:defRPr/>
            </a:pP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　①氏名</a:t>
            </a:r>
          </a:p>
          <a:p>
            <a:pPr algn="just" defTabSz="812189" fontAlgn="base">
              <a:defRPr/>
            </a:pP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　②メールアドレス</a:t>
            </a:r>
          </a:p>
          <a:p>
            <a:pPr algn="just" defTabSz="812189" fontAlgn="base">
              <a:defRPr/>
            </a:pP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　③所属施設（勤務先が無い場合は無所属）</a:t>
            </a:r>
          </a:p>
          <a:p>
            <a:pPr algn="just" defTabSz="812189" fontAlgn="base">
              <a:defRPr/>
            </a:pP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　④薬剤師名簿登録番号（薬剤師免許番）</a:t>
            </a:r>
            <a:endParaRPr lang="en-US" altLang="ja-JP" sz="1598"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12189" fontAlgn="base">
              <a:defRPr/>
            </a:pP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　⑤会員種別（正会員、特別会員、非会員）</a:t>
            </a:r>
            <a:endParaRPr lang="en-US" altLang="ja-JP" sz="1598"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12189" fontAlgn="base">
              <a:defRPr/>
            </a:pPr>
            <a:endParaRPr lang="ja-JP" altLang="ja-JP" sz="1244" kern="100" dirty="0">
              <a:solidFill>
                <a:prstClr val="black"/>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algn="just" defTabSz="812189" fontAlgn="base">
              <a:defRPr/>
            </a:pPr>
            <a:r>
              <a:rPr lang="ja-JP" altLang="ja-JP" sz="1598" dirty="0">
                <a:solidFill>
                  <a:prstClr val="black"/>
                </a:solidFill>
                <a:latin typeface="UD デジタル 教科書体 N-B" panose="02020700000000000000" pitchFamily="17" charset="-128"/>
                <a:ea typeface="UD デジタル 教科書体 N-B" panose="02020700000000000000" pitchFamily="17" charset="-128"/>
              </a:rPr>
              <a:t>※本研修会</a:t>
            </a: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の参加確認はキーワード回答形式です。</a:t>
            </a:r>
            <a:endParaRPr lang="en-US" altLang="ja-JP" sz="1598"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12189" fontAlgn="base">
              <a:defRPr/>
            </a:pP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　</a:t>
            </a:r>
            <a:r>
              <a:rPr lang="ja-JP" altLang="ja-JP" sz="1598" dirty="0">
                <a:solidFill>
                  <a:prstClr val="black"/>
                </a:solidFill>
                <a:latin typeface="UD デジタル 教科書体 N-B" panose="02020700000000000000" pitchFamily="17" charset="-128"/>
                <a:ea typeface="UD デジタル 教科書体 N-B" panose="02020700000000000000" pitchFamily="17" charset="-128"/>
              </a:rPr>
              <a:t>開始～終了まで確実な視聴をお願い</a:t>
            </a: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致します</a:t>
            </a:r>
            <a:r>
              <a:rPr lang="ja-JP" altLang="ja-JP" sz="1598" dirty="0">
                <a:solidFill>
                  <a:prstClr val="black"/>
                </a:solidFill>
                <a:latin typeface="UD デジタル 教科書体 N-B" panose="02020700000000000000" pitchFamily="17" charset="-128"/>
                <a:ea typeface="UD デジタル 教科書体 N-B" panose="02020700000000000000" pitchFamily="17" charset="-128"/>
              </a:rPr>
              <a:t>。</a:t>
            </a:r>
            <a:endParaRPr lang="en-US" altLang="ja-JP" sz="1598"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12189" fontAlgn="base">
              <a:defRPr/>
            </a:pP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　リアル参加・オンライン視聴関わらず</a:t>
            </a:r>
            <a:r>
              <a:rPr lang="ja-JP" altLang="ja-JP" sz="1598" dirty="0">
                <a:solidFill>
                  <a:prstClr val="black"/>
                </a:solidFill>
                <a:latin typeface="UD デジタル 教科書体 N-B" panose="02020700000000000000" pitchFamily="17" charset="-128"/>
                <a:ea typeface="UD デジタル 教科書体 N-B" panose="02020700000000000000" pitchFamily="17" charset="-128"/>
              </a:rPr>
              <a:t>本会にて提示されます</a:t>
            </a:r>
            <a:endParaRPr lang="en-US" altLang="ja-JP" sz="1598"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12189" fontAlgn="base">
              <a:defRPr/>
            </a:pP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　</a:t>
            </a:r>
            <a:r>
              <a:rPr lang="ja-JP" altLang="ja-JP" sz="1598" dirty="0">
                <a:solidFill>
                  <a:prstClr val="black"/>
                </a:solidFill>
                <a:latin typeface="UD デジタル 教科書体 N-B" panose="02020700000000000000" pitchFamily="17" charset="-128"/>
                <a:ea typeface="UD デジタル 教科書体 N-B" panose="02020700000000000000" pitchFamily="17" charset="-128"/>
              </a:rPr>
              <a:t>キーワード確認（３つ）が必要と</a:t>
            </a: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なります</a:t>
            </a:r>
            <a:r>
              <a:rPr lang="ja-JP" altLang="ja-JP" sz="1598" dirty="0">
                <a:solidFill>
                  <a:prstClr val="black"/>
                </a:solidFill>
                <a:latin typeface="UD デジタル 教科書体 N-B" panose="02020700000000000000" pitchFamily="17" charset="-128"/>
                <a:ea typeface="UD デジタル 教科書体 N-B" panose="02020700000000000000" pitchFamily="17" charset="-128"/>
              </a:rPr>
              <a:t>。</a:t>
            </a:r>
            <a:endParaRPr lang="en-US" altLang="ja-JP" sz="1598"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12189" fontAlgn="base">
              <a:defRPr/>
            </a:pP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　</a:t>
            </a:r>
            <a:r>
              <a:rPr lang="ja-JP" altLang="ja-JP" sz="1598" dirty="0">
                <a:solidFill>
                  <a:prstClr val="black"/>
                </a:solidFill>
                <a:latin typeface="UD デジタル 教科書体 N-B" panose="02020700000000000000" pitchFamily="17" charset="-128"/>
                <a:ea typeface="UD デジタル 教科書体 N-B" panose="02020700000000000000" pitchFamily="17" charset="-128"/>
              </a:rPr>
              <a:t>研修終了後（期限：当日中）に下記までメールにて</a:t>
            </a: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全て</a:t>
            </a:r>
            <a:r>
              <a:rPr lang="ja-JP" altLang="ja-JP" sz="1598" dirty="0">
                <a:solidFill>
                  <a:prstClr val="black"/>
                </a:solidFill>
                <a:latin typeface="UD デジタル 教科書体 N-B" panose="02020700000000000000" pitchFamily="17" charset="-128"/>
                <a:ea typeface="UD デジタル 教科書体 N-B" panose="02020700000000000000" pitchFamily="17" charset="-128"/>
              </a:rPr>
              <a:t>の</a:t>
            </a:r>
            <a:endParaRPr lang="en-US" altLang="ja-JP" sz="1598"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12189" fontAlgn="base">
              <a:defRPr/>
            </a:pP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　</a:t>
            </a:r>
            <a:r>
              <a:rPr lang="ja-JP" altLang="ja-JP" sz="1598" dirty="0">
                <a:solidFill>
                  <a:prstClr val="black"/>
                </a:solidFill>
                <a:latin typeface="UD デジタル 教科書体 N-B" panose="02020700000000000000" pitchFamily="17" charset="-128"/>
                <a:ea typeface="UD デジタル 教科書体 N-B" panose="02020700000000000000" pitchFamily="17" charset="-128"/>
              </a:rPr>
              <a:t>キーワードをご回答頂きますようよろしくお願いいたします。</a:t>
            </a:r>
            <a:endParaRPr lang="en-US" altLang="ja-JP" sz="1598"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12189" fontAlgn="base">
              <a:defRPr/>
            </a:pPr>
            <a:endParaRPr lang="en-US" altLang="ja-JP" sz="1598"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12189" fontAlgn="base">
              <a:defRPr/>
            </a:pPr>
            <a:r>
              <a:rPr lang="en-US" altLang="ja-JP" sz="1598" dirty="0">
                <a:solidFill>
                  <a:prstClr val="black"/>
                </a:solidFill>
                <a:latin typeface="UD デジタル 教科書体 N-B" panose="02020700000000000000" pitchFamily="17" charset="-128"/>
                <a:ea typeface="UD デジタル 教科書体 N-B" panose="02020700000000000000" pitchFamily="17" charset="-128"/>
              </a:rPr>
              <a:t>※</a:t>
            </a: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単位取得反映のため、日病薬のクラウド型会員管理システムへ</a:t>
            </a:r>
            <a:endParaRPr lang="en-US" altLang="ja-JP" sz="1598"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12189" fontAlgn="base">
              <a:defRPr/>
            </a:pP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　登録する必要があります。詳細は日病薬のホームページの案内</a:t>
            </a:r>
            <a:endParaRPr lang="en-US" altLang="ja-JP" sz="1598"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12189" fontAlgn="base">
              <a:defRPr/>
            </a:pPr>
            <a:r>
              <a:rPr lang="ja-JP" altLang="en-US" sz="1598" dirty="0">
                <a:solidFill>
                  <a:prstClr val="black"/>
                </a:solidFill>
                <a:latin typeface="UD デジタル 教科書体 N-B" panose="02020700000000000000" pitchFamily="17" charset="-128"/>
                <a:ea typeface="UD デジタル 教科書体 N-B" panose="02020700000000000000" pitchFamily="17" charset="-128"/>
              </a:rPr>
              <a:t>　などをご参照ください。</a:t>
            </a:r>
            <a:endParaRPr lang="en-US" altLang="ja-JP" sz="1598"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12189" fontAlgn="base">
              <a:defRPr/>
            </a:pPr>
            <a:endParaRPr lang="en-US" altLang="zh-CN" sz="1598" dirty="0">
              <a:solidFill>
                <a:srgbClr val="000000"/>
              </a:solidFill>
              <a:latin typeface="UD デジタル 教科書体 N-B" panose="02020700000000000000" pitchFamily="17" charset="-128"/>
              <a:ea typeface="UD デジタル 教科書体 N-B" panose="02020700000000000000" pitchFamily="17" charset="-128"/>
            </a:endParaRPr>
          </a:p>
          <a:p>
            <a:pPr algn="just" defTabSz="812189" fontAlgn="base">
              <a:defRPr/>
            </a:pPr>
            <a:r>
              <a:rPr lang="ja-JP" altLang="en-US" sz="1598" dirty="0">
                <a:solidFill>
                  <a:srgbClr val="000000"/>
                </a:solidFill>
                <a:latin typeface="UD デジタル 教科書体 N-B" panose="02020700000000000000" pitchFamily="17" charset="-128"/>
                <a:ea typeface="UD デジタル 教科書体 N-B" panose="02020700000000000000" pitchFamily="17" charset="-128"/>
              </a:rPr>
              <a:t>キーワード送付先：</a:t>
            </a:r>
            <a:r>
              <a:rPr lang="zh-CN" altLang="en-US" sz="1598" dirty="0">
                <a:solidFill>
                  <a:srgbClr val="000000"/>
                </a:solidFill>
                <a:latin typeface="UD デジタル 教科書体 N-B" panose="02020700000000000000" pitchFamily="17" charset="-128"/>
                <a:ea typeface="UD デジタル 教科書体 N-B" panose="02020700000000000000" pitchFamily="17" charset="-128"/>
              </a:rPr>
              <a:t>第一三共株式会社</a:t>
            </a:r>
            <a:r>
              <a:rPr lang="ja-JP" altLang="en-US" sz="1598" dirty="0">
                <a:solidFill>
                  <a:srgbClr val="000000"/>
                </a:solidFill>
                <a:latin typeface="UD デジタル 教科書体 N-B" panose="02020700000000000000" pitchFamily="17" charset="-128"/>
                <a:ea typeface="UD デジタル 教科書体 N-B" panose="02020700000000000000" pitchFamily="17" charset="-128"/>
              </a:rPr>
              <a:t>　岡部　巌慎</a:t>
            </a:r>
            <a:endParaRPr lang="en-US" altLang="ja-JP" sz="1598" dirty="0">
              <a:solidFill>
                <a:srgbClr val="000000"/>
              </a:solidFill>
              <a:latin typeface="UD デジタル 教科書体 N-B" panose="02020700000000000000" pitchFamily="17" charset="-128"/>
              <a:ea typeface="UD デジタル 教科書体 N-B" panose="02020700000000000000" pitchFamily="17" charset="-128"/>
            </a:endParaRPr>
          </a:p>
          <a:p>
            <a:pPr algn="just" defTabSz="812189" fontAlgn="base">
              <a:defRPr/>
            </a:pPr>
            <a:r>
              <a:rPr lang="en-US" altLang="ja-JP" sz="2742" dirty="0">
                <a:solidFill>
                  <a:srgbClr val="000000"/>
                </a:solidFill>
                <a:latin typeface="UD デジタル 教科書体 N-B" panose="02020700000000000000" pitchFamily="17" charset="-128"/>
                <a:ea typeface="UD デジタル 教科書体 N-B" panose="02020700000000000000" pitchFamily="17" charset="-128"/>
              </a:rPr>
              <a:t>Yoshichika.okabe@daiichisankyo.com</a:t>
            </a:r>
            <a:endParaRPr lang="en-US" altLang="zh-CN" sz="2742" dirty="0">
              <a:solidFill>
                <a:srgbClr val="000000"/>
              </a:solidFill>
              <a:latin typeface="UD デジタル 教科書体 N-B" panose="02020700000000000000" pitchFamily="17" charset="-128"/>
              <a:ea typeface="UD デジタル 教科書体 N-B" panose="02020700000000000000" pitchFamily="17" charset="-128"/>
            </a:endParaRPr>
          </a:p>
          <a:p>
            <a:pPr algn="ctr" defTabSz="812189" fontAlgn="base">
              <a:defRPr/>
            </a:pPr>
            <a:r>
              <a:rPr lang="ja-JP" altLang="en-US" sz="1598" dirty="0">
                <a:solidFill>
                  <a:srgbClr val="000000"/>
                </a:solidFill>
                <a:latin typeface="UD デジタル 教科書体 N-B" panose="02020700000000000000" pitchFamily="17" charset="-128"/>
                <a:ea typeface="UD デジタル 教科書体 N-B" panose="02020700000000000000" pitchFamily="17" charset="-128"/>
              </a:rPr>
              <a:t>　</a:t>
            </a:r>
            <a:endParaRPr lang="zh-CN" altLang="en-US" sz="1598" dirty="0">
              <a:solidFill>
                <a:srgbClr val="000000"/>
              </a:solidFill>
              <a:latin typeface="UD デジタル 教科書体 N-B" panose="02020700000000000000" pitchFamily="17" charset="-128"/>
              <a:ea typeface="UD デジタル 教科書体 N-B" panose="02020700000000000000" pitchFamily="17" charset="-128"/>
            </a:endParaRPr>
          </a:p>
          <a:p>
            <a:pPr algn="just" defTabSz="812189" fontAlgn="base">
              <a:defRPr/>
            </a:pPr>
            <a:endParaRPr lang="en-US" altLang="ja-JP" sz="1598" dirty="0">
              <a:solidFill>
                <a:srgbClr val="000000"/>
              </a:solidFill>
              <a:latin typeface="Century" panose="02040604050505020304" pitchFamily="18" charset="0"/>
              <a:ea typeface="Meiryo UI" panose="020B0604030504040204" pitchFamily="50" charset="-128"/>
            </a:endParaRPr>
          </a:p>
          <a:p>
            <a:pPr algn="just" defTabSz="812189" fontAlgn="base">
              <a:defRPr/>
            </a:pPr>
            <a:endParaRPr lang="ja-JP" altLang="ja-JP" sz="1244" kern="100" dirty="0">
              <a:solidFill>
                <a:srgbClr val="4D4F53"/>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テキスト ボックス 3">
            <a:extLst>
              <a:ext uri="{FF2B5EF4-FFF2-40B4-BE49-F238E27FC236}">
                <a16:creationId xmlns:a16="http://schemas.microsoft.com/office/drawing/2014/main" id="{6FEE73FE-05B2-E437-99A7-0D73E5142CE8}"/>
              </a:ext>
            </a:extLst>
          </p:cNvPr>
          <p:cNvSpPr txBox="1"/>
          <p:nvPr/>
        </p:nvSpPr>
        <p:spPr>
          <a:xfrm>
            <a:off x="232831" y="8574407"/>
            <a:ext cx="5113872" cy="969304"/>
          </a:xfrm>
          <a:prstGeom prst="rect">
            <a:avLst/>
          </a:prstGeom>
          <a:noFill/>
        </p:spPr>
        <p:txBody>
          <a:bodyPr wrap="square">
            <a:spAutoFit/>
          </a:bodyPr>
          <a:lstStyle/>
          <a:p>
            <a:pPr defTabSz="447663"/>
            <a:r>
              <a:rPr lang="ja-JP" altLang="en-US" sz="1763" b="1" dirty="0">
                <a:solidFill>
                  <a:prstClr val="black"/>
                </a:solidFill>
                <a:latin typeface="Meiryo UI" panose="020B0604030504040204" pitchFamily="50" charset="-128"/>
                <a:ea typeface="Meiryo UI" panose="020B0604030504040204" pitchFamily="50" charset="-128"/>
              </a:rPr>
              <a:t>事前登録のご依頼</a:t>
            </a:r>
            <a:endParaRPr lang="en-US" altLang="ja-JP" sz="1763" dirty="0">
              <a:solidFill>
                <a:prstClr val="black"/>
              </a:solidFill>
              <a:latin typeface="Meiryo UI" panose="020B0604030504040204" pitchFamily="50" charset="-128"/>
              <a:ea typeface="Meiryo UI" panose="020B0604030504040204" pitchFamily="50" charset="-128"/>
            </a:endParaRPr>
          </a:p>
          <a:p>
            <a:pPr defTabSz="447663"/>
            <a:r>
              <a:rPr lang="ja-JP" altLang="en-US" sz="1567" dirty="0">
                <a:solidFill>
                  <a:prstClr val="black"/>
                </a:solidFill>
                <a:latin typeface="Meiryo UI" panose="020B0604030504040204" pitchFamily="50" charset="-128"/>
                <a:ea typeface="Meiryo UI" panose="020B0604030504040204" pitchFamily="50" charset="-128"/>
              </a:rPr>
              <a:t>二次元コードもしくは下記アドレスより申込をお願いします。</a:t>
            </a:r>
            <a:endParaRPr lang="en-US" altLang="ja-JP" sz="1567" dirty="0">
              <a:solidFill>
                <a:prstClr val="black"/>
              </a:solidFill>
              <a:latin typeface="Meiryo UI" panose="020B0604030504040204" pitchFamily="50" charset="-128"/>
              <a:ea typeface="Meiryo UI" panose="020B0604030504040204" pitchFamily="50" charset="-128"/>
            </a:endParaRPr>
          </a:p>
          <a:p>
            <a:pPr defTabSz="447663"/>
            <a:r>
              <a:rPr lang="en-US" altLang="ja-JP" sz="998" dirty="0">
                <a:solidFill>
                  <a:prstClr val="black"/>
                </a:solidFill>
                <a:latin typeface="Meiryo UI" panose="020B0604030504040204" pitchFamily="50" charset="-128"/>
                <a:ea typeface="Meiryo UI" panose="020B0604030504040204" pitchFamily="50" charset="-128"/>
              </a:rPr>
              <a:t>https://</a:t>
            </a:r>
          </a:p>
          <a:p>
            <a:pPr defTabSz="447663"/>
            <a:r>
              <a:rPr lang="ja-JP" altLang="en-US" sz="1371" dirty="0">
                <a:solidFill>
                  <a:prstClr val="black"/>
                </a:solidFill>
                <a:latin typeface="Meiryo UI" panose="020B0604030504040204" pitchFamily="50" charset="-128"/>
                <a:ea typeface="Meiryo UI" panose="020B0604030504040204" pitchFamily="50" charset="-128"/>
              </a:rPr>
              <a:t>（第一三共株式会社　岡部　巌慎　電話：</a:t>
            </a:r>
            <a:r>
              <a:rPr lang="en-US" altLang="ja-JP" sz="1371" dirty="0">
                <a:solidFill>
                  <a:prstClr val="black"/>
                </a:solidFill>
                <a:latin typeface="Meiryo UI" panose="020B0604030504040204" pitchFamily="50" charset="-128"/>
                <a:ea typeface="Meiryo UI" panose="020B0604030504040204" pitchFamily="50" charset="-128"/>
              </a:rPr>
              <a:t>080-1192-8179</a:t>
            </a:r>
            <a:r>
              <a:rPr lang="ja-JP" altLang="en-US" sz="1371" dirty="0">
                <a:solidFill>
                  <a:prstClr val="black"/>
                </a:solidFill>
                <a:latin typeface="Meiryo UI" panose="020B0604030504040204" pitchFamily="50" charset="-128"/>
                <a:ea typeface="Meiryo UI" panose="020B0604030504040204" pitchFamily="50" charset="-128"/>
              </a:rPr>
              <a:t>）</a:t>
            </a:r>
            <a:endParaRPr lang="en-US" altLang="ja-JP" sz="1371"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16257908"/>
      </p:ext>
    </p:extLst>
  </p:cSld>
  <p:clrMapOvr>
    <a:masterClrMapping/>
  </p:clrMapOvr>
</p:sld>
</file>

<file path=ppt/theme/theme1.xml><?xml version="1.0" encoding="utf-8"?>
<a:theme xmlns:a="http://schemas.openxmlformats.org/drawingml/2006/main" name="A">
  <a:themeElements>
    <a:clrScheme name="suvo">
      <a:dk1>
        <a:sysClr val="windowText" lastClr="000000"/>
      </a:dk1>
      <a:lt1>
        <a:sysClr val="window" lastClr="FFFFFF"/>
      </a:lt1>
      <a:dk2>
        <a:srgbClr val="1F497D"/>
      </a:dk2>
      <a:lt2>
        <a:srgbClr val="EEECE1"/>
      </a:lt2>
      <a:accent1>
        <a:srgbClr val="B51A8A"/>
      </a:accent1>
      <a:accent2>
        <a:srgbClr val="74CBC8"/>
      </a:accent2>
      <a:accent3>
        <a:srgbClr val="C3D7A4"/>
      </a:accent3>
      <a:accent4>
        <a:srgbClr val="EC78CB"/>
      </a:accent4>
      <a:accent5>
        <a:srgbClr val="BFE7E6"/>
      </a:accent5>
      <a:accent6>
        <a:srgbClr val="EAF1DF"/>
      </a:accent6>
      <a:hlink>
        <a:srgbClr val="0000FF"/>
      </a:hlink>
      <a:folHlink>
        <a:srgbClr val="80008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9050">
          <a:solidFill>
            <a:srgbClr val="AF0080"/>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ct:contentTypeSchema xmlns:ct="http://schemas.microsoft.com/office/2006/metadata/contentType" xmlns:ma="http://schemas.microsoft.com/office/2006/metadata/properties/metaAttributes" ct:_="" ma:_="" ma:contentTypeName="Merck Document" ma:contentTypeID="0x01010096E8C226D85FAE498A9E8B715E1BAF260026F66D757C8F924F962A43FE15DF5450" ma:contentTypeVersion="42" ma:contentTypeDescription="The basic content type for all documents" ma:contentTypeScope="" ma:versionID="d7d5148894f7e4fa6d4dbbec622513e7">
  <xsd:schema xmlns:xsd="http://www.w3.org/2001/XMLSchema" xmlns:xs="http://www.w3.org/2001/XMLSchema" xmlns:p="http://schemas.microsoft.com/office/2006/metadata/properties" xmlns:ns2="70e51d29-517d-4a63-824d-4b1f88aee801" xmlns:ns3="35d8af44-299c-432b-8891-71ff81cf7cca" xmlns:ns4="7bb8a07e-18ba-45b3-896d-a93072d5cac8" targetNamespace="http://schemas.microsoft.com/office/2006/metadata/properties" ma:root="true" ma:fieldsID="0af0d6609e41533dff45827889fc81ef" ns2:_="" ns3:_="" ns4:_="">
    <xsd:import namespace="70e51d29-517d-4a63-824d-4b1f88aee801"/>
    <xsd:import namespace="35d8af44-299c-432b-8891-71ff81cf7cca"/>
    <xsd:import namespace="7bb8a07e-18ba-45b3-896d-a93072d5cac8"/>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Asset_x0020_Classification"/>
                <xsd:element ref="ns2:Sensitivity_x0020_Classification"/>
                <xsd:element ref="ns2:m047ba5054b04960ba6a99ef31311043" minOccurs="0"/>
                <xsd:element ref="ns2:n8e3199456894147b98de29bf18ad06b" minOccurs="0"/>
                <xsd:element ref="ns3:SharedWithUsers" minOccurs="0"/>
                <xsd:element ref="ns3:SharedWithDetails" minOccurs="0"/>
                <xsd:element ref="ns4:MediaLengthInSeconds" minOccurs="0"/>
                <xsd:element ref="ns4:MediaServiceObjectDetectorVersion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e51d29-517d-4a63-824d-4b1f88aee80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false">
      <xsd:simpleType>
        <xsd:restriction base="dms:Text"/>
      </xsd:simpleType>
    </xsd:element>
    <xsd:element name="_dlc_DocIdUrl" ma:index="9" nillable="true" ma:displayName="Document ID" ma:description="Permanent link to this document." ma:hidden="true" ma:internalName="_dlc_DocIdUrl"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false">
      <xsd:simpleType>
        <xsd:restriction base="dms:Boolean"/>
      </xsd:simpleType>
    </xsd:element>
    <xsd:element name="TaxCatchAll" ma:index="11" nillable="true" ma:displayName="Taxonomy Catch All Column" ma:hidden="true" ma:list="{3e8629dd-829d-4f27-88d7-ad3835b9ed94}" ma:internalName="TaxCatchAll" ma:showField="CatchAllData" ma:web="70e51d29-517d-4a63-824d-4b1f88aee801">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3e8629dd-829d-4f27-88d7-ad3835b9ed94}" ma:internalName="TaxCatchAllLabel" ma:readOnly="true" ma:showField="CatchAllDataLabel" ma:web="70e51d29-517d-4a63-824d-4b1f88aee801">
      <xsd:complexType>
        <xsd:complexContent>
          <xsd:extension base="dms:MultiChoiceLookup">
            <xsd:sequence>
              <xsd:element name="Value" type="dms:Lookup" maxOccurs="unbounded" minOccurs="0" nillable="true"/>
            </xsd:sequence>
          </xsd:extension>
        </xsd:complexContent>
      </xsd:complexType>
    </xsd:element>
    <xsd:element name="Asset_x0020_Classification" ma:index="15" ma:displayName="Asset Classification" ma:description="Please select a value to classify this asset per Policy 26" ma:format="Dropdown" ma:internalName="Asset_x0020_Classification" ma:readOnly="false">
      <xsd:simpleType>
        <xsd:restriction base="dms:Choice">
          <xsd:enumeration value="Administrative"/>
          <xsd:enumeration value="Official"/>
        </xsd:restriction>
      </xsd:simpleType>
    </xsd:element>
    <xsd:element name="Sensitivity_x0020_Classification" ma:index="16" ma:displayName="Sensitivity Classification" ma:description="Set the sensitivity of the item per Policy 26" ma:format="Dropdown" ma:internalName="Sensitivity_x0020_Classification" ma:readOnly="false">
      <xsd:simpleType>
        <xsd:restriction base="dms:Choice">
          <xsd:enumeration value="Public"/>
          <xsd:enumeration value="Proprietary"/>
          <xsd:enumeration value="Confidential"/>
          <xsd:enumeration value="Sensitive"/>
        </xsd:restriction>
      </xsd:simpleType>
    </xsd:element>
    <xsd:element name="m047ba5054b04960ba6a99ef31311043" ma:index="17" ma:taxonomy="true" ma:internalName="m047ba5054b04960ba6a99ef31311043" ma:taxonomyFieldName="Topic" ma:displayName="Topic" ma:readOnly="false" ma:default="" ma:fieldId="{6047ba50-54b0-4960-ba6a-99ef31311043}" ma:sspId="3f5e642b-91f5-4888-b018-43334a040d09" ma:termSetId="11f88e8d-d5e3-4261-974a-055f9d631661" ma:anchorId="00000000-0000-0000-0000-000000000000" ma:open="false" ma:isKeyword="false">
      <xsd:complexType>
        <xsd:sequence>
          <xsd:element ref="pc:Terms" minOccurs="0" maxOccurs="1"/>
        </xsd:sequence>
      </xsd:complexType>
    </xsd:element>
    <xsd:element name="n8e3199456894147b98de29bf18ad06b" ma:index="18" ma:taxonomy="true" ma:internalName="n8e3199456894147b98de29bf18ad06b" ma:taxonomyFieldName="Document_x0020_Type" ma:displayName="Document Type" ma:readOnly="false" ma:default="" ma:fieldId="{78e31994-5689-4147-b98d-e29bf18ad06b}" ma:sspId="3f5e642b-91f5-4888-b018-43334a040d09" ma:termSetId="94de0c15-bda3-41d1-879a-c38da7503d32"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5d8af44-299c-432b-8891-71ff81cf7cca"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bb8a07e-18ba-45b3-896d-a93072d5cac8" elementFormDefault="qualified">
    <xsd:import namespace="http://schemas.microsoft.com/office/2006/documentManagement/types"/>
    <xsd:import namespace="http://schemas.microsoft.com/office/infopath/2007/PartnerControls"/>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haredContentType xmlns="Microsoft.SharePoint.Taxonomy.ContentTypeSync" SourceId="58d2a889-b29a-49b5-b5fb-ff07b77a57d2" ContentTypeId="0x010100D8619B0BB6CDE9439384F909891F4AE3" PreviousValue="false"/>
</file>

<file path=customXml/item4.xml><?xml version="1.0" encoding="utf-8"?>
<sisl xmlns:xsi="http://www.w3.org/2001/XMLSchema-instance" xmlns:xsd="http://www.w3.org/2001/XMLSchema" xmlns="http://www.boldonjames.com/2008/01/sie/internal/label" sislVersion="0" policy="a10f9ac0-5937-4b4f-b459-96aedd9ed2c5" origin="userSelected">
  <element uid="72a5d865-2c9e-41bb-b8a0-b31322cd1ede" value=""/>
</sisl>
</file>

<file path=customXml/item5.xml><?xml version="1.0" encoding="utf-8"?>
<?mso-contentType ?>
<spe:Receivers xmlns:spe="http://schemas.microsoft.com/sharepoint/events"/>
</file>

<file path=customXml/item6.xml><?xml version="1.0" encoding="utf-8"?>
<p:properties xmlns:p="http://schemas.microsoft.com/office/2006/metadata/properties" xmlns:xsi="http://www.w3.org/2001/XMLSchema-instance" xmlns:pc="http://schemas.microsoft.com/office/infopath/2007/PartnerControls">
  <documentManagement>
    <TaxCatchAll xmlns="70e51d29-517d-4a63-824d-4b1f88aee801">
      <Value>38</Value>
      <Value>39</Value>
    </TaxCatchAll>
    <Asset_x0020_Classification xmlns="70e51d29-517d-4a63-824d-4b1f88aee801"/>
    <m047ba5054b04960ba6a99ef31311043 xmlns="70e51d29-517d-4a63-824d-4b1f88aee801">
      <Terms xmlns="http://schemas.microsoft.com/office/infopath/2007/PartnerControls">
        <TermInfo xmlns="http://schemas.microsoft.com/office/infopath/2007/PartnerControls">
          <TermName xmlns="http://schemas.microsoft.com/office/infopath/2007/PartnerControls">Applications</TermName>
          <TermId xmlns="http://schemas.microsoft.com/office/infopath/2007/PartnerControls">b26e8e75-90db-4794-87e7-f408483f6575</TermId>
        </TermInfo>
      </Terms>
    </m047ba5054b04960ba6a99ef31311043>
    <n8e3199456894147b98de29bf18ad06b xmlns="70e51d29-517d-4a63-824d-4b1f88aee801">
      <Terms xmlns="http://schemas.microsoft.com/office/infopath/2007/PartnerControls">
        <TermInfo xmlns="http://schemas.microsoft.com/office/infopath/2007/PartnerControls">
          <TermName xmlns="http://schemas.microsoft.com/office/infopath/2007/PartnerControls">General Documents</TermName>
          <TermId xmlns="http://schemas.microsoft.com/office/infopath/2007/PartnerControls">1f8ffd7a-147a-46ed-8f2f-d45d550d71cd</TermId>
        </TermInfo>
      </Terms>
    </n8e3199456894147b98de29bf18ad06b>
    <_dlc_DocIdPersistId xmlns="70e51d29-517d-4a63-824d-4b1f88aee801" xsi:nil="true"/>
    <_dlc_DocId xmlns="70e51d29-517d-4a63-824d-4b1f88aee801" xsi:nil="true"/>
    <Sensitivity_x0020_Classification xmlns="70e51d29-517d-4a63-824d-4b1f88aee801"/>
    <_dlc_DocIdUrl xmlns="70e51d29-517d-4a63-824d-4b1f88aee801">
      <Url xsi:nil="true"/>
      <Description xsi:nil="true"/>
    </_dlc_DocIdUrl>
  </documentManagement>
</p:properties>
</file>

<file path=customXml/itemProps1.xml><?xml version="1.0" encoding="utf-8"?>
<ds:datastoreItem xmlns:ds="http://schemas.openxmlformats.org/officeDocument/2006/customXml" ds:itemID="{60C30066-D622-4496-BF62-2EA8577893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e51d29-517d-4a63-824d-4b1f88aee801"/>
    <ds:schemaRef ds:uri="35d8af44-299c-432b-8891-71ff81cf7cca"/>
    <ds:schemaRef ds:uri="7bb8a07e-18ba-45b3-896d-a93072d5ca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4653C5E-FBC3-4F50-BDBD-489CF64B8E85}">
  <ds:schemaRefs>
    <ds:schemaRef ds:uri="http://schemas.microsoft.com/sharepoint/v3/contenttype/forms"/>
  </ds:schemaRefs>
</ds:datastoreItem>
</file>

<file path=customXml/itemProps3.xml><?xml version="1.0" encoding="utf-8"?>
<ds:datastoreItem xmlns:ds="http://schemas.openxmlformats.org/officeDocument/2006/customXml" ds:itemID="{48D73A69-F357-438F-8D21-3975453BB73D}">
  <ds:schemaRefs>
    <ds:schemaRef ds:uri="Microsoft.SharePoint.Taxonomy.ContentTypeSync"/>
  </ds:schemaRefs>
</ds:datastoreItem>
</file>

<file path=customXml/itemProps4.xml><?xml version="1.0" encoding="utf-8"?>
<ds:datastoreItem xmlns:ds="http://schemas.openxmlformats.org/officeDocument/2006/customXml" ds:itemID="{B86C2426-D078-4AB0-8419-3CB24FFD7F31}">
  <ds:schemaRefs>
    <ds:schemaRef ds:uri="http://www.boldonjames.com/2008/01/sie/internal/label"/>
    <ds:schemaRef ds:uri="http://www.w3.org/2001/XMLSchema"/>
  </ds:schemaRefs>
</ds:datastoreItem>
</file>

<file path=customXml/itemProps5.xml><?xml version="1.0" encoding="utf-8"?>
<ds:datastoreItem xmlns:ds="http://schemas.openxmlformats.org/officeDocument/2006/customXml" ds:itemID="{87044219-6C6E-46F4-ADC1-4D17870C8506}">
  <ds:schemaRefs>
    <ds:schemaRef ds:uri="http://schemas.microsoft.com/sharepoint/events"/>
  </ds:schemaRefs>
</ds:datastoreItem>
</file>

<file path=customXml/itemProps6.xml><?xml version="1.0" encoding="utf-8"?>
<ds:datastoreItem xmlns:ds="http://schemas.openxmlformats.org/officeDocument/2006/customXml" ds:itemID="{CA914199-FD7E-40F1-A302-5469480D26D5}">
  <ds:schemaRefs>
    <ds:schemaRef ds:uri="70e51d29-517d-4a63-824d-4b1f88aee801"/>
    <ds:schemaRef ds:uri="http://www.w3.org/XML/1998/namespace"/>
    <ds:schemaRef ds:uri="http://purl.org/dc/terms/"/>
    <ds:schemaRef ds:uri="http://schemas.openxmlformats.org/package/2006/metadata/core-properties"/>
    <ds:schemaRef ds:uri="7bb8a07e-18ba-45b3-896d-a93072d5cac8"/>
    <ds:schemaRef ds:uri="http://purl.org/dc/elements/1.1/"/>
    <ds:schemaRef ds:uri="http://purl.org/dc/dcmitype/"/>
    <ds:schemaRef ds:uri="http://schemas.microsoft.com/office/2006/metadata/properties"/>
    <ds:schemaRef ds:uri="http://schemas.microsoft.com/office/2006/documentManagement/types"/>
    <ds:schemaRef ds:uri="http://schemas.microsoft.com/office/infopath/2007/PartnerControls"/>
    <ds:schemaRef ds:uri="35d8af44-299c-432b-8891-71ff81cf7cca"/>
  </ds:schemaRefs>
</ds:datastoreItem>
</file>

<file path=docProps/app.xml><?xml version="1.0" encoding="utf-8"?>
<Properties xmlns="http://schemas.openxmlformats.org/officeDocument/2006/extended-properties" xmlns:vt="http://schemas.openxmlformats.org/officeDocument/2006/docPropsVTypes">
  <TotalTime>86</TotalTime>
  <Words>533</Words>
  <Application>Microsoft Office PowerPoint</Application>
  <PresentationFormat>A4 210 x 297 mm</PresentationFormat>
  <Paragraphs>68</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UD デジタル 教科書体 N-B</vt:lpstr>
      <vt:lpstr>メイリオ</vt:lpstr>
      <vt:lpstr>游ゴシック</vt:lpstr>
      <vt:lpstr>Arial</vt:lpstr>
      <vt:lpstr>Calibri</vt:lpstr>
      <vt:lpstr>Century</vt:lpstr>
      <vt:lpstr>A</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BEL_lecture_meeting_invitation_201806</dc:title>
  <dc:creator>Sasaki Ikue</dc:creator>
  <cp:lastModifiedBy>OKABE YOSHICHIKA / 岡部 巌慎</cp:lastModifiedBy>
  <cp:revision>10</cp:revision>
  <cp:lastPrinted>2018-03-22T06:55:59Z</cp:lastPrinted>
  <dcterms:created xsi:type="dcterms:W3CDTF">2018-03-19T07:48:30Z</dcterms:created>
  <dcterms:modified xsi:type="dcterms:W3CDTF">2024-12-09T01:08:45Z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docIndexRef">
    <vt:lpwstr>62661f20-1779-4885-8aa6-81801b1d05c6</vt:lpwstr>
  </property>
  <property fmtid="{D5CDD505-2E9C-101B-9397-08002B2CF9AE}" pid="4" name="bjSaver">
    <vt:lpwstr>e8tBFbdlA8hfqyfGOHSDWJu+B5smur36</vt:lpwstr>
  </property>
  <property fmtid="{D5CDD505-2E9C-101B-9397-08002B2CF9AE}" pid="5" name="bjDocumentSecurityLabel">
    <vt:lpwstr>Not Classified</vt:lpwstr>
  </property>
  <property fmtid="{D5CDD505-2E9C-101B-9397-08002B2CF9AE}" pid="6" name="ContentTypeId">
    <vt:lpwstr>0x01010096E8C226D85FAE498A9E8B715E1BAF260026F66D757C8F924F962A43FE15DF5450</vt:lpwstr>
  </property>
  <property fmtid="{D5CDD505-2E9C-101B-9397-08002B2CF9AE}" pid="7" name="Topic">
    <vt:lpwstr>38;#Applications|b26e8e75-90db-4794-87e7-f408483f6575</vt:lpwstr>
  </property>
  <property fmtid="{D5CDD505-2E9C-101B-9397-08002B2CF9AE}" pid="8" name="Document Type">
    <vt:lpwstr>39;#General Documents|1f8ffd7a-147a-46ed-8f2f-d45d550d71cd</vt:lpwstr>
  </property>
  <property fmtid="{D5CDD505-2E9C-101B-9397-08002B2CF9AE}" pid="9" name="bjDocumentLabelXML">
    <vt:lpwstr>&lt;?xml version="1.0" encoding="us-ascii"?&gt;&lt;sisl xmlns:xsi="http://www.w3.org/2001/XMLSchema-instance" xmlns:xsd="http://www.w3.org/2001/XMLSchema" sislVersion="0" policy="a10f9ac0-5937-4b4f-b459-96aedd9ed2c5" origin="userSelected" xmlns="http://www.boldonj</vt:lpwstr>
  </property>
  <property fmtid="{D5CDD505-2E9C-101B-9397-08002B2CF9AE}" pid="10" name="bjDocumentLabelXML-0">
    <vt:lpwstr>ames.com/2008/01/sie/internal/label"&gt;&lt;element uid="72a5d865-2c9e-41bb-b8a0-b31322cd1ede" value="" /&gt;&lt;/sisl&gt;</vt:lpwstr>
  </property>
  <property fmtid="{D5CDD505-2E9C-101B-9397-08002B2CF9AE}" pid="11" name="MSIP_Label_e81acc0d-dcc4-4dc9-a2c5-be70b05a2fe6_Enabled">
    <vt:lpwstr>true</vt:lpwstr>
  </property>
  <property fmtid="{D5CDD505-2E9C-101B-9397-08002B2CF9AE}" pid="12" name="MSIP_Label_e81acc0d-dcc4-4dc9-a2c5-be70b05a2fe6_SetDate">
    <vt:lpwstr>2024-02-27T08:42:33Z</vt:lpwstr>
  </property>
  <property fmtid="{D5CDD505-2E9C-101B-9397-08002B2CF9AE}" pid="13" name="MSIP_Label_e81acc0d-dcc4-4dc9-a2c5-be70b05a2fe6_Method">
    <vt:lpwstr>Privileged</vt:lpwstr>
  </property>
  <property fmtid="{D5CDD505-2E9C-101B-9397-08002B2CF9AE}" pid="14" name="MSIP_Label_e81acc0d-dcc4-4dc9-a2c5-be70b05a2fe6_Name">
    <vt:lpwstr>e81acc0d-dcc4-4dc9-a2c5-be70b05a2fe6</vt:lpwstr>
  </property>
  <property fmtid="{D5CDD505-2E9C-101B-9397-08002B2CF9AE}" pid="15" name="MSIP_Label_e81acc0d-dcc4-4dc9-a2c5-be70b05a2fe6_SiteId">
    <vt:lpwstr>a00de4ec-48a8-43a6-be74-e31274e2060d</vt:lpwstr>
  </property>
  <property fmtid="{D5CDD505-2E9C-101B-9397-08002B2CF9AE}" pid="16" name="MSIP_Label_e81acc0d-dcc4-4dc9-a2c5-be70b05a2fe6_ActionId">
    <vt:lpwstr>edc9b5be-cae0-497a-97ec-2a3af6674c77</vt:lpwstr>
  </property>
  <property fmtid="{D5CDD505-2E9C-101B-9397-08002B2CF9AE}" pid="17" name="MSIP_Label_e81acc0d-dcc4-4dc9-a2c5-be70b05a2fe6_ContentBits">
    <vt:lpwstr>0</vt:lpwstr>
  </property>
</Properties>
</file>