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4"/>
  </p:notesMasterIdLst>
  <p:sldIdLst>
    <p:sldId id="279" r:id="rId2"/>
    <p:sldId id="278" r:id="rId3"/>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00FF"/>
    <a:srgbClr val="6767FF"/>
    <a:srgbClr val="4848FF"/>
    <a:srgbClr val="113979"/>
    <a:srgbClr val="0037A4"/>
    <a:srgbClr val="003192"/>
    <a:srgbClr val="00339A"/>
    <a:srgbClr val="003FB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0" autoAdjust="0"/>
    <p:restoredTop sz="94660"/>
  </p:normalViewPr>
  <p:slideViewPr>
    <p:cSldViewPr snapToGrid="0">
      <p:cViewPr varScale="1">
        <p:scale>
          <a:sx n="69" d="100"/>
          <a:sy n="69" d="100"/>
        </p:scale>
        <p:origin x="2193"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A598EE5-508A-4618-90A7-1E649BC7D5B8}" type="datetimeFigureOut">
              <a:rPr kumimoji="1" lang="ja-JP" altLang="en-US" smtClean="0"/>
              <a:t>2025/6/12</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A48A61F4-8DE1-40D1-854F-C188D155DDC5}" type="slidenum">
              <a:rPr kumimoji="1" lang="ja-JP" altLang="en-US" smtClean="0"/>
              <a:t>‹#›</a:t>
            </a:fld>
            <a:endParaRPr kumimoji="1" lang="ja-JP" altLang="en-US"/>
          </a:p>
        </p:txBody>
      </p:sp>
    </p:spTree>
    <p:extLst>
      <p:ext uri="{BB962C8B-B14F-4D97-AF65-F5344CB8AC3E}">
        <p14:creationId xmlns:p14="http://schemas.microsoft.com/office/powerpoint/2010/main" val="17176437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6858000" cy="6000750"/>
          </a:xfrm>
          <a:prstGeom prst="rect">
            <a:avLst/>
          </a:prstGeom>
        </p:spPr>
      </p:pic>
    </p:spTree>
    <p:extLst>
      <p:ext uri="{BB962C8B-B14F-4D97-AF65-F5344CB8AC3E}">
        <p14:creationId xmlns:p14="http://schemas.microsoft.com/office/powerpoint/2010/main" val="44308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1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59B438-621F-4696-BDCA-EEDEBB09536E}" type="datetimeFigureOut">
              <a:rPr kumimoji="1" lang="ja-JP" altLang="en-US" smtClean="0"/>
              <a:t>2025/6/12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7BE7F87-A241-4044-9F99-35A9114387DD}" type="slidenum">
              <a:rPr kumimoji="1" lang="ja-JP" altLang="en-US" smtClean="0"/>
              <a:t>‹#›</a:t>
            </a:fld>
            <a:endParaRPr kumimoji="1" lang="ja-JP" altLang="en-US"/>
          </a:p>
        </p:txBody>
      </p:sp>
    </p:spTree>
    <p:extLst>
      <p:ext uri="{BB962C8B-B14F-4D97-AF65-F5344CB8AC3E}">
        <p14:creationId xmlns:p14="http://schemas.microsoft.com/office/powerpoint/2010/main" val="1066788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99860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l="1" r="254"/>
          <a:stretch/>
        </p:blipFill>
        <p:spPr>
          <a:xfrm>
            <a:off x="921" y="-25048"/>
            <a:ext cx="6858000" cy="9915135"/>
          </a:xfrm>
          <a:prstGeom prst="rect">
            <a:avLst/>
          </a:prstGeom>
        </p:spPr>
      </p:pic>
      <p:sp>
        <p:nvSpPr>
          <p:cNvPr id="24" name="テキスト ボックス 23"/>
          <p:cNvSpPr txBox="1"/>
          <p:nvPr/>
        </p:nvSpPr>
        <p:spPr>
          <a:xfrm>
            <a:off x="595399" y="9625663"/>
            <a:ext cx="5667203" cy="184666"/>
          </a:xfrm>
          <a:prstGeom prst="rect">
            <a:avLst/>
          </a:prstGeom>
          <a:noFill/>
        </p:spPr>
        <p:txBody>
          <a:bodyPr wrap="square" lIns="0" tIns="0" rIns="0" bIns="0" rtlCol="0" anchor="t" anchorCtr="0">
            <a:spAutoFit/>
          </a:bodyPr>
          <a:lstStyle/>
          <a:p>
            <a:pPr algn="ctr"/>
            <a:r>
              <a:rPr kumimoji="1" lang="ja-JP" altLang="en-US" sz="1200" b="1" dirty="0">
                <a:solidFill>
                  <a:srgbClr val="000000"/>
                </a:solidFill>
                <a:latin typeface="Meiryo UI" panose="020B0604030504040204" pitchFamily="50" charset="-128"/>
                <a:ea typeface="Meiryo UI" panose="020B0604030504040204" pitchFamily="50" charset="-128"/>
              </a:rPr>
              <a:t>共催：中部地区医師会・</a:t>
            </a:r>
            <a:r>
              <a:rPr lang="zh-TW" altLang="en-US" sz="1200" b="1" i="0" u="none" strike="noStrike" baseline="0" dirty="0">
                <a:latin typeface="Meiryo UI" panose="020B0604030504040204" pitchFamily="50" charset="-128"/>
                <a:ea typeface="Meiryo UI" panose="020B0604030504040204" pitchFamily="50" charset="-128"/>
              </a:rPr>
              <a:t>沖縄県病院薬剤師会</a:t>
            </a:r>
            <a:r>
              <a:rPr lang="ja-JP" altLang="en-US" sz="1200" b="1" i="0" u="none" strike="noStrike" baseline="0" dirty="0">
                <a:latin typeface="Meiryo UI" panose="020B0604030504040204" pitchFamily="50" charset="-128"/>
                <a:ea typeface="Meiryo UI" panose="020B0604030504040204" pitchFamily="50" charset="-128"/>
              </a:rPr>
              <a:t>・</a:t>
            </a:r>
            <a:r>
              <a:rPr kumimoji="1" lang="ja-JP" altLang="en-US" sz="1200" b="1" dirty="0">
                <a:solidFill>
                  <a:srgbClr val="000000"/>
                </a:solidFill>
                <a:latin typeface="Meiryo UI" panose="020B0604030504040204" pitchFamily="50" charset="-128"/>
                <a:ea typeface="Meiryo UI" panose="020B0604030504040204" pitchFamily="50" charset="-128"/>
              </a:rPr>
              <a:t>中部地区薬剤師会・エーザイ株式会社</a:t>
            </a:r>
          </a:p>
        </p:txBody>
      </p:sp>
      <p:sp>
        <p:nvSpPr>
          <p:cNvPr id="23" name="テキスト ボックス 22">
            <a:extLst>
              <a:ext uri="{FF2B5EF4-FFF2-40B4-BE49-F238E27FC236}">
                <a16:creationId xmlns:a16="http://schemas.microsoft.com/office/drawing/2014/main" id="{5B1CC07B-6B85-4F00-8897-CD1E08554965}"/>
              </a:ext>
            </a:extLst>
          </p:cNvPr>
          <p:cNvSpPr txBox="1"/>
          <p:nvPr/>
        </p:nvSpPr>
        <p:spPr>
          <a:xfrm>
            <a:off x="1034629" y="6738495"/>
            <a:ext cx="6105006" cy="400110"/>
          </a:xfrm>
          <a:prstGeom prst="rect">
            <a:avLst/>
          </a:prstGeom>
          <a:noFill/>
        </p:spPr>
        <p:txBody>
          <a:bodyPr wrap="square" rtlCol="0">
            <a:spAutoFit/>
          </a:bodyPr>
          <a:lstStyle/>
          <a:p>
            <a:pPr lvl="0">
              <a:defRPr/>
            </a:pPr>
            <a:r>
              <a:rPr kumimoji="1" lang="ja-JP" altLang="en-US" sz="2000" b="1"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かりゆしクリニック　院長　山川　研　先生</a:t>
            </a:r>
            <a:endParaRPr kumimoji="1" lang="en-US" altLang="ja-JP" b="1"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DA59CF6F-BC58-4F6A-80DC-FC6039D83E02}"/>
              </a:ext>
            </a:extLst>
          </p:cNvPr>
          <p:cNvSpPr txBox="1"/>
          <p:nvPr/>
        </p:nvSpPr>
        <p:spPr>
          <a:xfrm>
            <a:off x="1757" y="3806285"/>
            <a:ext cx="1392865" cy="300852"/>
          </a:xfrm>
          <a:prstGeom prst="rect">
            <a:avLst/>
          </a:prstGeom>
          <a:solidFill>
            <a:srgbClr val="002060"/>
          </a:solidFill>
        </p:spPr>
        <p:txBody>
          <a:bodyPr wrap="square" lIns="0" tIns="0" rIns="0" bIns="0" rtlCol="0" anchor="t" anchorCtr="0">
            <a:spAutoFit/>
          </a:bodyPr>
          <a:lstStyle/>
          <a:p>
            <a:pPr algn="ctr" defTabSz="844083">
              <a:lnSpc>
                <a:spcPct val="85000"/>
              </a:lnSpc>
              <a:defRPr/>
            </a:pP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a:p>
            <a:pPr algn="ctr" defTabSz="844083">
              <a:lnSpc>
                <a:spcPct val="85000"/>
              </a:lnSpc>
              <a:defRPr/>
            </a:pPr>
            <a:r>
              <a:rPr kumimoji="1" lang="ja-JP" altLang="en-US"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rPr>
              <a:t>座長</a:t>
            </a: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p:txBody>
      </p:sp>
      <p:sp>
        <p:nvSpPr>
          <p:cNvPr id="47" name="テキスト ボックス 46">
            <a:extLst>
              <a:ext uri="{FF2B5EF4-FFF2-40B4-BE49-F238E27FC236}">
                <a16:creationId xmlns:a16="http://schemas.microsoft.com/office/drawing/2014/main" id="{0BA3E68F-29FF-4C38-A294-E17C919A727A}"/>
              </a:ext>
            </a:extLst>
          </p:cNvPr>
          <p:cNvSpPr txBox="1"/>
          <p:nvPr/>
        </p:nvSpPr>
        <p:spPr>
          <a:xfrm>
            <a:off x="-44706" y="1364279"/>
            <a:ext cx="1382233" cy="27699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a:pPr>
            <a:r>
              <a:rPr lang="en-US" altLang="ja-JP" b="1" kern="0" spc="100" dirty="0">
                <a:ln w="88900" cap="rnd">
                  <a:solidFill>
                    <a:srgbClr val="043B7E"/>
                  </a:solidFill>
                </a:ln>
                <a:solidFill>
                  <a:srgbClr val="043B7E"/>
                </a:solidFill>
                <a:effectLst>
                  <a:outerShdw blurRad="203200" dist="152400" dir="2700000" algn="tl" rotWithShape="0">
                    <a:prstClr val="black">
                      <a:alpha val="40000"/>
                    </a:prstClr>
                  </a:outerShdw>
                </a:effectLst>
                <a:latin typeface="Meiryo UI" panose="020B0604030504040204" pitchFamily="50" charset="-128"/>
                <a:ea typeface="Meiryo UI" panose="020B0604030504040204" pitchFamily="50" charset="-128"/>
              </a:rPr>
              <a:t>【</a:t>
            </a:r>
            <a:r>
              <a:rPr lang="ja-JP" altLang="en-US" b="1" kern="0" spc="100" dirty="0">
                <a:ln w="88900" cap="rnd">
                  <a:solidFill>
                    <a:srgbClr val="043B7E"/>
                  </a:solidFill>
                </a:ln>
                <a:solidFill>
                  <a:srgbClr val="043B7E"/>
                </a:solidFill>
                <a:effectLst>
                  <a:outerShdw blurRad="203200" dist="152400" dir="2700000" algn="tl" rotWithShape="0">
                    <a:prstClr val="black">
                      <a:alpha val="40000"/>
                    </a:prstClr>
                  </a:outerShdw>
                </a:effectLst>
                <a:latin typeface="Meiryo UI" panose="020B0604030504040204" pitchFamily="50" charset="-128"/>
                <a:ea typeface="Meiryo UI" panose="020B0604030504040204" pitchFamily="50" charset="-128"/>
              </a:rPr>
              <a:t>日時</a:t>
            </a:r>
            <a:r>
              <a:rPr lang="en-US" altLang="ja-JP" b="1" kern="0" spc="100" dirty="0">
                <a:ln w="88900" cap="rnd">
                  <a:solidFill>
                    <a:srgbClr val="043B7E"/>
                  </a:solidFill>
                </a:ln>
                <a:solidFill>
                  <a:srgbClr val="043B7E"/>
                </a:solidFill>
                <a:effectLst>
                  <a:outerShdw blurRad="203200" dist="152400" dir="2700000" algn="tl" rotWithShape="0">
                    <a:prstClr val="black">
                      <a:alpha val="40000"/>
                    </a:prstClr>
                  </a:outerShdw>
                </a:effectLst>
                <a:latin typeface="Meiryo UI" panose="020B0604030504040204" pitchFamily="50" charset="-128"/>
                <a:ea typeface="Meiryo UI" panose="020B0604030504040204" pitchFamily="50" charset="-128"/>
              </a:rPr>
              <a:t>】</a:t>
            </a:r>
            <a:endParaRPr lang="ja-JP" altLang="en-US" b="1" kern="0" spc="100" dirty="0">
              <a:ln w="88900" cap="rnd">
                <a:solidFill>
                  <a:srgbClr val="043B7E"/>
                </a:solidFill>
              </a:ln>
              <a:solidFill>
                <a:srgbClr val="043B7E"/>
              </a:solidFill>
              <a:effectLst>
                <a:outerShdw blurRad="203200" dist="152400" dir="2700000" algn="t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3D306C1F-5722-4EDD-BFCD-AEB5BA812CE6}"/>
              </a:ext>
            </a:extLst>
          </p:cNvPr>
          <p:cNvSpPr txBox="1"/>
          <p:nvPr/>
        </p:nvSpPr>
        <p:spPr>
          <a:xfrm>
            <a:off x="-177019" y="1360637"/>
            <a:ext cx="1706200" cy="27699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a:pPr>
            <a:r>
              <a:rPr lang="en-US" altLang="ja-JP" b="1" kern="0" spc="100" dirty="0">
                <a:solidFill>
                  <a:prstClr val="white"/>
                </a:solidFill>
                <a:latin typeface="Meiryo UI" panose="020B0604030504040204" pitchFamily="50" charset="-128"/>
                <a:ea typeface="Meiryo UI" panose="020B0604030504040204" pitchFamily="50" charset="-128"/>
              </a:rPr>
              <a:t>【</a:t>
            </a:r>
            <a:r>
              <a:rPr lang="ja-JP" altLang="en-US" b="1" kern="0" spc="100" dirty="0">
                <a:solidFill>
                  <a:prstClr val="white"/>
                </a:solidFill>
                <a:latin typeface="Meiryo UI" panose="020B0604030504040204" pitchFamily="50" charset="-128"/>
                <a:ea typeface="Meiryo UI" panose="020B0604030504040204" pitchFamily="50" charset="-128"/>
              </a:rPr>
              <a:t>日時</a:t>
            </a:r>
            <a:r>
              <a:rPr lang="en-US" altLang="ja-JP" b="1" kern="0" spc="100" dirty="0">
                <a:solidFill>
                  <a:prstClr val="white"/>
                </a:solidFill>
                <a:latin typeface="Meiryo UI" panose="020B0604030504040204" pitchFamily="50" charset="-128"/>
                <a:ea typeface="Meiryo UI" panose="020B0604030504040204" pitchFamily="50" charset="-128"/>
              </a:rPr>
              <a:t>】</a:t>
            </a:r>
            <a:endParaRPr lang="ja-JP" altLang="en-US" b="1" kern="0" spc="100" dirty="0">
              <a:solidFill>
                <a:prstClr val="white"/>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1A323D72-1EC8-415C-9A1E-755C338B50EA}"/>
              </a:ext>
            </a:extLst>
          </p:cNvPr>
          <p:cNvSpPr txBox="1"/>
          <p:nvPr/>
        </p:nvSpPr>
        <p:spPr>
          <a:xfrm>
            <a:off x="-7183" y="2680899"/>
            <a:ext cx="1382233" cy="27699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a:pPr>
            <a:r>
              <a:rPr lang="en-US" altLang="ja-JP" b="1" kern="0" spc="100" dirty="0">
                <a:ln w="88900" cap="rnd">
                  <a:solidFill>
                    <a:srgbClr val="043B7E"/>
                  </a:solidFill>
                </a:ln>
                <a:solidFill>
                  <a:srgbClr val="043B7E"/>
                </a:solidFill>
                <a:effectLst>
                  <a:outerShdw blurRad="203200" dist="152400" dir="2700000" algn="tl" rotWithShape="0">
                    <a:prstClr val="black">
                      <a:alpha val="40000"/>
                    </a:prstClr>
                  </a:outerShdw>
                </a:effectLst>
                <a:latin typeface="Meiryo UI" panose="020B0604030504040204" pitchFamily="50" charset="-128"/>
                <a:ea typeface="Meiryo UI" panose="020B0604030504040204" pitchFamily="50" charset="-128"/>
              </a:rPr>
              <a:t>【</a:t>
            </a:r>
            <a:r>
              <a:rPr lang="ja-JP" altLang="en-US" b="1" kern="0" spc="100" dirty="0">
                <a:ln w="88900" cap="rnd">
                  <a:solidFill>
                    <a:srgbClr val="043B7E"/>
                  </a:solidFill>
                </a:ln>
                <a:solidFill>
                  <a:srgbClr val="043B7E"/>
                </a:solidFill>
                <a:effectLst>
                  <a:outerShdw blurRad="203200" dist="152400" dir="2700000" algn="tl" rotWithShape="0">
                    <a:prstClr val="black">
                      <a:alpha val="40000"/>
                    </a:prstClr>
                  </a:outerShdw>
                </a:effectLst>
                <a:latin typeface="Meiryo UI" panose="020B0604030504040204" pitchFamily="50" charset="-128"/>
                <a:ea typeface="Meiryo UI" panose="020B0604030504040204" pitchFamily="50" charset="-128"/>
              </a:rPr>
              <a:t>日時</a:t>
            </a:r>
            <a:r>
              <a:rPr lang="en-US" altLang="ja-JP" b="1" kern="0" spc="100" dirty="0">
                <a:ln w="88900" cap="rnd">
                  <a:solidFill>
                    <a:srgbClr val="043B7E"/>
                  </a:solidFill>
                </a:ln>
                <a:solidFill>
                  <a:srgbClr val="043B7E"/>
                </a:solidFill>
                <a:effectLst>
                  <a:outerShdw blurRad="203200" dist="152400" dir="2700000" algn="tl" rotWithShape="0">
                    <a:prstClr val="black">
                      <a:alpha val="40000"/>
                    </a:prstClr>
                  </a:outerShdw>
                </a:effectLst>
                <a:latin typeface="Meiryo UI" panose="020B0604030504040204" pitchFamily="50" charset="-128"/>
                <a:ea typeface="Meiryo UI" panose="020B0604030504040204" pitchFamily="50" charset="-128"/>
              </a:rPr>
              <a:t>】</a:t>
            </a:r>
            <a:endParaRPr lang="ja-JP" altLang="en-US" b="1" kern="0" spc="100" dirty="0">
              <a:ln w="88900" cap="rnd">
                <a:solidFill>
                  <a:srgbClr val="043B7E"/>
                </a:solidFill>
              </a:ln>
              <a:solidFill>
                <a:srgbClr val="043B7E"/>
              </a:solidFill>
              <a:effectLst>
                <a:outerShdw blurRad="203200" dist="152400" dir="2700000" algn="t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9221FD2A-D940-4077-B678-687E2D5DF6B0}"/>
              </a:ext>
            </a:extLst>
          </p:cNvPr>
          <p:cNvSpPr txBox="1"/>
          <p:nvPr/>
        </p:nvSpPr>
        <p:spPr>
          <a:xfrm>
            <a:off x="-177019" y="2674430"/>
            <a:ext cx="1706200" cy="27699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defRPr/>
            </a:pPr>
            <a:r>
              <a:rPr lang="en-US" altLang="ja-JP" b="1" kern="0" spc="100" dirty="0">
                <a:solidFill>
                  <a:prstClr val="white"/>
                </a:solidFill>
                <a:latin typeface="Meiryo UI" panose="020B0604030504040204" pitchFamily="50" charset="-128"/>
                <a:ea typeface="Meiryo UI" panose="020B0604030504040204" pitchFamily="50" charset="-128"/>
              </a:rPr>
              <a:t>【</a:t>
            </a:r>
            <a:r>
              <a:rPr lang="ja-JP" altLang="en-US" b="1" kern="0" spc="100" dirty="0">
                <a:solidFill>
                  <a:prstClr val="white"/>
                </a:solidFill>
                <a:latin typeface="Meiryo UI" panose="020B0604030504040204" pitchFamily="50" charset="-128"/>
                <a:ea typeface="Meiryo UI" panose="020B0604030504040204" pitchFamily="50" charset="-128"/>
              </a:rPr>
              <a:t>形式</a:t>
            </a:r>
            <a:r>
              <a:rPr lang="en-US" altLang="ja-JP" b="1" kern="0" spc="100" dirty="0">
                <a:solidFill>
                  <a:prstClr val="white"/>
                </a:solidFill>
                <a:latin typeface="Meiryo UI" panose="020B0604030504040204" pitchFamily="50" charset="-128"/>
                <a:ea typeface="Meiryo UI" panose="020B0604030504040204" pitchFamily="50" charset="-128"/>
              </a:rPr>
              <a:t>】</a:t>
            </a:r>
            <a:endParaRPr lang="ja-JP" altLang="en-US" b="1" kern="0" spc="100" dirty="0">
              <a:solidFill>
                <a:prstClr val="white"/>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26788FD-6DDD-4461-81B3-411C00E96CA7}"/>
              </a:ext>
            </a:extLst>
          </p:cNvPr>
          <p:cNvSpPr txBox="1"/>
          <p:nvPr/>
        </p:nvSpPr>
        <p:spPr>
          <a:xfrm>
            <a:off x="-2418" y="4260492"/>
            <a:ext cx="1392865" cy="300852"/>
          </a:xfrm>
          <a:prstGeom prst="rect">
            <a:avLst/>
          </a:prstGeom>
          <a:solidFill>
            <a:srgbClr val="002060"/>
          </a:solidFill>
        </p:spPr>
        <p:txBody>
          <a:bodyPr wrap="square" lIns="0" tIns="0" rIns="0" bIns="0" rtlCol="0" anchor="t" anchorCtr="0">
            <a:spAutoFit/>
          </a:bodyPr>
          <a:lstStyle/>
          <a:p>
            <a:pPr algn="ctr" defTabSz="844083">
              <a:lnSpc>
                <a:spcPct val="85000"/>
              </a:lnSpc>
              <a:defRPr/>
            </a:pP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a:p>
            <a:pPr algn="ctr" defTabSz="844083">
              <a:lnSpc>
                <a:spcPct val="85000"/>
              </a:lnSpc>
              <a:defRPr/>
            </a:pPr>
            <a:r>
              <a:rPr kumimoji="1" lang="ja-JP" altLang="en-US"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rPr>
              <a:t>演題①</a:t>
            </a: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p:txBody>
      </p:sp>
      <p:sp>
        <p:nvSpPr>
          <p:cNvPr id="21" name="Line 9">
            <a:extLst>
              <a:ext uri="{FF2B5EF4-FFF2-40B4-BE49-F238E27FC236}">
                <a16:creationId xmlns:a16="http://schemas.microsoft.com/office/drawing/2014/main" id="{3DF7B474-C060-48CC-927A-D46A253C8BB9}"/>
              </a:ext>
            </a:extLst>
          </p:cNvPr>
          <p:cNvSpPr>
            <a:spLocks noChangeShapeType="1"/>
          </p:cNvSpPr>
          <p:nvPr/>
        </p:nvSpPr>
        <p:spPr bwMode="auto">
          <a:xfrm>
            <a:off x="9857" y="4559924"/>
            <a:ext cx="6964929" cy="9561"/>
          </a:xfrm>
          <a:prstGeom prst="line">
            <a:avLst/>
          </a:prstGeom>
          <a:noFill/>
          <a:ln w="28575" cap="flat">
            <a:gradFill flip="none" rotWithShape="1">
              <a:gsLst>
                <a:gs pos="60000">
                  <a:srgbClr val="5354A2"/>
                </a:gs>
                <a:gs pos="100000">
                  <a:srgbClr val="FFFFFF">
                    <a:alpha val="0"/>
                  </a:srgbClr>
                </a:gs>
              </a:gsLst>
              <a:lin ang="5400000" scaled="1"/>
              <a:tileRect/>
            </a:gradFill>
            <a:prstDash val="solid"/>
            <a:miter lim="800000"/>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defTabSz="753587">
              <a:defRPr/>
            </a:pPr>
            <a:endParaRPr kumimoji="1" lang="ja-JP" altLang="en-US" sz="1500"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3EC260FC-4F75-4C6E-BDB7-256A03F0F673}"/>
              </a:ext>
            </a:extLst>
          </p:cNvPr>
          <p:cNvSpPr txBox="1"/>
          <p:nvPr/>
        </p:nvSpPr>
        <p:spPr>
          <a:xfrm>
            <a:off x="1934116" y="5035369"/>
            <a:ext cx="4693750" cy="369332"/>
          </a:xfrm>
          <a:prstGeom prst="rect">
            <a:avLst/>
          </a:prstGeom>
          <a:noFill/>
        </p:spPr>
        <p:txBody>
          <a:bodyPr wrap="square" rtlCol="0">
            <a:spAutoFit/>
          </a:bodyPr>
          <a:lstStyle/>
          <a:p>
            <a:pPr algn="just"/>
            <a:r>
              <a:rPr lang="ja-JP" altLang="en-US" b="1" dirty="0">
                <a:latin typeface="Meiryo UI" panose="020B0604030504040204" pitchFamily="50" charset="-128"/>
                <a:ea typeface="Meiryo UI" panose="020B0604030504040204" pitchFamily="50" charset="-128"/>
                <a:cs typeface="ＭＳ Ｐゴシック" panose="020B0600070205080204" pitchFamily="50" charset="-128"/>
              </a:rPr>
              <a:t>中部徳洲会病院　　薬剤部　平識　善彦　先生</a:t>
            </a:r>
            <a:endParaRPr lang="en-US" alt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4" name="Line 9">
            <a:extLst>
              <a:ext uri="{FF2B5EF4-FFF2-40B4-BE49-F238E27FC236}">
                <a16:creationId xmlns:a16="http://schemas.microsoft.com/office/drawing/2014/main" id="{2828CE3D-F4BA-AEDB-DD2D-A71E45DD3587}"/>
              </a:ext>
            </a:extLst>
          </p:cNvPr>
          <p:cNvSpPr>
            <a:spLocks noChangeShapeType="1"/>
          </p:cNvSpPr>
          <p:nvPr/>
        </p:nvSpPr>
        <p:spPr bwMode="auto">
          <a:xfrm flipV="1">
            <a:off x="2715" y="5731633"/>
            <a:ext cx="6880559" cy="1"/>
          </a:xfrm>
          <a:prstGeom prst="line">
            <a:avLst/>
          </a:prstGeom>
          <a:noFill/>
          <a:ln w="28575" cap="flat">
            <a:gradFill flip="none" rotWithShape="1">
              <a:gsLst>
                <a:gs pos="60000">
                  <a:srgbClr val="5354A2"/>
                </a:gs>
                <a:gs pos="100000">
                  <a:srgbClr val="FFFFFF">
                    <a:alpha val="0"/>
                  </a:srgbClr>
                </a:gs>
              </a:gsLst>
              <a:lin ang="5400000" scaled="1"/>
              <a:tileRect/>
            </a:gradFill>
            <a:prstDash val="solid"/>
            <a:miter lim="800000"/>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defTabSz="753587">
              <a:defRPr/>
            </a:pPr>
            <a:endParaRPr kumimoji="1" lang="ja-JP" altLang="en-US" sz="831" dirty="0">
              <a:solidFill>
                <a:prstClr val="black"/>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4794D0B-AEDB-0D0C-6149-BFC07FF47E5C}"/>
              </a:ext>
            </a:extLst>
          </p:cNvPr>
          <p:cNvSpPr txBox="1"/>
          <p:nvPr/>
        </p:nvSpPr>
        <p:spPr>
          <a:xfrm>
            <a:off x="159560" y="7543285"/>
            <a:ext cx="6627865" cy="830997"/>
          </a:xfrm>
          <a:prstGeom prst="rect">
            <a:avLst/>
          </a:prstGeom>
          <a:noFill/>
        </p:spPr>
        <p:txBody>
          <a:bodyPr wrap="square" rtlCol="0">
            <a:spAutoFit/>
          </a:bodyPr>
          <a:lstStyle/>
          <a:p>
            <a:pPr lvl="0" algn="ctr">
              <a:defRPr/>
            </a:pPr>
            <a:r>
              <a:rPr kumimoji="1" lang="ja-JP" altLang="en-US" sz="2400" b="1" dirty="0">
                <a:solidFill>
                  <a:srgbClr val="002060"/>
                </a:solidFill>
                <a:latin typeface="Meiryo UI" panose="020B0604030504040204" pitchFamily="50" charset="-128"/>
                <a:ea typeface="Meiryo UI" panose="020B0604030504040204" pitchFamily="50" charset="-128"/>
              </a:rPr>
              <a:t>どうするポリファーマシー　</a:t>
            </a:r>
            <a:endParaRPr kumimoji="1" lang="en-US" altLang="ja-JP" sz="2400" b="1" dirty="0">
              <a:solidFill>
                <a:srgbClr val="002060"/>
              </a:solidFill>
              <a:latin typeface="Meiryo UI" panose="020B0604030504040204" pitchFamily="50" charset="-128"/>
              <a:ea typeface="Meiryo UI" panose="020B0604030504040204" pitchFamily="50" charset="-128"/>
            </a:endParaRPr>
          </a:p>
          <a:p>
            <a:pPr lvl="0" algn="ctr">
              <a:defRPr/>
            </a:pPr>
            <a:r>
              <a:rPr kumimoji="1" lang="en-US" altLang="ja-JP" sz="2400" b="1" dirty="0">
                <a:solidFill>
                  <a:srgbClr val="002060"/>
                </a:solidFill>
                <a:latin typeface="Meiryo UI" panose="020B0604030504040204" pitchFamily="50" charset="-128"/>
                <a:ea typeface="Meiryo UI" panose="020B0604030504040204" pitchFamily="50" charset="-128"/>
              </a:rPr>
              <a:t>―</a:t>
            </a:r>
            <a:r>
              <a:rPr kumimoji="1" lang="ja-JP" altLang="en-US" sz="2400" b="1" dirty="0">
                <a:solidFill>
                  <a:srgbClr val="002060"/>
                </a:solidFill>
                <a:latin typeface="Meiryo UI" panose="020B0604030504040204" pitchFamily="50" charset="-128"/>
                <a:ea typeface="Meiryo UI" panose="020B0604030504040204" pitchFamily="50" charset="-128"/>
              </a:rPr>
              <a:t>患者安全と医療連携の視点から</a:t>
            </a:r>
            <a:r>
              <a:rPr kumimoji="1" lang="en-US" altLang="ja-JP" sz="2400" b="1" dirty="0">
                <a:solidFill>
                  <a:srgbClr val="002060"/>
                </a:solidFill>
                <a:latin typeface="Meiryo UI" panose="020B0604030504040204" pitchFamily="50" charset="-128"/>
                <a:ea typeface="Meiryo UI" panose="020B0604030504040204" pitchFamily="50" charset="-128"/>
              </a:rPr>
              <a:t>―</a:t>
            </a:r>
            <a:r>
              <a:rPr kumimoji="1" lang="ja-JP" altLang="en-US" sz="2400" b="1" dirty="0">
                <a:solidFill>
                  <a:srgbClr val="002060"/>
                </a:solidFill>
                <a:latin typeface="Meiryo UI" panose="020B0604030504040204" pitchFamily="50" charset="-128"/>
                <a:ea typeface="Meiryo UI" panose="020B0604030504040204" pitchFamily="50" charset="-128"/>
              </a:rPr>
              <a:t>　</a:t>
            </a:r>
          </a:p>
        </p:txBody>
      </p:sp>
      <p:sp>
        <p:nvSpPr>
          <p:cNvPr id="10" name="テキスト ボックス 9">
            <a:extLst>
              <a:ext uri="{FF2B5EF4-FFF2-40B4-BE49-F238E27FC236}">
                <a16:creationId xmlns:a16="http://schemas.microsoft.com/office/drawing/2014/main" id="{034E6B42-EFCC-8CDE-7B32-6F478F5A7EA4}"/>
              </a:ext>
            </a:extLst>
          </p:cNvPr>
          <p:cNvSpPr txBox="1"/>
          <p:nvPr/>
        </p:nvSpPr>
        <p:spPr>
          <a:xfrm>
            <a:off x="265747" y="4608437"/>
            <a:ext cx="6453148" cy="400110"/>
          </a:xfrm>
          <a:prstGeom prst="rect">
            <a:avLst/>
          </a:prstGeom>
          <a:noFill/>
        </p:spPr>
        <p:txBody>
          <a:bodyPr wrap="square" rtlCol="0">
            <a:spAutoFit/>
          </a:bodyPr>
          <a:lstStyle/>
          <a:p>
            <a:pPr lvl="0" algn="ctr">
              <a:defRPr/>
            </a:pPr>
            <a:r>
              <a:rPr kumimoji="1" lang="ja-JP" altLang="en-US" sz="2000" b="1" dirty="0">
                <a:solidFill>
                  <a:srgbClr val="002060"/>
                </a:solidFill>
                <a:latin typeface="Meiryo UI" panose="020B0604030504040204" pitchFamily="50" charset="-128"/>
                <a:ea typeface="Meiryo UI" panose="020B0604030504040204" pitchFamily="50" charset="-128"/>
              </a:rPr>
              <a:t>ポリファーマシー対策の進め方</a:t>
            </a:r>
            <a:r>
              <a:rPr kumimoji="1" lang="en-US" altLang="ja-JP" sz="2000" b="1" dirty="0">
                <a:solidFill>
                  <a:srgbClr val="002060"/>
                </a:solidFill>
                <a:latin typeface="Meiryo UI" panose="020B0604030504040204" pitchFamily="50" charset="-128"/>
                <a:ea typeface="Meiryo UI" panose="020B0604030504040204" pitchFamily="50" charset="-128"/>
              </a:rPr>
              <a:t>〜</a:t>
            </a:r>
            <a:r>
              <a:rPr kumimoji="1" lang="ja-JP" altLang="en-US" sz="2000" b="1" dirty="0">
                <a:solidFill>
                  <a:srgbClr val="002060"/>
                </a:solidFill>
                <a:latin typeface="Meiryo UI" panose="020B0604030504040204" pitchFamily="50" charset="-128"/>
                <a:ea typeface="Meiryo UI" panose="020B0604030504040204" pitchFamily="50" charset="-128"/>
              </a:rPr>
              <a:t>当院の事例を踏まえて</a:t>
            </a:r>
            <a:r>
              <a:rPr kumimoji="1" lang="en-US" altLang="ja-JP" sz="2000" b="1" dirty="0">
                <a:solidFill>
                  <a:srgbClr val="002060"/>
                </a:solidFill>
                <a:latin typeface="Meiryo UI" panose="020B0604030504040204" pitchFamily="50" charset="-128"/>
                <a:ea typeface="Meiryo UI" panose="020B0604030504040204" pitchFamily="50" charset="-128"/>
              </a:rPr>
              <a:t>〜</a:t>
            </a:r>
            <a:endParaRPr kumimoji="1" lang="ja-JP" altLang="en-US" sz="2000" b="1" dirty="0">
              <a:solidFill>
                <a:srgbClr val="002060"/>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A9B0AC5-F275-ABE8-1EA0-1A84A1A52EA3}"/>
              </a:ext>
            </a:extLst>
          </p:cNvPr>
          <p:cNvSpPr txBox="1"/>
          <p:nvPr/>
        </p:nvSpPr>
        <p:spPr>
          <a:xfrm>
            <a:off x="742337" y="3018546"/>
            <a:ext cx="5271657" cy="679545"/>
          </a:xfrm>
          <a:prstGeom prst="rect">
            <a:avLst/>
          </a:prstGeom>
          <a:noFill/>
        </p:spPr>
        <p:txBody>
          <a:bodyPr wrap="square" lIns="0" tIns="0" rIns="0" bIns="0" rtlCol="0" anchor="t" anchorCtr="0">
            <a:spAutoFit/>
          </a:bodyPr>
          <a:lstStyle/>
          <a:p>
            <a:pPr defTabSz="844083">
              <a:lnSpc>
                <a:spcPct val="92000"/>
              </a:lnSpc>
              <a:defRPr/>
            </a:pPr>
            <a:r>
              <a:rPr kumimoji="1" lang="en-US" altLang="ja-JP"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Web</a:t>
            </a:r>
            <a:r>
              <a:rPr kumimoji="1" lang="ja-JP" altLang="en-US"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セミナー</a:t>
            </a:r>
            <a:endParaRPr kumimoji="1" lang="en-US" altLang="ja-JP"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endParaRPr>
          </a:p>
          <a:p>
            <a:pPr defTabSz="844083">
              <a:lnSpc>
                <a:spcPct val="92000"/>
              </a:lnSpc>
              <a:defRPr/>
            </a:pPr>
            <a:r>
              <a:rPr kumimoji="1" lang="ja-JP" altLang="en-US"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　中部徳洲会病院より</a:t>
            </a:r>
            <a:r>
              <a:rPr kumimoji="1" lang="en-US" altLang="ja-JP"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Web</a:t>
            </a:r>
            <a:r>
              <a:rPr kumimoji="1" lang="ja-JP" altLang="en-US"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配信</a:t>
            </a:r>
            <a:endParaRPr kumimoji="1" lang="en-US" altLang="ja-JP"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E0C9B3C-5ABC-0EA3-3786-826853CFF75F}"/>
              </a:ext>
            </a:extLst>
          </p:cNvPr>
          <p:cNvSpPr txBox="1"/>
          <p:nvPr/>
        </p:nvSpPr>
        <p:spPr>
          <a:xfrm>
            <a:off x="20471" y="270206"/>
            <a:ext cx="6829086" cy="906145"/>
          </a:xfrm>
          <a:prstGeom prst="rect">
            <a:avLst/>
          </a:prstGeom>
          <a:noFill/>
        </p:spPr>
        <p:txBody>
          <a:bodyPr wrap="square" lIns="0" tIns="0" rIns="0" bIns="0" rtlCol="0" anchor="t" anchorCtr="0">
            <a:spAutoFit/>
          </a:bodyPr>
          <a:lstStyle/>
          <a:p>
            <a:pPr algn="ctr" defTabSz="844083">
              <a:lnSpc>
                <a:spcPct val="92000"/>
              </a:lnSpc>
              <a:defRPr/>
            </a:pPr>
            <a:r>
              <a:rPr kumimoji="1" lang="ja-JP" altLang="en-US" sz="32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中部地区における</a:t>
            </a:r>
            <a:endParaRPr kumimoji="1" lang="en-US" altLang="ja-JP" sz="32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endParaRPr>
          </a:p>
          <a:p>
            <a:pPr algn="ctr" defTabSz="844083">
              <a:lnSpc>
                <a:spcPct val="92000"/>
              </a:lnSpc>
              <a:defRPr/>
            </a:pPr>
            <a:r>
              <a:rPr kumimoji="1" lang="ja-JP" altLang="en-US" sz="32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高齢者のポリファーマシーを考える</a:t>
            </a:r>
            <a:endParaRPr kumimoji="1" lang="en-US" altLang="ja-JP" sz="32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50E3D2C2-4EE8-F6BE-E578-19EE9BE06A1F}"/>
              </a:ext>
            </a:extLst>
          </p:cNvPr>
          <p:cNvSpPr txBox="1"/>
          <p:nvPr/>
        </p:nvSpPr>
        <p:spPr>
          <a:xfrm>
            <a:off x="1492514" y="4233165"/>
            <a:ext cx="2668556"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８</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５０～１９</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１０</a:t>
            </a:r>
          </a:p>
        </p:txBody>
      </p:sp>
      <p:sp>
        <p:nvSpPr>
          <p:cNvPr id="17" name="テキスト ボックス 16">
            <a:extLst>
              <a:ext uri="{FF2B5EF4-FFF2-40B4-BE49-F238E27FC236}">
                <a16:creationId xmlns:a16="http://schemas.microsoft.com/office/drawing/2014/main" id="{7D64DFE8-5F71-5523-2001-88FA4CA86258}"/>
              </a:ext>
            </a:extLst>
          </p:cNvPr>
          <p:cNvSpPr txBox="1"/>
          <p:nvPr/>
        </p:nvSpPr>
        <p:spPr>
          <a:xfrm>
            <a:off x="1515768" y="3804497"/>
            <a:ext cx="5271657" cy="369332"/>
          </a:xfrm>
          <a:prstGeom prst="rect">
            <a:avLst/>
          </a:prstGeom>
          <a:noFill/>
        </p:spPr>
        <p:txBody>
          <a:bodyPr wrap="square" rtlCol="0">
            <a:spAutoFit/>
          </a:bodyPr>
          <a:lstStyle/>
          <a:p>
            <a:pPr lvl="0">
              <a:defRPr/>
            </a:pPr>
            <a:r>
              <a:rPr kumimoji="1" lang="ja-JP" altLang="en-US" b="1" dirty="0">
                <a:latin typeface="Meiryo UI" panose="020B0604030504040204" pitchFamily="50" charset="-128"/>
                <a:ea typeface="Meiryo UI" panose="020B0604030504040204" pitchFamily="50" charset="-128"/>
              </a:rPr>
              <a:t>中部徳洲会病院　薬剤部　部長　喜多　洋嗣　先生</a:t>
            </a:r>
            <a:endParaRPr kumimoji="1" lang="en-US" altLang="ja-JP" b="1"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0C77F773-F99D-C933-C180-68B404909E54}"/>
              </a:ext>
            </a:extLst>
          </p:cNvPr>
          <p:cNvSpPr txBox="1"/>
          <p:nvPr/>
        </p:nvSpPr>
        <p:spPr>
          <a:xfrm>
            <a:off x="0" y="5443500"/>
            <a:ext cx="1392865" cy="300852"/>
          </a:xfrm>
          <a:prstGeom prst="rect">
            <a:avLst/>
          </a:prstGeom>
          <a:solidFill>
            <a:srgbClr val="002060"/>
          </a:solidFill>
        </p:spPr>
        <p:txBody>
          <a:bodyPr wrap="square" lIns="0" tIns="0" rIns="0" bIns="0" rtlCol="0" anchor="t" anchorCtr="0">
            <a:spAutoFit/>
          </a:bodyPr>
          <a:lstStyle/>
          <a:p>
            <a:pPr algn="ctr" defTabSz="844083">
              <a:lnSpc>
                <a:spcPct val="85000"/>
              </a:lnSpc>
              <a:defRPr/>
            </a:pP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a:p>
            <a:pPr algn="ctr" defTabSz="844083">
              <a:lnSpc>
                <a:spcPct val="85000"/>
              </a:lnSpc>
              <a:defRPr/>
            </a:pPr>
            <a:r>
              <a:rPr kumimoji="1" lang="ja-JP" altLang="en-US"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rPr>
              <a:t>演題②</a:t>
            </a: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p:txBody>
      </p:sp>
      <p:sp>
        <p:nvSpPr>
          <p:cNvPr id="3" name="Line 9">
            <a:extLst>
              <a:ext uri="{FF2B5EF4-FFF2-40B4-BE49-F238E27FC236}">
                <a16:creationId xmlns:a16="http://schemas.microsoft.com/office/drawing/2014/main" id="{10175E1E-0615-C596-E923-4D3078C12278}"/>
              </a:ext>
            </a:extLst>
          </p:cNvPr>
          <p:cNvSpPr>
            <a:spLocks noChangeShapeType="1"/>
          </p:cNvSpPr>
          <p:nvPr/>
        </p:nvSpPr>
        <p:spPr bwMode="auto">
          <a:xfrm flipV="1">
            <a:off x="22975" y="7518457"/>
            <a:ext cx="6880559" cy="1"/>
          </a:xfrm>
          <a:prstGeom prst="line">
            <a:avLst/>
          </a:prstGeom>
          <a:noFill/>
          <a:ln w="28575" cap="flat">
            <a:gradFill flip="none" rotWithShape="1">
              <a:gsLst>
                <a:gs pos="60000">
                  <a:srgbClr val="5354A2"/>
                </a:gs>
                <a:gs pos="100000">
                  <a:srgbClr val="FFFFFF">
                    <a:alpha val="0"/>
                  </a:srgbClr>
                </a:gs>
              </a:gsLst>
              <a:lin ang="5400000" scaled="1"/>
              <a:tileRect/>
            </a:gradFill>
            <a:prstDash val="solid"/>
            <a:miter lim="800000"/>
            <a:headEnd/>
            <a:tailEnd/>
          </a:ln>
          <a:extLst>
            <a:ext uri="{909E8E84-426E-40DD-AFC4-6F175D3DCCD1}">
              <a14:hiddenFill xmlns:a14="http://schemas.microsoft.com/office/drawing/2010/main">
                <a:noFill/>
              </a14:hiddenFill>
            </a:ext>
          </a:extLst>
        </p:spPr>
        <p:txBody>
          <a:bodyPr vert="horz" wrap="square" lIns="84406" tIns="42203" rIns="84406" bIns="42203" numCol="1" anchor="t" anchorCtr="0" compatLnSpc="1">
            <a:prstTxWarp prst="textNoShape">
              <a:avLst/>
            </a:prstTxWarp>
          </a:bodyPr>
          <a:lstStyle/>
          <a:p>
            <a:pPr defTabSz="753587">
              <a:defRPr/>
            </a:pP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3A3590D-9836-99C0-1DE4-EAB70299F572}"/>
              </a:ext>
            </a:extLst>
          </p:cNvPr>
          <p:cNvSpPr txBox="1"/>
          <p:nvPr/>
        </p:nvSpPr>
        <p:spPr>
          <a:xfrm>
            <a:off x="0" y="7251986"/>
            <a:ext cx="1392865" cy="300852"/>
          </a:xfrm>
          <a:prstGeom prst="rect">
            <a:avLst/>
          </a:prstGeom>
          <a:solidFill>
            <a:srgbClr val="002060"/>
          </a:solidFill>
        </p:spPr>
        <p:txBody>
          <a:bodyPr wrap="square" lIns="0" tIns="0" rIns="0" bIns="0" rtlCol="0" anchor="t" anchorCtr="0">
            <a:spAutoFit/>
          </a:bodyPr>
          <a:lstStyle/>
          <a:p>
            <a:pPr algn="ctr" defTabSz="844083">
              <a:lnSpc>
                <a:spcPct val="85000"/>
              </a:lnSpc>
              <a:defRPr/>
            </a:pP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a:p>
            <a:pPr algn="ctr" defTabSz="844083">
              <a:lnSpc>
                <a:spcPct val="85000"/>
              </a:lnSpc>
              <a:defRPr/>
            </a:pPr>
            <a:r>
              <a:rPr kumimoji="1" lang="ja-JP" altLang="en-US"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rPr>
              <a:t>特別講演</a:t>
            </a: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5C7D5D0-8CB1-DF9C-BCA6-74C876130F04}"/>
              </a:ext>
            </a:extLst>
          </p:cNvPr>
          <p:cNvSpPr txBox="1"/>
          <p:nvPr/>
        </p:nvSpPr>
        <p:spPr>
          <a:xfrm>
            <a:off x="1895213" y="6250485"/>
            <a:ext cx="4640678" cy="369332"/>
          </a:xfrm>
          <a:prstGeom prst="rect">
            <a:avLst/>
          </a:prstGeom>
          <a:noFill/>
        </p:spPr>
        <p:txBody>
          <a:bodyPr wrap="square" rtlCol="0">
            <a:spAutoFit/>
          </a:bodyPr>
          <a:lstStyle/>
          <a:p>
            <a:pPr lvl="0">
              <a:defRPr/>
            </a:pPr>
            <a:r>
              <a:rPr kumimoji="1" lang="ja-JP" altLang="en-US" b="1" dirty="0">
                <a:latin typeface="Meiryo UI" panose="020B0604030504040204" pitchFamily="50" charset="-128"/>
                <a:ea typeface="Meiryo UI" panose="020B0604030504040204" pitchFamily="50" charset="-128"/>
              </a:rPr>
              <a:t>　　　中頭病院　薬剤部　　島袋　朝太郎　先生</a:t>
            </a:r>
            <a:endParaRPr kumimoji="1" lang="en-US" altLang="ja-JP" b="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06E43FC-B097-3C45-731F-707549648F46}"/>
              </a:ext>
            </a:extLst>
          </p:cNvPr>
          <p:cNvSpPr txBox="1"/>
          <p:nvPr/>
        </p:nvSpPr>
        <p:spPr>
          <a:xfrm>
            <a:off x="-596" y="6795221"/>
            <a:ext cx="1392865" cy="300852"/>
          </a:xfrm>
          <a:prstGeom prst="rect">
            <a:avLst/>
          </a:prstGeom>
          <a:solidFill>
            <a:srgbClr val="002060"/>
          </a:solidFill>
        </p:spPr>
        <p:txBody>
          <a:bodyPr wrap="square" lIns="0" tIns="0" rIns="0" bIns="0" rtlCol="0" anchor="t" anchorCtr="0">
            <a:spAutoFit/>
          </a:bodyPr>
          <a:lstStyle/>
          <a:p>
            <a:pPr algn="ctr" defTabSz="844083">
              <a:lnSpc>
                <a:spcPct val="85000"/>
              </a:lnSpc>
              <a:defRPr/>
            </a:pP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a:p>
            <a:pPr algn="ctr" defTabSz="844083">
              <a:lnSpc>
                <a:spcPct val="85000"/>
              </a:lnSpc>
              <a:defRPr/>
            </a:pPr>
            <a:r>
              <a:rPr kumimoji="1" lang="ja-JP" altLang="en-US"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rPr>
              <a:t>座長</a:t>
            </a:r>
            <a:endParaRPr kumimoji="1" lang="en-US" altLang="ja-JP" sz="500" b="1" dirty="0">
              <a:solidFill>
                <a:prstClr val="white"/>
              </a:solidFill>
              <a:effectLst>
                <a:outerShdw blurRad="101600" dist="12700" dir="2700000" algn="tl" rotWithShape="0">
                  <a:prstClr val="black">
                    <a:alpha val="35000"/>
                  </a:prstClr>
                </a:outerShdw>
              </a:effectLst>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AA7F5C9-07E3-6346-C933-843B83439627}"/>
              </a:ext>
            </a:extLst>
          </p:cNvPr>
          <p:cNvSpPr txBox="1"/>
          <p:nvPr/>
        </p:nvSpPr>
        <p:spPr>
          <a:xfrm>
            <a:off x="-44706" y="5806347"/>
            <a:ext cx="7341495" cy="400110"/>
          </a:xfrm>
          <a:prstGeom prst="rect">
            <a:avLst/>
          </a:prstGeom>
          <a:noFill/>
        </p:spPr>
        <p:txBody>
          <a:bodyPr wrap="square" rtlCol="0">
            <a:spAutoFit/>
          </a:bodyPr>
          <a:lstStyle/>
          <a:p>
            <a:pPr lvl="0" algn="ctr">
              <a:defRPr/>
            </a:pPr>
            <a:r>
              <a:rPr kumimoji="1" lang="ja-JP" altLang="en-US" sz="2000" b="1" dirty="0">
                <a:solidFill>
                  <a:srgbClr val="002060"/>
                </a:solidFill>
                <a:latin typeface="Meiryo UI" panose="020B0604030504040204" pitchFamily="50" charset="-128"/>
                <a:ea typeface="Meiryo UI" panose="020B0604030504040204" pitchFamily="50" charset="-128"/>
              </a:rPr>
              <a:t>認知症患者における睡眠薬の検討～ポリファーマシー事例～</a:t>
            </a:r>
            <a:endParaRPr kumimoji="1" lang="ja-JP" altLang="en-US" sz="2800" b="1" dirty="0">
              <a:solidFill>
                <a:srgbClr val="002060"/>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2D78AD5-C8B7-114D-921B-7C4BE619699C}"/>
              </a:ext>
            </a:extLst>
          </p:cNvPr>
          <p:cNvSpPr txBox="1"/>
          <p:nvPr/>
        </p:nvSpPr>
        <p:spPr>
          <a:xfrm>
            <a:off x="764906" y="8306879"/>
            <a:ext cx="5772155" cy="369332"/>
          </a:xfrm>
          <a:prstGeom prst="rect">
            <a:avLst/>
          </a:prstGeom>
          <a:noFill/>
        </p:spPr>
        <p:txBody>
          <a:bodyPr wrap="square" lIns="0" tIns="0" rIns="0" bIns="0" rtlCol="0" anchor="t" anchorCtr="0">
            <a:spAutoFit/>
          </a:bodyPr>
          <a:lstStyle/>
          <a:p>
            <a:pPr algn="l"/>
            <a:r>
              <a:rPr kumimoji="1" lang="en-US" altLang="ja-JP" b="1" dirty="0">
                <a:solidFill>
                  <a:srgbClr val="000000"/>
                </a:solidFill>
                <a:latin typeface="Meiryo UI" panose="020B0604030504040204" pitchFamily="50" charset="-128"/>
                <a:ea typeface="Meiryo UI" panose="020B0604030504040204" pitchFamily="50" charset="-128"/>
              </a:rPr>
              <a:t>JCHO</a:t>
            </a:r>
            <a:r>
              <a:rPr kumimoji="1" lang="ja-JP" altLang="en-US" b="1" dirty="0">
                <a:solidFill>
                  <a:srgbClr val="000000"/>
                </a:solidFill>
                <a:latin typeface="Meiryo UI" panose="020B0604030504040204" pitchFamily="50" charset="-128"/>
                <a:ea typeface="Meiryo UI" panose="020B0604030504040204" pitchFamily="50" charset="-128"/>
              </a:rPr>
              <a:t>　九州病院　検診診断部　部長</a:t>
            </a:r>
            <a:r>
              <a:rPr kumimoji="1" lang="ja-JP" altLang="en-US" sz="2400" b="1" dirty="0">
                <a:solidFill>
                  <a:srgbClr val="000000"/>
                </a:solidFill>
                <a:latin typeface="Meiryo UI" panose="020B0604030504040204" pitchFamily="50" charset="-128"/>
                <a:ea typeface="Meiryo UI" panose="020B0604030504040204" pitchFamily="50" charset="-128"/>
              </a:rPr>
              <a:t>　</a:t>
            </a:r>
            <a:r>
              <a:rPr kumimoji="1" lang="ja-JP" altLang="en-US" sz="2000" b="1" dirty="0">
                <a:solidFill>
                  <a:srgbClr val="000000"/>
                </a:solidFill>
                <a:latin typeface="Meiryo UI" panose="020B0604030504040204" pitchFamily="50" charset="-128"/>
                <a:ea typeface="Meiryo UI" panose="020B0604030504040204" pitchFamily="50" charset="-128"/>
              </a:rPr>
              <a:t>折口　秀樹　</a:t>
            </a:r>
            <a:r>
              <a:rPr kumimoji="1" lang="ja-JP" altLang="en-US" b="1" dirty="0">
                <a:solidFill>
                  <a:srgbClr val="000000"/>
                </a:solidFill>
                <a:latin typeface="Meiryo UI" panose="020B0604030504040204" pitchFamily="50" charset="-128"/>
                <a:ea typeface="Meiryo UI" panose="020B0604030504040204" pitchFamily="50" charset="-128"/>
              </a:rPr>
              <a:t>先生</a:t>
            </a:r>
            <a:endParaRPr kumimoji="1" lang="en-US" altLang="ja-JP" sz="1600" b="1" dirty="0">
              <a:solidFill>
                <a:srgbClr val="000000"/>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DC268C8-D8A6-F160-FA7C-E0BF40CA120E}"/>
              </a:ext>
            </a:extLst>
          </p:cNvPr>
          <p:cNvSpPr txBox="1"/>
          <p:nvPr/>
        </p:nvSpPr>
        <p:spPr>
          <a:xfrm>
            <a:off x="742337" y="1705602"/>
            <a:ext cx="5630950" cy="849463"/>
          </a:xfrm>
          <a:prstGeom prst="rect">
            <a:avLst/>
          </a:prstGeom>
          <a:noFill/>
        </p:spPr>
        <p:txBody>
          <a:bodyPr wrap="square" lIns="0" tIns="0" rIns="0" bIns="0" rtlCol="0" anchor="t" anchorCtr="0">
            <a:spAutoFit/>
          </a:bodyPr>
          <a:lstStyle/>
          <a:p>
            <a:pPr defTabSz="844083">
              <a:lnSpc>
                <a:spcPct val="92000"/>
              </a:lnSpc>
              <a:defRPr/>
            </a:pPr>
            <a:r>
              <a:rPr kumimoji="1" lang="ja-JP" altLang="en-US"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２０２５年</a:t>
            </a:r>
            <a:r>
              <a:rPr kumimoji="1" lang="ja-JP" altLang="en-US" sz="36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７</a:t>
            </a:r>
            <a:r>
              <a:rPr kumimoji="1" lang="ja-JP" altLang="en-US"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月</a:t>
            </a:r>
            <a:r>
              <a:rPr kumimoji="1" lang="ja-JP" altLang="en-US" sz="36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１６</a:t>
            </a:r>
            <a:r>
              <a:rPr kumimoji="1" lang="ja-JP" altLang="en-US"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日（水）</a:t>
            </a:r>
            <a:endParaRPr kumimoji="1" lang="en-US" altLang="ja-JP"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endParaRPr>
          </a:p>
          <a:p>
            <a:pPr defTabSz="844083">
              <a:lnSpc>
                <a:spcPct val="92000"/>
              </a:lnSpc>
              <a:defRPr/>
            </a:pPr>
            <a:r>
              <a:rPr kumimoji="1" lang="ja-JP" altLang="en-US"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rPr>
              <a:t>１８：５０～２０：２０</a:t>
            </a:r>
            <a:endParaRPr kumimoji="1" lang="en-US" altLang="ja-JP" sz="2400" b="1" dirty="0">
              <a:solidFill>
                <a:srgbClr val="FFFFFF"/>
              </a:solidFill>
              <a:effectLst>
                <a:glow rad="114300">
                  <a:srgbClr val="F18E1D">
                    <a:alpha val="50000"/>
                  </a:srgbClr>
                </a:glow>
                <a:outerShdw blurRad="114300" dist="12700" dir="2700000" algn="tl" rotWithShape="0">
                  <a:srgbClr val="F18E1D">
                    <a:alpha val="80000"/>
                  </a:srgbClr>
                </a:outerShdw>
              </a:effectLst>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A5F20D7C-BB7A-CDB0-DB60-3407209591A5}"/>
              </a:ext>
            </a:extLst>
          </p:cNvPr>
          <p:cNvSpPr txBox="1"/>
          <p:nvPr/>
        </p:nvSpPr>
        <p:spPr>
          <a:xfrm>
            <a:off x="1511425" y="5426307"/>
            <a:ext cx="2668556"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９</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１０～１９</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３０</a:t>
            </a:r>
          </a:p>
        </p:txBody>
      </p:sp>
      <p:sp>
        <p:nvSpPr>
          <p:cNvPr id="14" name="テキスト ボックス 13">
            <a:extLst>
              <a:ext uri="{FF2B5EF4-FFF2-40B4-BE49-F238E27FC236}">
                <a16:creationId xmlns:a16="http://schemas.microsoft.com/office/drawing/2014/main" id="{0D5338A2-609E-929D-1BF6-2011E2D21DE5}"/>
              </a:ext>
            </a:extLst>
          </p:cNvPr>
          <p:cNvSpPr txBox="1"/>
          <p:nvPr/>
        </p:nvSpPr>
        <p:spPr>
          <a:xfrm>
            <a:off x="1546996" y="7201878"/>
            <a:ext cx="2668556" cy="338554"/>
          </a:xfrm>
          <a:prstGeom prst="rect">
            <a:avLst/>
          </a:prstGeom>
          <a:noFill/>
        </p:spPr>
        <p:txBody>
          <a:bodyPr wrap="square" rtlCol="0">
            <a:spAutoFit/>
          </a:bodyPr>
          <a:lstStyle/>
          <a:p>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９</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３０～２０</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２０</a:t>
            </a:r>
          </a:p>
        </p:txBody>
      </p:sp>
      <p:sp>
        <p:nvSpPr>
          <p:cNvPr id="5" name="テキスト ボックス 4">
            <a:extLst>
              <a:ext uri="{FF2B5EF4-FFF2-40B4-BE49-F238E27FC236}">
                <a16:creationId xmlns:a16="http://schemas.microsoft.com/office/drawing/2014/main" id="{5638C08B-7CAA-5FBC-2DD0-5F6E9CBFA5C1}"/>
              </a:ext>
            </a:extLst>
          </p:cNvPr>
          <p:cNvSpPr txBox="1"/>
          <p:nvPr/>
        </p:nvSpPr>
        <p:spPr>
          <a:xfrm>
            <a:off x="345067" y="8800514"/>
            <a:ext cx="6294508" cy="707886"/>
          </a:xfrm>
          <a:prstGeom prst="rect">
            <a:avLst/>
          </a:prstGeom>
          <a:noFill/>
          <a:ln w="28575">
            <a:solidFill>
              <a:srgbClr val="0070C0"/>
            </a:solidFill>
          </a:ln>
        </p:spPr>
        <p:txBody>
          <a:bodyPr wrap="square" rtlCol="0">
            <a:spAutoFit/>
          </a:bodyPr>
          <a:lstStyle/>
          <a:p>
            <a:r>
              <a:rPr kumimoji="1" lang="ja-JP" altLang="en-US" sz="800" b="1" u="sng" dirty="0">
                <a:solidFill>
                  <a:srgbClr val="FF0000"/>
                </a:solidFill>
                <a:latin typeface="Meiryo UI" panose="020B0604030504040204" pitchFamily="50" charset="-128"/>
                <a:ea typeface="Meiryo UI" panose="020B0604030504040204" pitchFamily="50" charset="-128"/>
              </a:rPr>
              <a:t>・日本病院薬剤師会（日病薬）薬学認定単位</a:t>
            </a:r>
            <a:r>
              <a:rPr kumimoji="1" lang="en-US" altLang="ja-JP" sz="800" b="1" u="sng" dirty="0">
                <a:solidFill>
                  <a:srgbClr val="FF0000"/>
                </a:solidFill>
                <a:latin typeface="Meiryo UI" panose="020B0604030504040204" pitchFamily="50" charset="-128"/>
                <a:ea typeface="Meiryo UI" panose="020B0604030504040204" pitchFamily="50" charset="-128"/>
              </a:rPr>
              <a:t>0.5</a:t>
            </a:r>
            <a:r>
              <a:rPr lang="ja-JP" altLang="en-US" sz="800" b="1" u="sng" dirty="0">
                <a:solidFill>
                  <a:srgbClr val="FF0000"/>
                </a:solidFill>
                <a:latin typeface="Meiryo UI" panose="020B0604030504040204" pitchFamily="50" charset="-128"/>
                <a:ea typeface="Meiryo UI" panose="020B0604030504040204" pitchFamily="50" charset="-128"/>
              </a:rPr>
              <a:t>単位申請中</a:t>
            </a:r>
            <a:endParaRPr kumimoji="1" lang="en-US" altLang="ja-JP" sz="800" b="1" u="sng" dirty="0">
              <a:solidFill>
                <a:srgbClr val="FF0000"/>
              </a:solidFill>
              <a:latin typeface="Meiryo UI" panose="020B0604030504040204" pitchFamily="50" charset="-128"/>
              <a:ea typeface="Meiryo UI" panose="020B0604030504040204" pitchFamily="50" charset="-128"/>
            </a:endParaRPr>
          </a:p>
          <a:p>
            <a:r>
              <a:rPr kumimoji="1" lang="ja-JP" altLang="en-US" sz="800" b="1" dirty="0">
                <a:latin typeface="Meiryo UI" panose="020B0604030504040204" pitchFamily="50" charset="-128"/>
                <a:ea typeface="Meiryo UI" panose="020B0604030504040204" pitchFamily="50" charset="-128"/>
              </a:rPr>
              <a:t>・日病薬単位希望者はログ情報（ログイン、ログアウト時間）から合計の視聴時間</a:t>
            </a:r>
            <a:r>
              <a:rPr lang="ja-JP" altLang="en-US" sz="800" b="1" dirty="0">
                <a:latin typeface="Meiryo UI" panose="020B0604030504040204" pitchFamily="50" charset="-128"/>
                <a:ea typeface="Meiryo UI" panose="020B0604030504040204" pitchFamily="50" charset="-128"/>
              </a:rPr>
              <a:t>を</a:t>
            </a:r>
            <a:r>
              <a:rPr kumimoji="1" lang="ja-JP" altLang="en-US" sz="800" b="1" dirty="0">
                <a:latin typeface="Meiryo UI" panose="020B0604030504040204" pitchFamily="50" charset="-128"/>
                <a:ea typeface="Meiryo UI" panose="020B0604030504040204" pitchFamily="50" charset="-128"/>
              </a:rPr>
              <a:t>算出します。開始～終了まで確実な視聴をお願いいたします。</a:t>
            </a:r>
          </a:p>
          <a:p>
            <a:r>
              <a:rPr kumimoji="1" lang="ja-JP" altLang="en-US" sz="800" b="1" dirty="0">
                <a:latin typeface="Meiryo UI" panose="020B0604030504040204" pitchFamily="50" charset="-128"/>
                <a:ea typeface="Meiryo UI" panose="020B0604030504040204" pitchFamily="50" charset="-128"/>
              </a:rPr>
              <a:t>・ログ情報に加えて本会にて提示されるキーワード確認（３つ）が必要となります。</a:t>
            </a:r>
          </a:p>
          <a:p>
            <a:r>
              <a:rPr kumimoji="1" lang="ja-JP" altLang="en-US" sz="800" b="1" dirty="0">
                <a:latin typeface="Meiryo UI" panose="020B0604030504040204" pitchFamily="50" charset="-128"/>
                <a:ea typeface="Meiryo UI" panose="020B0604030504040204" pitchFamily="50" charset="-128"/>
              </a:rPr>
              <a:t>　</a:t>
            </a:r>
            <a:r>
              <a:rPr kumimoji="1" lang="en-US" altLang="ja-JP" sz="800" b="1" dirty="0">
                <a:latin typeface="Meiryo UI" panose="020B0604030504040204" pitchFamily="50" charset="-128"/>
                <a:ea typeface="Meiryo UI" panose="020B0604030504040204" pitchFamily="50" charset="-128"/>
              </a:rPr>
              <a:t>Web</a:t>
            </a:r>
            <a:r>
              <a:rPr kumimoji="1" lang="ja-JP" altLang="en-US" sz="800" b="1" dirty="0">
                <a:latin typeface="Meiryo UI" panose="020B0604030504040204" pitchFamily="50" charset="-128"/>
                <a:ea typeface="Meiryo UI" panose="020B0604030504040204" pitchFamily="50" charset="-128"/>
              </a:rPr>
              <a:t>セミナー終了後に</a:t>
            </a:r>
            <a:r>
              <a:rPr kumimoji="1" lang="en-US" altLang="ja-JP" sz="800" b="1" dirty="0">
                <a:latin typeface="Meiryo UI" panose="020B0604030504040204" pitchFamily="50" charset="-128"/>
                <a:ea typeface="Meiryo UI" panose="020B0604030504040204" pitchFamily="50" charset="-128"/>
              </a:rPr>
              <a:t>Zoom</a:t>
            </a:r>
            <a:r>
              <a:rPr kumimoji="1" lang="ja-JP" altLang="en-US" sz="800" b="1" dirty="0">
                <a:latin typeface="Meiryo UI" panose="020B0604030504040204" pitchFamily="50" charset="-128"/>
                <a:ea typeface="Meiryo UI" panose="020B0604030504040204" pitchFamily="50" charset="-128"/>
              </a:rPr>
              <a:t>チャット欄のアンケート</a:t>
            </a:r>
            <a:r>
              <a:rPr kumimoji="1" lang="en-US" altLang="ja-JP" sz="800" b="1" dirty="0">
                <a:latin typeface="Meiryo UI" panose="020B0604030504040204" pitchFamily="50" charset="-128"/>
                <a:ea typeface="Meiryo UI" panose="020B0604030504040204" pitchFamily="50" charset="-128"/>
              </a:rPr>
              <a:t>URL</a:t>
            </a:r>
            <a:r>
              <a:rPr kumimoji="1" lang="ja-JP" altLang="en-US" sz="800" b="1" dirty="0">
                <a:latin typeface="Meiryo UI" panose="020B0604030504040204" pitchFamily="50" charset="-128"/>
                <a:ea typeface="Meiryo UI" panose="020B0604030504040204" pitchFamily="50" charset="-128"/>
              </a:rPr>
              <a:t>より、ご所属、お名前、</a:t>
            </a:r>
            <a:r>
              <a:rPr kumimoji="1" lang="en-US" altLang="ja-JP" sz="800" b="1" dirty="0">
                <a:latin typeface="Meiryo UI" panose="020B0604030504040204" pitchFamily="50" charset="-128"/>
                <a:ea typeface="Meiryo UI" panose="020B0604030504040204" pitchFamily="50" charset="-128"/>
              </a:rPr>
              <a:t>3</a:t>
            </a:r>
            <a:r>
              <a:rPr kumimoji="1" lang="ja-JP" altLang="en-US" sz="800" b="1" dirty="0">
                <a:latin typeface="Meiryo UI" panose="020B0604030504040204" pitchFamily="50" charset="-128"/>
                <a:ea typeface="Meiryo UI" panose="020B0604030504040204" pitchFamily="50" charset="-128"/>
              </a:rPr>
              <a:t>つのキーワードをご回答いただきますようお願いいたします</a:t>
            </a:r>
            <a:endParaRPr kumimoji="1" lang="en-US" altLang="ja-JP" sz="800" b="1" dirty="0">
              <a:latin typeface="Meiryo UI" panose="020B0604030504040204" pitchFamily="50" charset="-128"/>
              <a:ea typeface="Meiryo UI" panose="020B0604030504040204" pitchFamily="50" charset="-128"/>
            </a:endParaRPr>
          </a:p>
          <a:p>
            <a:r>
              <a:rPr lang="en-US" altLang="ja-JP" sz="800" b="1" dirty="0">
                <a:latin typeface="Meiryo UI" panose="020B0604030504040204" pitchFamily="50" charset="-128"/>
                <a:ea typeface="Meiryo UI" panose="020B0604030504040204" pitchFamily="50" charset="-128"/>
              </a:rPr>
              <a:t>                                                                                                                                                     </a:t>
            </a:r>
            <a:r>
              <a:rPr kumimoji="1" lang="ja-JP" altLang="en-US" sz="800" b="1" dirty="0">
                <a:latin typeface="Meiryo UI" panose="020B0604030504040204" pitchFamily="50" charset="-128"/>
                <a:ea typeface="Meiryo UI" panose="020B0604030504040204" pitchFamily="50" charset="-128"/>
              </a:rPr>
              <a:t>（期限：当日中）。</a:t>
            </a:r>
            <a:endParaRPr kumimoji="1" lang="en-US" altLang="ja-JP" sz="8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836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正方形/長方形 152"/>
          <p:cNvSpPr/>
          <p:nvPr/>
        </p:nvSpPr>
        <p:spPr>
          <a:xfrm>
            <a:off x="241905" y="250635"/>
            <a:ext cx="6326455" cy="72374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9484">
              <a:defRPr/>
            </a:pPr>
            <a:r>
              <a:rPr kumimoji="1" lang="ja-JP" altLang="en-US" sz="2742" b="1" dirty="0">
                <a:solidFill>
                  <a:prstClr val="white"/>
                </a:solidFill>
                <a:latin typeface="Meiryo UI" panose="020B0604030504040204" pitchFamily="50" charset="-128"/>
                <a:ea typeface="Meiryo UI" panose="020B0604030504040204" pitchFamily="50" charset="-128"/>
              </a:rPr>
              <a:t>視聴方法のご案内</a:t>
            </a:r>
          </a:p>
        </p:txBody>
      </p:sp>
      <p:sp>
        <p:nvSpPr>
          <p:cNvPr id="92" name="テキスト ボックス 91"/>
          <p:cNvSpPr txBox="1"/>
          <p:nvPr/>
        </p:nvSpPr>
        <p:spPr>
          <a:xfrm>
            <a:off x="1602223" y="8311315"/>
            <a:ext cx="3653552" cy="636713"/>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defTabSz="895295">
              <a:defRPr/>
            </a:pPr>
            <a:r>
              <a:rPr kumimoji="1" lang="ja-JP" altLang="en-US" sz="1179" b="1" dirty="0">
                <a:solidFill>
                  <a:prstClr val="black"/>
                </a:solidFill>
                <a:latin typeface="Meiryo UI" panose="020B0604030504040204" pitchFamily="50" charset="-128"/>
                <a:ea typeface="Meiryo UI" panose="020B0604030504040204" pitchFamily="50" charset="-128"/>
                <a:cs typeface="Arial" panose="020B0604020202020204" pitchFamily="34" charset="0"/>
              </a:rPr>
              <a:t>担当：エーザイ株式会社　上野　格</a:t>
            </a:r>
            <a:endParaRPr kumimoji="1" lang="en-US" altLang="ja-JP" sz="1179" b="1"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defTabSz="895295">
              <a:defRPr/>
            </a:pPr>
            <a:r>
              <a:rPr kumimoji="1" lang="ja-JP" altLang="en-US" sz="1179" b="1" dirty="0">
                <a:solidFill>
                  <a:prstClr val="black"/>
                </a:solidFill>
                <a:latin typeface="Meiryo UI" panose="020B0604030504040204" pitchFamily="50" charset="-128"/>
                <a:ea typeface="Meiryo UI" panose="020B0604030504040204" pitchFamily="50" charset="-128"/>
                <a:cs typeface="Arial" panose="020B0604020202020204" pitchFamily="34" charset="0"/>
              </a:rPr>
              <a:t>問い合わせ：</a:t>
            </a:r>
            <a:r>
              <a:rPr kumimoji="1" lang="en-US" altLang="ja-JP" sz="1179" b="1" dirty="0">
                <a:solidFill>
                  <a:prstClr val="black"/>
                </a:solidFill>
                <a:latin typeface="Meiryo UI" panose="020B0604030504040204" pitchFamily="50" charset="-128"/>
                <a:ea typeface="Meiryo UI" panose="020B0604030504040204" pitchFamily="50" charset="-128"/>
                <a:cs typeface="Arial" panose="020B0604020202020204" pitchFamily="34" charset="0"/>
              </a:rPr>
              <a:t>i-ueno@hhc.eisai.co.jp</a:t>
            </a:r>
            <a:endParaRPr kumimoji="1" lang="en-US" altLang="ja-JP" sz="1179" b="1" dirty="0">
              <a:solidFill>
                <a:srgbClr val="0000FF"/>
              </a:solidFill>
              <a:latin typeface="Meiryo UI" panose="020B0604030504040204" pitchFamily="50" charset="-128"/>
              <a:ea typeface="Meiryo UI" panose="020B0604030504040204" pitchFamily="50" charset="-128"/>
              <a:cs typeface="Arial" panose="020B0604020202020204" pitchFamily="34" charset="0"/>
            </a:endParaRPr>
          </a:p>
          <a:p>
            <a:pPr defTabSz="895295">
              <a:defRPr/>
            </a:pPr>
            <a:r>
              <a:rPr kumimoji="1" lang="ja-JP" altLang="en-US" sz="1179" b="1" dirty="0">
                <a:solidFill>
                  <a:prstClr val="black"/>
                </a:solidFill>
                <a:latin typeface="Meiryo UI" panose="020B0604030504040204" pitchFamily="50" charset="-128"/>
                <a:ea typeface="Meiryo UI" panose="020B0604030504040204" pitchFamily="50" charset="-128"/>
                <a:cs typeface="Arial" panose="020B0604020202020204" pitchFamily="34" charset="0"/>
              </a:rPr>
              <a:t>緊急連絡先：</a:t>
            </a:r>
            <a:r>
              <a:rPr kumimoji="1" lang="en-US" altLang="ja-JP" sz="1179" b="1" dirty="0">
                <a:solidFill>
                  <a:prstClr val="black"/>
                </a:solidFill>
                <a:latin typeface="Meiryo UI" panose="020B0604030504040204" pitchFamily="50" charset="-128"/>
                <a:ea typeface="Meiryo UI" panose="020B0604030504040204" pitchFamily="50" charset="-128"/>
                <a:cs typeface="Arial" panose="020B0604020202020204" pitchFamily="34" charset="0"/>
              </a:rPr>
              <a:t>070-7607-4999</a:t>
            </a:r>
          </a:p>
        </p:txBody>
      </p:sp>
      <p:sp>
        <p:nvSpPr>
          <p:cNvPr id="44" name="角丸四角形 43"/>
          <p:cNvSpPr/>
          <p:nvPr/>
        </p:nvSpPr>
        <p:spPr>
          <a:xfrm>
            <a:off x="2194046" y="1690334"/>
            <a:ext cx="4462389" cy="1252352"/>
          </a:xfrm>
          <a:prstGeom prst="roundRect">
            <a:avLst>
              <a:gd name="adj" fmla="val 19925"/>
            </a:avLst>
          </a:prstGeom>
          <a:solidFill>
            <a:schemeClr val="accent2">
              <a:lumMod val="20000"/>
              <a:lumOff val="8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948" tIns="43473" rIns="86948" bIns="43473" numCol="1" spcCol="0" rtlCol="0" fromWordArt="0" anchor="ctr" anchorCtr="0" forceAA="0" compatLnSpc="1">
            <a:prstTxWarp prst="textNoShape">
              <a:avLst/>
            </a:prstTxWarp>
            <a:noAutofit/>
          </a:bodyPr>
          <a:lstStyle/>
          <a:p>
            <a:pPr defTabSz="447647">
              <a:defRPr/>
            </a:pPr>
            <a:r>
              <a:rPr lang="en-US" altLang="ja-JP" sz="1361" b="1" dirty="0">
                <a:solidFill>
                  <a:prstClr val="black"/>
                </a:solidFill>
                <a:latin typeface="Meiryo UI" panose="020B0604030504040204" pitchFamily="50" charset="-128"/>
                <a:ea typeface="Meiryo UI" panose="020B0604030504040204" pitchFamily="50" charset="-128"/>
              </a:rPr>
              <a:t>【</a:t>
            </a:r>
            <a:r>
              <a:rPr lang="ja-JP" altLang="en-US" sz="1361" b="1" dirty="0">
                <a:solidFill>
                  <a:prstClr val="black"/>
                </a:solidFill>
                <a:latin typeface="Meiryo UI" panose="020B0604030504040204" pitchFamily="50" charset="-128"/>
                <a:ea typeface="Meiryo UI" panose="020B0604030504040204" pitchFamily="50" charset="-128"/>
              </a:rPr>
              <a:t>登録</a:t>
            </a:r>
            <a:r>
              <a:rPr lang="en-US" altLang="ja-JP" sz="1361" b="1" dirty="0">
                <a:solidFill>
                  <a:prstClr val="black"/>
                </a:solidFill>
                <a:latin typeface="Meiryo UI" panose="020B0604030504040204" pitchFamily="50" charset="-128"/>
                <a:ea typeface="Meiryo UI" panose="020B0604030504040204" pitchFamily="50" charset="-128"/>
              </a:rPr>
              <a:t>URL</a:t>
            </a:r>
            <a:r>
              <a:rPr lang="en-US" altLang="ja-JP" sz="1361" b="1" dirty="0">
                <a:solidFill>
                  <a:prstClr val="black"/>
                </a:solidFill>
                <a:latin typeface="Meiryo UI" panose="020B0604030504040204" pitchFamily="50" charset="-128"/>
                <a:ea typeface="Meiryo UI" panose="020B0604030504040204" pitchFamily="50" charset="-128"/>
                <a:cs typeface="Arial" panose="020B0604020202020204" pitchFamily="34" charset="0"/>
              </a:rPr>
              <a:t>】</a:t>
            </a:r>
          </a:p>
          <a:p>
            <a:pPr defTabSz="447647">
              <a:defRPr/>
            </a:pPr>
            <a:r>
              <a:rPr lang="en-US" altLang="ja-JP" sz="1361" b="1" dirty="0">
                <a:solidFill>
                  <a:prstClr val="black"/>
                </a:solidFill>
                <a:latin typeface="Meiryo UI" panose="020B0604030504040204" pitchFamily="50" charset="-128"/>
                <a:ea typeface="Meiryo UI" panose="020B0604030504040204" pitchFamily="50" charset="-128"/>
                <a:cs typeface="Arial" panose="020B0604020202020204" pitchFamily="34" charset="0"/>
              </a:rPr>
              <a:t>https://x.gd/rGADJ</a:t>
            </a:r>
          </a:p>
          <a:p>
            <a:pPr defTabSz="447647">
              <a:defRPr/>
            </a:pPr>
            <a:r>
              <a:rPr lang="en-US" altLang="ja-JP" sz="1361" b="1" dirty="0">
                <a:solidFill>
                  <a:prstClr val="black"/>
                </a:solidFill>
                <a:latin typeface="Meiryo UI" panose="020B0604030504040204" pitchFamily="50" charset="-128"/>
                <a:ea typeface="Meiryo UI" panose="020B0604030504040204" pitchFamily="50" charset="-128"/>
              </a:rPr>
              <a:t>(</a:t>
            </a:r>
            <a:r>
              <a:rPr lang="ja-JP" altLang="en-US" sz="1361" b="1" dirty="0">
                <a:solidFill>
                  <a:prstClr val="black"/>
                </a:solidFill>
                <a:latin typeface="Meiryo UI" panose="020B0604030504040204" pitchFamily="50" charset="-128"/>
                <a:ea typeface="Meiryo UI" panose="020B0604030504040204" pitchFamily="50" charset="-128"/>
              </a:rPr>
              <a:t>上記で開けない場合はこちらから登録お願いします</a:t>
            </a:r>
            <a:r>
              <a:rPr lang="en-US" altLang="ja-JP" sz="1361" b="1" dirty="0">
                <a:solidFill>
                  <a:prstClr val="black"/>
                </a:solidFill>
                <a:latin typeface="Meiryo UI" panose="020B0604030504040204" pitchFamily="50" charset="-128"/>
                <a:ea typeface="Meiryo UI" panose="020B0604030504040204" pitchFamily="50" charset="-128"/>
              </a:rPr>
              <a:t>)</a:t>
            </a:r>
          </a:p>
          <a:p>
            <a:pPr defTabSz="447647">
              <a:defRPr/>
            </a:pPr>
            <a:r>
              <a:rPr lang="en-US" altLang="ja-JP" sz="1361" b="1" dirty="0">
                <a:solidFill>
                  <a:prstClr val="black"/>
                </a:solidFill>
                <a:latin typeface="Meiryo UI" panose="020B0604030504040204" pitchFamily="50" charset="-128"/>
                <a:ea typeface="Meiryo UI" panose="020B0604030504040204" pitchFamily="50" charset="-128"/>
              </a:rPr>
              <a:t>https://us06web.zoom.us/webinar/register/WN_BUstWrPgSbyHqA8t_TBtkg</a:t>
            </a:r>
          </a:p>
        </p:txBody>
      </p:sp>
      <p:sp>
        <p:nvSpPr>
          <p:cNvPr id="48" name="角丸四角形 47"/>
          <p:cNvSpPr/>
          <p:nvPr/>
        </p:nvSpPr>
        <p:spPr>
          <a:xfrm>
            <a:off x="2221613" y="2993681"/>
            <a:ext cx="2056426" cy="935682"/>
          </a:xfrm>
          <a:prstGeom prst="roundRect">
            <a:avLst>
              <a:gd name="adj" fmla="val 19925"/>
            </a:avLst>
          </a:prstGeom>
          <a:solidFill>
            <a:srgbClr val="F8F5DA"/>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948" tIns="43473" rIns="86948" bIns="43473" numCol="1" spcCol="0" rtlCol="0" fromWordArt="0" anchor="ctr" anchorCtr="0" forceAA="0" compatLnSpc="1">
            <a:prstTxWarp prst="textNoShape">
              <a:avLst/>
            </a:prstTxWarp>
            <a:noAutofit/>
          </a:bodyPr>
          <a:lstStyle/>
          <a:p>
            <a:pPr defTabSz="895295">
              <a:defRPr/>
            </a:pPr>
            <a:r>
              <a:rPr kumimoji="1" lang="ja-JP" altLang="en-US" sz="1361" b="1" dirty="0">
                <a:solidFill>
                  <a:prstClr val="black"/>
                </a:solidFill>
                <a:latin typeface="Meiryo UI" panose="020B0604030504040204" pitchFamily="50" charset="-128"/>
                <a:ea typeface="Meiryo UI" panose="020B0604030504040204" pitchFamily="50" charset="-128"/>
                <a:cs typeface="Arial" panose="020B0604020202020204" pitchFamily="34" charset="0"/>
              </a:rPr>
              <a:t>ウェビナー</a:t>
            </a:r>
            <a:r>
              <a:rPr kumimoji="1" lang="en-US" altLang="ja-JP" sz="1361" b="1" dirty="0">
                <a:solidFill>
                  <a:prstClr val="black"/>
                </a:solidFill>
                <a:latin typeface="Meiryo UI" panose="020B0604030504040204" pitchFamily="50" charset="-128"/>
                <a:ea typeface="Meiryo UI" panose="020B0604030504040204" pitchFamily="50" charset="-128"/>
                <a:cs typeface="Arial" panose="020B0604020202020204" pitchFamily="34" charset="0"/>
              </a:rPr>
              <a:t>ID</a:t>
            </a:r>
          </a:p>
          <a:p>
            <a:pPr defTabSz="895295">
              <a:defRPr/>
            </a:pPr>
            <a:r>
              <a:rPr lang="en-US" altLang="ja-JP" sz="1361" b="1" dirty="0">
                <a:solidFill>
                  <a:srgbClr val="0070C0"/>
                </a:solidFill>
                <a:latin typeface="Meiryo UI" panose="020B0604030504040204" pitchFamily="50" charset="-128"/>
                <a:ea typeface="Meiryo UI" panose="020B0604030504040204" pitchFamily="50" charset="-128"/>
              </a:rPr>
              <a:t>829 4836 7951</a:t>
            </a:r>
            <a:br>
              <a:rPr lang="ja-JP" altLang="en-US" sz="1361" b="1" dirty="0">
                <a:solidFill>
                  <a:srgbClr val="0070C0"/>
                </a:solidFill>
                <a:latin typeface="Meiryo UI" panose="020B0604030504040204" pitchFamily="50" charset="-128"/>
                <a:ea typeface="Meiryo UI" panose="020B0604030504040204" pitchFamily="50" charset="-128"/>
              </a:rPr>
            </a:br>
            <a:r>
              <a:rPr kumimoji="1" lang="ja-JP" altLang="en-US" sz="1361" b="1" dirty="0">
                <a:solidFill>
                  <a:prstClr val="black"/>
                </a:solidFill>
                <a:latin typeface="Meiryo UI" panose="020B0604030504040204" pitchFamily="50" charset="-128"/>
                <a:ea typeface="Meiryo UI" panose="020B0604030504040204" pitchFamily="50" charset="-128"/>
                <a:cs typeface="Arial" panose="020B0604020202020204" pitchFamily="34" charset="0"/>
              </a:rPr>
              <a:t>パスコード</a:t>
            </a:r>
            <a:endParaRPr kumimoji="1" lang="en-US" altLang="ja-JP" sz="1361" b="1" dirty="0">
              <a:solidFill>
                <a:prstClr val="black"/>
              </a:solidFill>
              <a:latin typeface="Meiryo UI" panose="020B0604030504040204" pitchFamily="50" charset="-128"/>
              <a:ea typeface="Meiryo UI" panose="020B0604030504040204" pitchFamily="50" charset="-128"/>
              <a:cs typeface="Arial" panose="020B0604020202020204" pitchFamily="34" charset="0"/>
            </a:endParaRPr>
          </a:p>
          <a:p>
            <a:pPr defTabSz="895295">
              <a:defRPr/>
            </a:pPr>
            <a:r>
              <a:rPr kumimoji="1" lang="en-US" altLang="ja-JP" sz="1361" b="1" dirty="0">
                <a:solidFill>
                  <a:srgbClr val="0070C0"/>
                </a:solidFill>
                <a:latin typeface="Meiryo UI" panose="020B0604030504040204" pitchFamily="50" charset="-128"/>
                <a:ea typeface="Meiryo UI" panose="020B0604030504040204" pitchFamily="50" charset="-128"/>
                <a:cs typeface="Arial" panose="020B0604020202020204" pitchFamily="34" charset="0"/>
              </a:rPr>
              <a:t>Eisai0716</a:t>
            </a:r>
          </a:p>
        </p:txBody>
      </p:sp>
      <p:sp>
        <p:nvSpPr>
          <p:cNvPr id="43" name="テキスト ボックス 42">
            <a:extLst>
              <a:ext uri="{FF2B5EF4-FFF2-40B4-BE49-F238E27FC236}">
                <a16:creationId xmlns:a16="http://schemas.microsoft.com/office/drawing/2014/main" id="{6C282462-557E-48CA-AD52-AAEBD37EE220}"/>
              </a:ext>
            </a:extLst>
          </p:cNvPr>
          <p:cNvSpPr txBox="1">
            <a:spLocks noChangeArrowheads="1"/>
          </p:cNvSpPr>
          <p:nvPr/>
        </p:nvSpPr>
        <p:spPr bwMode="auto">
          <a:xfrm>
            <a:off x="827756" y="9053780"/>
            <a:ext cx="5202489" cy="63478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defTabSz="671471" eaLnBrk="0" fontAlgn="base" hangingPunct="0">
              <a:spcBef>
                <a:spcPct val="0"/>
              </a:spcBef>
              <a:spcAft>
                <a:spcPct val="0"/>
              </a:spcAft>
              <a:buNone/>
              <a:defRPr/>
            </a:pPr>
            <a:r>
              <a:rPr lang="ja-JP" altLang="en-US" sz="1175" dirty="0">
                <a:solidFill>
                  <a:srgbClr val="000000"/>
                </a:solidFill>
                <a:latin typeface="Meiryo UI" panose="020B0604030504040204" pitchFamily="50" charset="-128"/>
                <a:ea typeface="Meiryo UI" panose="020B0604030504040204" pitchFamily="50" charset="-128"/>
              </a:rPr>
              <a:t>　▶本講演会は医療関係者の皆さまに限りご参加いただくことが可能です。</a:t>
            </a:r>
          </a:p>
          <a:p>
            <a:pPr defTabSz="671471" eaLnBrk="0" fontAlgn="base" hangingPunct="0">
              <a:spcBef>
                <a:spcPct val="0"/>
              </a:spcBef>
              <a:spcAft>
                <a:spcPct val="0"/>
              </a:spcAft>
              <a:buNone/>
              <a:defRPr/>
            </a:pPr>
            <a:r>
              <a:rPr lang="ja-JP" altLang="en-US" sz="1175" dirty="0">
                <a:solidFill>
                  <a:srgbClr val="000000"/>
                </a:solidFill>
                <a:latin typeface="Meiryo UI" panose="020B0604030504040204" pitchFamily="50" charset="-128"/>
                <a:ea typeface="Meiryo UI" panose="020B0604030504040204" pitchFamily="50" charset="-128"/>
              </a:rPr>
              <a:t>　▶本講演会の内容</a:t>
            </a:r>
            <a:r>
              <a:rPr lang="en-US" altLang="ja-JP" sz="1175" dirty="0">
                <a:solidFill>
                  <a:srgbClr val="000000"/>
                </a:solidFill>
                <a:latin typeface="Meiryo UI" panose="020B0604030504040204" pitchFamily="50" charset="-128"/>
                <a:ea typeface="Meiryo UI" panose="020B0604030504040204" pitchFamily="50" charset="-128"/>
              </a:rPr>
              <a:t>(</a:t>
            </a:r>
            <a:r>
              <a:rPr lang="ja-JP" altLang="en-US" sz="1175" dirty="0">
                <a:solidFill>
                  <a:srgbClr val="000000"/>
                </a:solidFill>
                <a:latin typeface="Meiryo UI" panose="020B0604030504040204" pitchFamily="50" charset="-128"/>
                <a:ea typeface="Meiryo UI" panose="020B0604030504040204" pitchFamily="50" charset="-128"/>
              </a:rPr>
              <a:t>話される内容や投影される文字</a:t>
            </a:r>
            <a:r>
              <a:rPr lang="en-US" altLang="ja-JP" sz="1175" dirty="0">
                <a:solidFill>
                  <a:srgbClr val="000000"/>
                </a:solidFill>
                <a:latin typeface="Meiryo UI" panose="020B0604030504040204" pitchFamily="50" charset="-128"/>
                <a:ea typeface="Meiryo UI" panose="020B0604030504040204" pitchFamily="50" charset="-128"/>
              </a:rPr>
              <a:t>､</a:t>
            </a:r>
            <a:r>
              <a:rPr lang="ja-JP" altLang="en-US" sz="1175" dirty="0">
                <a:solidFill>
                  <a:srgbClr val="000000"/>
                </a:solidFill>
                <a:latin typeface="Meiryo UI" panose="020B0604030504040204" pitchFamily="50" charset="-128"/>
                <a:ea typeface="Meiryo UI" panose="020B0604030504040204" pitchFamily="50" charset="-128"/>
              </a:rPr>
              <a:t>写真</a:t>
            </a:r>
            <a:r>
              <a:rPr lang="en-US" altLang="ja-JP" sz="1175" dirty="0">
                <a:solidFill>
                  <a:srgbClr val="000000"/>
                </a:solidFill>
                <a:latin typeface="Meiryo UI" panose="020B0604030504040204" pitchFamily="50" charset="-128"/>
                <a:ea typeface="Meiryo UI" panose="020B0604030504040204" pitchFamily="50" charset="-128"/>
              </a:rPr>
              <a:t>､</a:t>
            </a:r>
            <a:r>
              <a:rPr lang="ja-JP" altLang="en-US" sz="1175" dirty="0">
                <a:solidFill>
                  <a:srgbClr val="000000"/>
                </a:solidFill>
                <a:latin typeface="Meiryo UI" panose="020B0604030504040204" pitchFamily="50" charset="-128"/>
                <a:ea typeface="Meiryo UI" panose="020B0604030504040204" pitchFamily="50" charset="-128"/>
              </a:rPr>
              <a:t>図</a:t>
            </a:r>
            <a:r>
              <a:rPr lang="en-US" altLang="ja-JP" sz="1175" dirty="0">
                <a:solidFill>
                  <a:srgbClr val="000000"/>
                </a:solidFill>
                <a:latin typeface="Meiryo UI" panose="020B0604030504040204" pitchFamily="50" charset="-128"/>
                <a:ea typeface="Meiryo UI" panose="020B0604030504040204" pitchFamily="50" charset="-128"/>
              </a:rPr>
              <a:t>､</a:t>
            </a:r>
            <a:r>
              <a:rPr lang="ja-JP" altLang="en-US" sz="1175" dirty="0">
                <a:solidFill>
                  <a:srgbClr val="000000"/>
                </a:solidFill>
                <a:latin typeface="Meiryo UI" panose="020B0604030504040204" pitchFamily="50" charset="-128"/>
                <a:ea typeface="Meiryo UI" panose="020B0604030504040204" pitchFamily="50" charset="-128"/>
              </a:rPr>
              <a:t>イラストなど</a:t>
            </a:r>
            <a:r>
              <a:rPr lang="en-US" altLang="ja-JP" sz="1175" dirty="0">
                <a:solidFill>
                  <a:srgbClr val="000000"/>
                </a:solidFill>
                <a:latin typeface="Meiryo UI" panose="020B0604030504040204" pitchFamily="50" charset="-128"/>
                <a:ea typeface="Meiryo UI" panose="020B0604030504040204" pitchFamily="50" charset="-128"/>
              </a:rPr>
              <a:t>)</a:t>
            </a:r>
            <a:r>
              <a:rPr lang="ja-JP" altLang="en-US" sz="1175" dirty="0">
                <a:solidFill>
                  <a:srgbClr val="000000"/>
                </a:solidFill>
                <a:latin typeface="Meiryo UI" panose="020B0604030504040204" pitchFamily="50" charset="-128"/>
                <a:ea typeface="Meiryo UI" panose="020B0604030504040204" pitchFamily="50" charset="-128"/>
              </a:rPr>
              <a:t>の</a:t>
            </a:r>
            <a:endParaRPr lang="en-US" altLang="ja-JP" sz="1175" dirty="0">
              <a:solidFill>
                <a:srgbClr val="000000"/>
              </a:solidFill>
              <a:latin typeface="Meiryo UI" panose="020B0604030504040204" pitchFamily="50" charset="-128"/>
              <a:ea typeface="Meiryo UI" panose="020B0604030504040204" pitchFamily="50" charset="-128"/>
            </a:endParaRPr>
          </a:p>
          <a:p>
            <a:pPr defTabSz="671471" eaLnBrk="0" fontAlgn="base" hangingPunct="0">
              <a:spcBef>
                <a:spcPct val="0"/>
              </a:spcBef>
              <a:spcAft>
                <a:spcPct val="0"/>
              </a:spcAft>
              <a:buNone/>
              <a:defRPr/>
            </a:pPr>
            <a:r>
              <a:rPr lang="ja-JP" altLang="en-US" sz="1175" dirty="0">
                <a:solidFill>
                  <a:srgbClr val="000000"/>
                </a:solidFill>
                <a:latin typeface="Meiryo UI" panose="020B0604030504040204" pitchFamily="50" charset="-128"/>
                <a:ea typeface="Meiryo UI" panose="020B0604030504040204" pitchFamily="50" charset="-128"/>
              </a:rPr>
              <a:t>　　 無断での複製、転載、改変その他の二次利用はお控えください。</a:t>
            </a:r>
          </a:p>
        </p:txBody>
      </p:sp>
      <p:graphicFrame>
        <p:nvGraphicFramePr>
          <p:cNvPr id="4" name="表 3">
            <a:extLst>
              <a:ext uri="{FF2B5EF4-FFF2-40B4-BE49-F238E27FC236}">
                <a16:creationId xmlns:a16="http://schemas.microsoft.com/office/drawing/2014/main" id="{64AC1C54-0F81-897A-1E5C-E4B80880EB9F}"/>
              </a:ext>
            </a:extLst>
          </p:cNvPr>
          <p:cNvGraphicFramePr>
            <a:graphicFrameLocks noGrp="1"/>
          </p:cNvGraphicFramePr>
          <p:nvPr/>
        </p:nvGraphicFramePr>
        <p:xfrm>
          <a:off x="408316" y="1075842"/>
          <a:ext cx="2102995" cy="675316"/>
        </p:xfrm>
        <a:graphic>
          <a:graphicData uri="http://schemas.openxmlformats.org/drawingml/2006/table">
            <a:tbl>
              <a:tblPr/>
              <a:tblGrid>
                <a:gridCol w="2102995">
                  <a:extLst>
                    <a:ext uri="{9D8B030D-6E8A-4147-A177-3AD203B41FA5}">
                      <a16:colId xmlns:a16="http://schemas.microsoft.com/office/drawing/2014/main" val="1714304523"/>
                    </a:ext>
                  </a:extLst>
                </a:gridCol>
              </a:tblGrid>
              <a:tr h="675316">
                <a:tc>
                  <a:txBody>
                    <a:bodyPr/>
                    <a:lstStyle/>
                    <a:p>
                      <a:pPr algn="l" fontAlgn="ct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panose="020B0604020202020204" pitchFamily="34" charset="0"/>
                        </a:rPr>
                        <a:t>事前登録申込</a:t>
                      </a:r>
                      <a:endParaRPr lang="en-US" sz="1700" b="0" i="0" dirty="0">
                        <a:solidFill>
                          <a:srgbClr val="65ACE4"/>
                        </a:solidFill>
                        <a:effectLst/>
                      </a:endParaRPr>
                    </a:p>
                  </a:txBody>
                  <a:tcPr marL="89527" marR="93258" marT="44764" marB="44764" anchor="ctr">
                    <a:lnL>
                      <a:noFill/>
                    </a:lnL>
                    <a:lnR>
                      <a:noFill/>
                    </a:lnR>
                    <a:lnT>
                      <a:noFill/>
                    </a:lnT>
                    <a:lnB>
                      <a:noFill/>
                    </a:lnB>
                  </a:tcPr>
                </a:tc>
                <a:extLst>
                  <a:ext uri="{0D108BD9-81ED-4DB2-BD59-A6C34878D82A}">
                    <a16:rowId xmlns:a16="http://schemas.microsoft.com/office/drawing/2014/main" val="3201630009"/>
                  </a:ext>
                </a:extLst>
              </a:tr>
            </a:tbl>
          </a:graphicData>
        </a:graphic>
      </p:graphicFrame>
      <p:graphicFrame>
        <p:nvGraphicFramePr>
          <p:cNvPr id="6" name="表 5">
            <a:extLst>
              <a:ext uri="{FF2B5EF4-FFF2-40B4-BE49-F238E27FC236}">
                <a16:creationId xmlns:a16="http://schemas.microsoft.com/office/drawing/2014/main" id="{4E07D321-5A4E-3A2D-EFF8-A7648FAC73D1}"/>
              </a:ext>
            </a:extLst>
          </p:cNvPr>
          <p:cNvGraphicFramePr>
            <a:graphicFrameLocks noGrp="1"/>
          </p:cNvGraphicFramePr>
          <p:nvPr>
            <p:extLst>
              <p:ext uri="{D42A27DB-BD31-4B8C-83A1-F6EECF244321}">
                <p14:modId xmlns:p14="http://schemas.microsoft.com/office/powerpoint/2010/main" val="315418888"/>
              </p:ext>
            </p:extLst>
          </p:nvPr>
        </p:nvGraphicFramePr>
        <p:xfrm>
          <a:off x="2183748" y="1007191"/>
          <a:ext cx="5146386" cy="743967"/>
        </p:xfrm>
        <a:graphic>
          <a:graphicData uri="http://schemas.openxmlformats.org/drawingml/2006/table">
            <a:tbl>
              <a:tblPr/>
              <a:tblGrid>
                <a:gridCol w="5146386">
                  <a:extLst>
                    <a:ext uri="{9D8B030D-6E8A-4147-A177-3AD203B41FA5}">
                      <a16:colId xmlns:a16="http://schemas.microsoft.com/office/drawing/2014/main" val="1714304523"/>
                    </a:ext>
                  </a:extLst>
                </a:gridCol>
              </a:tblGrid>
              <a:tr h="743967">
                <a:tc>
                  <a:txBody>
                    <a:bodyPr/>
                    <a:lstStyle/>
                    <a:p>
                      <a:pPr marL="0" marR="0" lvl="0" indent="0" algn="l" defTabSz="844083"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下記の</a:t>
                      </a:r>
                      <a:r>
                        <a:rPr kumimoji="1" lang="en-US" altLang="ja-JP" sz="16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URL</a:t>
                      </a:r>
                      <a:r>
                        <a:rPr kumimoji="1" lang="ja-JP" altLang="en-US" sz="16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または二次元コード、ミーティング</a:t>
                      </a:r>
                      <a:r>
                        <a:rPr kumimoji="1" lang="en-US" altLang="ja-JP" sz="16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ID</a:t>
                      </a:r>
                      <a:r>
                        <a:rPr kumimoji="1" lang="ja-JP" altLang="en-US" sz="16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から</a:t>
                      </a:r>
                      <a:endParaRPr kumimoji="1" lang="en-US" altLang="ja-JP" sz="16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endParaRPr>
                    </a:p>
                    <a:p>
                      <a:pPr marL="0" marR="0" lvl="0" indent="0" algn="l" defTabSz="844083" rtl="0" eaLnBrk="1" fontAlgn="ctr"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mn-cs"/>
                        </a:rPr>
                        <a:t>アクセスして事前登録をお願いします。</a:t>
                      </a:r>
                      <a:endParaRPr kumimoji="1" lang="en-US" altLang="ja-JP" sz="1500" b="1" i="0" u="none" strike="noStrike" kern="1200" cap="none" spc="0" normalizeH="0" baseline="0" noProof="0" dirty="0">
                        <a:ln>
                          <a:noFill/>
                        </a:ln>
                        <a:solidFill>
                          <a:prstClr val="black"/>
                        </a:solidFill>
                        <a:effectLst/>
                        <a:highlight>
                          <a:srgbClr val="FFFF00"/>
                        </a:highlight>
                        <a:uLnTx/>
                        <a:uFillTx/>
                        <a:latin typeface="Meiryo UI" panose="020B0604030504040204" pitchFamily="50" charset="-128"/>
                        <a:ea typeface="Meiryo UI" panose="020B0604030504040204" pitchFamily="50" charset="-128"/>
                        <a:cs typeface="Arial" panose="020B0604020202020204" pitchFamily="34" charset="0"/>
                      </a:endParaRPr>
                    </a:p>
                  </a:txBody>
                  <a:tcPr marL="89527" marR="93258" marT="44764" marB="44764" anchor="ctr">
                    <a:lnL>
                      <a:noFill/>
                    </a:lnL>
                    <a:lnR>
                      <a:noFill/>
                    </a:lnR>
                    <a:lnT>
                      <a:noFill/>
                    </a:lnT>
                    <a:lnB>
                      <a:noFill/>
                    </a:lnB>
                  </a:tcPr>
                </a:tc>
                <a:extLst>
                  <a:ext uri="{0D108BD9-81ED-4DB2-BD59-A6C34878D82A}">
                    <a16:rowId xmlns:a16="http://schemas.microsoft.com/office/drawing/2014/main" val="3201630009"/>
                  </a:ext>
                </a:extLst>
              </a:tr>
            </a:tbl>
          </a:graphicData>
        </a:graphic>
      </p:graphicFrame>
      <p:sp>
        <p:nvSpPr>
          <p:cNvPr id="28" name="正方形/長方形 27">
            <a:extLst>
              <a:ext uri="{FF2B5EF4-FFF2-40B4-BE49-F238E27FC236}">
                <a16:creationId xmlns:a16="http://schemas.microsoft.com/office/drawing/2014/main" id="{AC1036BF-57D1-267B-F9C2-3A9E9033479D}"/>
              </a:ext>
            </a:extLst>
          </p:cNvPr>
          <p:cNvSpPr/>
          <p:nvPr/>
        </p:nvSpPr>
        <p:spPr>
          <a:xfrm>
            <a:off x="514036" y="5939589"/>
            <a:ext cx="5506337" cy="411138"/>
          </a:xfrm>
          <a:prstGeom prst="rect">
            <a:avLst/>
          </a:prstGeom>
        </p:spPr>
        <p:txBody>
          <a:bodyPr wrap="square">
            <a:spAutoFit/>
          </a:bodyPr>
          <a:lstStyle/>
          <a:p>
            <a:pPr defTabSz="802621">
              <a:defRPr/>
            </a:pPr>
            <a:r>
              <a:rPr kumimoji="1" lang="ja-JP" altLang="en-US" sz="1036" b="1" dirty="0">
                <a:solidFill>
                  <a:prstClr val="black"/>
                </a:solidFill>
                <a:latin typeface="Meiryo UI" panose="020B0604030504040204" pitchFamily="50" charset="-128"/>
                <a:ea typeface="Meiryo UI" panose="020B0604030504040204" pitchFamily="50" charset="-128"/>
              </a:rPr>
              <a:t>事前登録完了後、表示された視聴用</a:t>
            </a:r>
            <a:r>
              <a:rPr kumimoji="1" lang="en-US" altLang="ja-JP" sz="1036" b="1" dirty="0">
                <a:solidFill>
                  <a:prstClr val="black"/>
                </a:solidFill>
                <a:latin typeface="Meiryo UI" panose="020B0604030504040204" pitchFamily="50" charset="-128"/>
                <a:ea typeface="Meiryo UI" panose="020B0604030504040204" pitchFamily="50" charset="-128"/>
              </a:rPr>
              <a:t>URL</a:t>
            </a:r>
            <a:r>
              <a:rPr kumimoji="1" lang="ja-JP" altLang="en-US" sz="1036" b="1" dirty="0">
                <a:solidFill>
                  <a:prstClr val="black"/>
                </a:solidFill>
                <a:latin typeface="Meiryo UI" panose="020B0604030504040204" pitchFamily="50" charset="-128"/>
                <a:ea typeface="Meiryo UI" panose="020B0604030504040204" pitchFamily="50" charset="-128"/>
              </a:rPr>
              <a:t>または登録いただいたメールアドレスに自動配信されるメール内の「</a:t>
            </a:r>
            <a:r>
              <a:rPr kumimoji="1" lang="ja-JP" altLang="en-US" sz="1036" b="1" u="sng" dirty="0">
                <a:solidFill>
                  <a:srgbClr val="0070C0"/>
                </a:solidFill>
                <a:latin typeface="Meiryo UI" panose="020B0604030504040204" pitchFamily="50" charset="-128"/>
                <a:ea typeface="Meiryo UI" panose="020B0604030504040204" pitchFamily="50" charset="-128"/>
              </a:rPr>
              <a:t>ここをクリックして参加</a:t>
            </a:r>
            <a:r>
              <a:rPr kumimoji="1" lang="ja-JP" altLang="en-US" sz="1036" b="1" dirty="0">
                <a:solidFill>
                  <a:prstClr val="black"/>
                </a:solidFill>
                <a:latin typeface="Meiryo UI" panose="020B0604030504040204" pitchFamily="50" charset="-128"/>
                <a:ea typeface="Meiryo UI" panose="020B0604030504040204" pitchFamily="50" charset="-128"/>
              </a:rPr>
              <a:t>」をご選択ください。</a:t>
            </a:r>
            <a:endParaRPr kumimoji="1" lang="en-US" altLang="ja-JP" sz="1036" b="1" dirty="0">
              <a:solidFill>
                <a:prstClr val="black"/>
              </a:solidFill>
              <a:latin typeface="Meiryo UI" panose="020B0604030504040204" pitchFamily="50" charset="-128"/>
              <a:ea typeface="Meiryo UI" panose="020B0604030504040204" pitchFamily="50" charset="-128"/>
            </a:endParaRPr>
          </a:p>
        </p:txBody>
      </p:sp>
      <p:sp>
        <p:nvSpPr>
          <p:cNvPr id="29" name="楕円 28">
            <a:extLst>
              <a:ext uri="{FF2B5EF4-FFF2-40B4-BE49-F238E27FC236}">
                <a16:creationId xmlns:a16="http://schemas.microsoft.com/office/drawing/2014/main" id="{70FFD0F3-0B5D-5814-C572-7B9F9EF263BA}"/>
              </a:ext>
            </a:extLst>
          </p:cNvPr>
          <p:cNvSpPr/>
          <p:nvPr/>
        </p:nvSpPr>
        <p:spPr>
          <a:xfrm>
            <a:off x="283659" y="5947471"/>
            <a:ext cx="249312" cy="249312"/>
          </a:xfrm>
          <a:prstGeom prst="ellipse">
            <a:avLst/>
          </a:prstGeom>
          <a:solidFill>
            <a:srgbClr val="E9470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9484">
              <a:defRPr/>
            </a:pPr>
            <a:r>
              <a:rPr kumimoji="1" lang="ja-JP" altLang="en-US" sz="1331" b="1" dirty="0">
                <a:solidFill>
                  <a:prstClr val="white"/>
                </a:solidFill>
                <a:latin typeface="OCRB" panose="020B0609020202020204" pitchFamily="49" charset="0"/>
                <a:ea typeface="游ゴシック"/>
              </a:rPr>
              <a:t>２</a:t>
            </a:r>
          </a:p>
        </p:txBody>
      </p:sp>
      <p:sp>
        <p:nvSpPr>
          <p:cNvPr id="33" name="正方形/長方形 32">
            <a:extLst>
              <a:ext uri="{FF2B5EF4-FFF2-40B4-BE49-F238E27FC236}">
                <a16:creationId xmlns:a16="http://schemas.microsoft.com/office/drawing/2014/main" id="{926815F4-371E-21F8-0B3E-0280EA3B137B}"/>
              </a:ext>
            </a:extLst>
          </p:cNvPr>
          <p:cNvSpPr/>
          <p:nvPr/>
        </p:nvSpPr>
        <p:spPr>
          <a:xfrm>
            <a:off x="3709647" y="9367612"/>
            <a:ext cx="1717606" cy="197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9986">
              <a:defRPr/>
            </a:pPr>
            <a:endParaRPr kumimoji="1" lang="ja-JP" altLang="en-US" sz="1732">
              <a:solidFill>
                <a:prstClr val="white"/>
              </a:solidFill>
              <a:latin typeface="游ゴシック"/>
              <a:ea typeface="游ゴシック"/>
            </a:endParaRPr>
          </a:p>
        </p:txBody>
      </p:sp>
      <p:pic>
        <p:nvPicPr>
          <p:cNvPr id="63" name="図 62">
            <a:extLst>
              <a:ext uri="{FF2B5EF4-FFF2-40B4-BE49-F238E27FC236}">
                <a16:creationId xmlns:a16="http://schemas.microsoft.com/office/drawing/2014/main" id="{4A7BA297-DB2C-D458-8E60-9E902712C9F7}"/>
              </a:ext>
            </a:extLst>
          </p:cNvPr>
          <p:cNvPicPr>
            <a:picLocks noChangeAspect="1"/>
          </p:cNvPicPr>
          <p:nvPr/>
        </p:nvPicPr>
        <p:blipFill rotWithShape="1">
          <a:blip r:embed="rId2"/>
          <a:srcRect l="39369" t="57700" r="39763" b="35300"/>
          <a:stretch/>
        </p:blipFill>
        <p:spPr>
          <a:xfrm>
            <a:off x="2959017" y="6364676"/>
            <a:ext cx="3449175" cy="650787"/>
          </a:xfrm>
          <a:prstGeom prst="rect">
            <a:avLst/>
          </a:prstGeom>
          <a:ln>
            <a:solidFill>
              <a:schemeClr val="bg1">
                <a:lumMod val="50000"/>
              </a:schemeClr>
            </a:solidFill>
          </a:ln>
        </p:spPr>
      </p:pic>
      <p:sp>
        <p:nvSpPr>
          <p:cNvPr id="65" name="下矢印 82">
            <a:extLst>
              <a:ext uri="{FF2B5EF4-FFF2-40B4-BE49-F238E27FC236}">
                <a16:creationId xmlns:a16="http://schemas.microsoft.com/office/drawing/2014/main" id="{88B3F6D8-EE5B-4BBA-728E-580AC37DC318}"/>
              </a:ext>
            </a:extLst>
          </p:cNvPr>
          <p:cNvSpPr/>
          <p:nvPr/>
        </p:nvSpPr>
        <p:spPr>
          <a:xfrm rot="8100000">
            <a:off x="4166144" y="6857088"/>
            <a:ext cx="246986" cy="268653"/>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9484">
              <a:defRPr/>
            </a:pPr>
            <a:endParaRPr kumimoji="1" lang="ja-JP" altLang="en-US" sz="1712" dirty="0">
              <a:solidFill>
                <a:prstClr val="white"/>
              </a:solidFill>
              <a:latin typeface="游ゴシック"/>
              <a:ea typeface="游ゴシック"/>
            </a:endParaRPr>
          </a:p>
        </p:txBody>
      </p:sp>
      <p:sp>
        <p:nvSpPr>
          <p:cNvPr id="66" name="正方形/長方形 65">
            <a:extLst>
              <a:ext uri="{FF2B5EF4-FFF2-40B4-BE49-F238E27FC236}">
                <a16:creationId xmlns:a16="http://schemas.microsoft.com/office/drawing/2014/main" id="{BDC08F88-AD4E-DEBF-4479-6348989EEA73}"/>
              </a:ext>
            </a:extLst>
          </p:cNvPr>
          <p:cNvSpPr/>
          <p:nvPr/>
        </p:nvSpPr>
        <p:spPr>
          <a:xfrm>
            <a:off x="4447203" y="7118309"/>
            <a:ext cx="2097625" cy="266049"/>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6374">
              <a:defRPr/>
            </a:pPr>
            <a:r>
              <a:rPr kumimoji="1" lang="ja-JP" altLang="en-US" sz="1083" dirty="0">
                <a:solidFill>
                  <a:prstClr val="white"/>
                </a:solidFill>
                <a:latin typeface="Meiryo UI" panose="020B0604030504040204" pitchFamily="50" charset="-128"/>
                <a:ea typeface="Meiryo UI" panose="020B0604030504040204" pitchFamily="50" charset="-128"/>
              </a:rPr>
              <a:t>青字をクリックしてください。</a:t>
            </a:r>
          </a:p>
        </p:txBody>
      </p:sp>
      <p:sp>
        <p:nvSpPr>
          <p:cNvPr id="67" name="楕円 66">
            <a:extLst>
              <a:ext uri="{FF2B5EF4-FFF2-40B4-BE49-F238E27FC236}">
                <a16:creationId xmlns:a16="http://schemas.microsoft.com/office/drawing/2014/main" id="{5108595E-04CB-7E4E-8593-E18954B0009D}"/>
              </a:ext>
            </a:extLst>
          </p:cNvPr>
          <p:cNvSpPr/>
          <p:nvPr/>
        </p:nvSpPr>
        <p:spPr>
          <a:xfrm>
            <a:off x="228945" y="1288843"/>
            <a:ext cx="249312" cy="249312"/>
          </a:xfrm>
          <a:prstGeom prst="ellipse">
            <a:avLst/>
          </a:prstGeom>
          <a:solidFill>
            <a:srgbClr val="E9470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9484">
              <a:defRPr/>
            </a:pPr>
            <a:r>
              <a:rPr kumimoji="1" lang="en-US" altLang="ja-JP" sz="1331" b="1" dirty="0">
                <a:solidFill>
                  <a:prstClr val="white"/>
                </a:solidFill>
                <a:latin typeface="OCRB" panose="020B0609020202020204" pitchFamily="49" charset="0"/>
                <a:ea typeface="游ゴシック"/>
              </a:rPr>
              <a:t>1</a:t>
            </a:r>
            <a:endParaRPr kumimoji="1" lang="ja-JP" altLang="en-US" sz="1331" b="1" dirty="0">
              <a:solidFill>
                <a:prstClr val="white"/>
              </a:solidFill>
              <a:latin typeface="OCRB" panose="020B0609020202020204" pitchFamily="49" charset="0"/>
              <a:ea typeface="游ゴシック"/>
            </a:endParaRPr>
          </a:p>
        </p:txBody>
      </p:sp>
      <p:pic>
        <p:nvPicPr>
          <p:cNvPr id="1026" name="図 3">
            <a:extLst>
              <a:ext uri="{FF2B5EF4-FFF2-40B4-BE49-F238E27FC236}">
                <a16:creationId xmlns:a16="http://schemas.microsoft.com/office/drawing/2014/main" id="{48375842-25FA-85E8-BAA8-46E233747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89" y="6356665"/>
            <a:ext cx="2647271" cy="186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3E025C27-1545-24FD-E464-379CAB581C94}"/>
              </a:ext>
            </a:extLst>
          </p:cNvPr>
          <p:cNvSpPr txBox="1"/>
          <p:nvPr/>
        </p:nvSpPr>
        <p:spPr>
          <a:xfrm>
            <a:off x="238667" y="4016355"/>
            <a:ext cx="6326455" cy="1906932"/>
          </a:xfrm>
          <a:prstGeom prst="rect">
            <a:avLst/>
          </a:prstGeom>
          <a:noFill/>
          <a:ln w="31750">
            <a:solidFill>
              <a:schemeClr val="tx1"/>
            </a:solidFill>
          </a:ln>
        </p:spPr>
        <p:txBody>
          <a:bodyPr wrap="square" rtlCol="0">
            <a:spAutoFit/>
          </a:bodyPr>
          <a:lstStyle/>
          <a:p>
            <a:pPr defTabSz="946052" fontAlgn="ctr">
              <a:defRPr/>
            </a:pPr>
            <a:r>
              <a:rPr kumimoji="1" lang="ja-JP" altLang="en-US" sz="1179" b="1" dirty="0">
                <a:solidFill>
                  <a:prstClr val="black"/>
                </a:solidFill>
                <a:latin typeface="Meiryo UI" panose="020B0604030504040204" pitchFamily="50" charset="-128"/>
                <a:ea typeface="Meiryo UI" panose="020B0604030504040204" pitchFamily="50" charset="-128"/>
              </a:rPr>
              <a:t>⚠事前登録に際してのご注意⚠</a:t>
            </a:r>
            <a:endParaRPr kumimoji="1" lang="en-US" altLang="ja-JP" sz="1179" b="1" dirty="0">
              <a:solidFill>
                <a:prstClr val="black"/>
              </a:solidFill>
              <a:latin typeface="Meiryo UI" panose="020B0604030504040204" pitchFamily="50" charset="-128"/>
              <a:ea typeface="Meiryo UI" panose="020B0604030504040204" pitchFamily="50" charset="-128"/>
            </a:endParaRPr>
          </a:p>
          <a:p>
            <a:pPr defTabSz="946052" fontAlgn="ctr">
              <a:defRPr/>
            </a:pPr>
            <a:r>
              <a:rPr kumimoji="1" lang="ja-JP" altLang="en-US" sz="1179" b="1" u="sng" dirty="0">
                <a:solidFill>
                  <a:prstClr val="black"/>
                </a:solidFill>
                <a:latin typeface="Meiryo UI" panose="020B0604030504040204" pitchFamily="50" charset="-128"/>
                <a:ea typeface="Meiryo UI" panose="020B0604030504040204" pitchFamily="50" charset="-128"/>
              </a:rPr>
              <a:t>ご登録に際しまして、下記項目の登録をお願いいたします</a:t>
            </a:r>
            <a:endParaRPr kumimoji="1" lang="en-US" altLang="ja-JP" sz="1179" b="1" u="sng" dirty="0">
              <a:solidFill>
                <a:prstClr val="black"/>
              </a:solidFill>
              <a:latin typeface="Meiryo UI" panose="020B0604030504040204" pitchFamily="50" charset="-128"/>
              <a:ea typeface="Meiryo UI" panose="020B0604030504040204" pitchFamily="50" charset="-128"/>
            </a:endParaRPr>
          </a:p>
          <a:p>
            <a:pPr defTabSz="946052" fontAlgn="ctr">
              <a:defRPr/>
            </a:pPr>
            <a:r>
              <a:rPr kumimoji="1" lang="ja-JP" altLang="en-US" sz="1179" b="1" dirty="0">
                <a:solidFill>
                  <a:prstClr val="black"/>
                </a:solidFill>
                <a:latin typeface="Meiryo UI" panose="020B0604030504040204" pitchFamily="50" charset="-128"/>
                <a:ea typeface="Meiryo UI" panose="020B0604030504040204" pitchFamily="50" charset="-128"/>
              </a:rPr>
              <a:t>・参加形式（現地</a:t>
            </a:r>
            <a:r>
              <a:rPr kumimoji="1" lang="en-US" altLang="ja-JP" sz="1179" b="1" dirty="0" err="1">
                <a:solidFill>
                  <a:prstClr val="black"/>
                </a:solidFill>
                <a:latin typeface="Meiryo UI" panose="020B0604030504040204" pitchFamily="50" charset="-128"/>
                <a:ea typeface="Meiryo UI" panose="020B0604030504040204" pitchFamily="50" charset="-128"/>
              </a:rPr>
              <a:t>orWEB</a:t>
            </a:r>
            <a:r>
              <a:rPr kumimoji="1" lang="ja-JP" altLang="en-US" sz="1179" b="1" dirty="0">
                <a:solidFill>
                  <a:prstClr val="black"/>
                </a:solidFill>
                <a:latin typeface="Meiryo UI" panose="020B0604030504040204" pitchFamily="50" charset="-128"/>
                <a:ea typeface="Meiryo UI" panose="020B0604030504040204" pitchFamily="50" charset="-128"/>
              </a:rPr>
              <a:t>） ・氏名　・メールアドレス　・ご施設名　・職種（医師</a:t>
            </a:r>
            <a:r>
              <a:rPr kumimoji="1" lang="en-US" altLang="ja-JP" sz="1179" b="1" dirty="0">
                <a:solidFill>
                  <a:prstClr val="black"/>
                </a:solidFill>
                <a:latin typeface="Meiryo UI" panose="020B0604030504040204" pitchFamily="50" charset="-128"/>
                <a:ea typeface="Meiryo UI" panose="020B0604030504040204" pitchFamily="50" charset="-128"/>
              </a:rPr>
              <a:t>/</a:t>
            </a:r>
            <a:r>
              <a:rPr kumimoji="1" lang="ja-JP" altLang="en-US" sz="1179" b="1" dirty="0">
                <a:solidFill>
                  <a:prstClr val="black"/>
                </a:solidFill>
                <a:latin typeface="Meiryo UI" panose="020B0604030504040204" pitchFamily="50" charset="-128"/>
                <a:ea typeface="Meiryo UI" panose="020B0604030504040204" pitchFamily="50" charset="-128"/>
              </a:rPr>
              <a:t>薬剤師</a:t>
            </a:r>
            <a:r>
              <a:rPr kumimoji="1" lang="en-US" altLang="ja-JP" sz="1179" b="1" dirty="0">
                <a:solidFill>
                  <a:prstClr val="black"/>
                </a:solidFill>
                <a:latin typeface="Meiryo UI" panose="020B0604030504040204" pitchFamily="50" charset="-128"/>
                <a:ea typeface="Meiryo UI" panose="020B0604030504040204" pitchFamily="50" charset="-128"/>
              </a:rPr>
              <a:t>/</a:t>
            </a:r>
            <a:r>
              <a:rPr kumimoji="1" lang="ja-JP" altLang="en-US" sz="1179" b="1" dirty="0">
                <a:solidFill>
                  <a:prstClr val="black"/>
                </a:solidFill>
                <a:latin typeface="Meiryo UI" panose="020B0604030504040204" pitchFamily="50" charset="-128"/>
                <a:ea typeface="Meiryo UI" panose="020B0604030504040204" pitchFamily="50" charset="-128"/>
              </a:rPr>
              <a:t>その他）</a:t>
            </a:r>
            <a:endParaRPr kumimoji="1" lang="en-US" altLang="ja-JP" sz="1179" b="1" dirty="0">
              <a:solidFill>
                <a:prstClr val="black"/>
              </a:solidFill>
              <a:latin typeface="Meiryo UI" panose="020B0604030504040204" pitchFamily="50" charset="-128"/>
              <a:ea typeface="Meiryo UI" panose="020B0604030504040204" pitchFamily="50" charset="-128"/>
            </a:endParaRPr>
          </a:p>
          <a:p>
            <a:pPr defTabSz="946052" fontAlgn="ctr">
              <a:defRPr/>
            </a:pPr>
            <a:endParaRPr kumimoji="1" lang="en-US" altLang="ja-JP" sz="1179" b="1" dirty="0">
              <a:solidFill>
                <a:prstClr val="black"/>
              </a:solidFill>
              <a:latin typeface="Meiryo UI" panose="020B0604030504040204" pitchFamily="50" charset="-128"/>
              <a:ea typeface="Meiryo UI" panose="020B0604030504040204" pitchFamily="50" charset="-128"/>
            </a:endParaRPr>
          </a:p>
          <a:p>
            <a:pPr defTabSz="946052" fontAlgn="ctr">
              <a:defRPr/>
            </a:pPr>
            <a:r>
              <a:rPr kumimoji="1" lang="ja-JP" altLang="en-US" sz="1179" b="1" u="sng" dirty="0">
                <a:solidFill>
                  <a:prstClr val="black"/>
                </a:solidFill>
                <a:highlight>
                  <a:srgbClr val="FFFF00"/>
                </a:highlight>
                <a:latin typeface="Meiryo UI" panose="020B0604030504040204" pitchFamily="50" charset="-128"/>
                <a:ea typeface="Meiryo UI" panose="020B0604030504040204" pitchFamily="50" charset="-128"/>
              </a:rPr>
              <a:t>日病薬病院薬学認定単位取得希望の方</a:t>
            </a:r>
            <a:r>
              <a:rPr kumimoji="1" lang="ja-JP" altLang="en-US" sz="1179" b="1" u="sng" dirty="0">
                <a:solidFill>
                  <a:prstClr val="black"/>
                </a:solidFill>
                <a:latin typeface="Meiryo UI" panose="020B0604030504040204" pitchFamily="50" charset="-128"/>
                <a:ea typeface="Meiryo UI" panose="020B0604030504040204" pitchFamily="50" charset="-128"/>
              </a:rPr>
              <a:t>は以下もご登録お願いいたします</a:t>
            </a:r>
            <a:endParaRPr kumimoji="1" lang="en-US" altLang="ja-JP" sz="1179" b="1" u="sng" dirty="0">
              <a:solidFill>
                <a:prstClr val="black"/>
              </a:solidFill>
              <a:latin typeface="Meiryo UI" panose="020B0604030504040204" pitchFamily="50" charset="-128"/>
              <a:ea typeface="Meiryo UI" panose="020B0604030504040204" pitchFamily="50" charset="-128"/>
            </a:endParaRPr>
          </a:p>
          <a:p>
            <a:pPr defTabSz="946052" fontAlgn="ctr">
              <a:defRPr/>
            </a:pPr>
            <a:r>
              <a:rPr kumimoji="1" lang="ja-JP" altLang="en-US" sz="1179" b="1" dirty="0">
                <a:solidFill>
                  <a:prstClr val="black"/>
                </a:solidFill>
                <a:latin typeface="Meiryo UI" panose="020B0604030504040204" pitchFamily="50" charset="-128"/>
                <a:ea typeface="Meiryo UI" panose="020B0604030504040204" pitchFamily="50" charset="-128"/>
              </a:rPr>
              <a:t>・生年月日　・薬剤師名簿登録番号（薬剤師免許番号）　</a:t>
            </a:r>
            <a:endParaRPr kumimoji="1" lang="en-US" altLang="ja-JP" sz="1179" b="1" dirty="0">
              <a:solidFill>
                <a:prstClr val="black"/>
              </a:solidFill>
              <a:latin typeface="Meiryo UI" panose="020B0604030504040204" pitchFamily="50" charset="-128"/>
              <a:ea typeface="Meiryo UI" panose="020B0604030504040204" pitchFamily="50" charset="-128"/>
            </a:endParaRPr>
          </a:p>
          <a:p>
            <a:pPr defTabSz="946052" fontAlgn="ctr">
              <a:defRPr/>
            </a:pPr>
            <a:r>
              <a:rPr kumimoji="1" lang="ja-JP" altLang="en-US" sz="1179" b="1" dirty="0">
                <a:solidFill>
                  <a:prstClr val="black"/>
                </a:solidFill>
                <a:latin typeface="Meiryo UI" panose="020B0604030504040204" pitchFamily="50" charset="-128"/>
                <a:ea typeface="Meiryo UI" panose="020B0604030504040204" pitchFamily="50" charset="-128"/>
              </a:rPr>
              <a:t>・日病薬会員番号（非会員は不要）　・会員種別（正会員</a:t>
            </a:r>
            <a:r>
              <a:rPr kumimoji="1" lang="en-US" altLang="ja-JP" sz="1179" b="1" dirty="0">
                <a:solidFill>
                  <a:prstClr val="black"/>
                </a:solidFill>
                <a:latin typeface="Meiryo UI" panose="020B0604030504040204" pitchFamily="50" charset="-128"/>
                <a:ea typeface="Meiryo UI" panose="020B0604030504040204" pitchFamily="50" charset="-128"/>
              </a:rPr>
              <a:t>/</a:t>
            </a:r>
            <a:r>
              <a:rPr kumimoji="1" lang="ja-JP" altLang="en-US" sz="1179" b="1" dirty="0">
                <a:solidFill>
                  <a:prstClr val="black"/>
                </a:solidFill>
                <a:latin typeface="Meiryo UI" panose="020B0604030504040204" pitchFamily="50" charset="-128"/>
                <a:ea typeface="Meiryo UI" panose="020B0604030504040204" pitchFamily="50" charset="-128"/>
              </a:rPr>
              <a:t>特別会員</a:t>
            </a:r>
            <a:r>
              <a:rPr kumimoji="1" lang="en-US" altLang="ja-JP" sz="1179" b="1" dirty="0">
                <a:solidFill>
                  <a:prstClr val="black"/>
                </a:solidFill>
                <a:latin typeface="Meiryo UI" panose="020B0604030504040204" pitchFamily="50" charset="-128"/>
                <a:ea typeface="Meiryo UI" panose="020B0604030504040204" pitchFamily="50" charset="-128"/>
              </a:rPr>
              <a:t>/</a:t>
            </a:r>
            <a:r>
              <a:rPr kumimoji="1" lang="ja-JP" altLang="en-US" sz="1179" b="1" dirty="0">
                <a:solidFill>
                  <a:prstClr val="black"/>
                </a:solidFill>
                <a:latin typeface="Meiryo UI" panose="020B0604030504040204" pitchFamily="50" charset="-128"/>
                <a:ea typeface="Meiryo UI" panose="020B0604030504040204" pitchFamily="50" charset="-128"/>
              </a:rPr>
              <a:t>非会員）</a:t>
            </a:r>
            <a:endParaRPr kumimoji="1" lang="en-US" altLang="ja-JP" sz="1179" b="1" dirty="0">
              <a:solidFill>
                <a:prstClr val="black"/>
              </a:solidFill>
              <a:latin typeface="Meiryo UI" panose="020B0604030504040204" pitchFamily="50" charset="-128"/>
              <a:ea typeface="Meiryo UI" panose="020B0604030504040204" pitchFamily="50" charset="-128"/>
            </a:endParaRPr>
          </a:p>
          <a:p>
            <a:pPr defTabSz="946052" fontAlgn="ctr">
              <a:defRPr/>
            </a:pPr>
            <a:endParaRPr kumimoji="1" lang="en-US" altLang="ja-JP" sz="1179" b="1" dirty="0">
              <a:solidFill>
                <a:prstClr val="black"/>
              </a:solidFill>
              <a:latin typeface="Meiryo UI" panose="020B0604030504040204" pitchFamily="50" charset="-128"/>
              <a:ea typeface="Meiryo UI" panose="020B0604030504040204" pitchFamily="50" charset="-128"/>
            </a:endParaRPr>
          </a:p>
          <a:p>
            <a:pPr defTabSz="946052" fontAlgn="ctr">
              <a:defRPr/>
            </a:pPr>
            <a:r>
              <a:rPr kumimoji="1" lang="ja-JP" altLang="en-US" sz="1179" b="1" dirty="0">
                <a:solidFill>
                  <a:prstClr val="black"/>
                </a:solidFill>
                <a:latin typeface="Meiryo UI" panose="020B0604030504040204" pitchFamily="50" charset="-128"/>
                <a:ea typeface="Meiryo UI" panose="020B0604030504040204" pitchFamily="50" charset="-128"/>
              </a:rPr>
              <a:t>＊単位取得反映のため、日病薬のクラウド型会員管理システムへ登録する必要があります。</a:t>
            </a:r>
            <a:endParaRPr kumimoji="1" lang="en-US" altLang="ja-JP" sz="1179" b="1" dirty="0">
              <a:solidFill>
                <a:prstClr val="black"/>
              </a:solidFill>
              <a:latin typeface="Meiryo UI" panose="020B0604030504040204" pitchFamily="50" charset="-128"/>
              <a:ea typeface="Meiryo UI" panose="020B0604030504040204" pitchFamily="50" charset="-128"/>
            </a:endParaRPr>
          </a:p>
          <a:p>
            <a:pPr defTabSz="946052" fontAlgn="ctr">
              <a:defRPr/>
            </a:pPr>
            <a:r>
              <a:rPr kumimoji="1" lang="ja-JP" altLang="en-US" sz="1179" b="1" dirty="0">
                <a:solidFill>
                  <a:prstClr val="black"/>
                </a:solidFill>
                <a:latin typeface="Meiryo UI" panose="020B0604030504040204" pitchFamily="50" charset="-128"/>
                <a:ea typeface="Meiryo UI" panose="020B0604030504040204" pitchFamily="50" charset="-128"/>
              </a:rPr>
              <a:t>　 詳細は日病薬のホームページの案内などをご参照ください。</a:t>
            </a:r>
            <a:endParaRPr kumimoji="1" lang="en-US" altLang="ja-JP" sz="1179" b="1" dirty="0">
              <a:solidFill>
                <a:prstClr val="black"/>
              </a:solidFill>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1D466B30-3194-405C-D4FD-BE6D72B01FB9}"/>
              </a:ext>
            </a:extLst>
          </p:cNvPr>
          <p:cNvPicPr>
            <a:picLocks noChangeAspect="1"/>
          </p:cNvPicPr>
          <p:nvPr/>
        </p:nvPicPr>
        <p:blipFill>
          <a:blip r:embed="rId4"/>
          <a:stretch>
            <a:fillRect/>
          </a:stretch>
        </p:blipFill>
        <p:spPr>
          <a:xfrm>
            <a:off x="197077" y="1684396"/>
            <a:ext cx="1996969" cy="2030817"/>
          </a:xfrm>
          <a:prstGeom prst="rect">
            <a:avLst/>
          </a:prstGeom>
        </p:spPr>
      </p:pic>
    </p:spTree>
    <p:extLst>
      <p:ext uri="{BB962C8B-B14F-4D97-AF65-F5344CB8AC3E}">
        <p14:creationId xmlns:p14="http://schemas.microsoft.com/office/powerpoint/2010/main" val="2192382286"/>
      </p:ext>
    </p:extLst>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7868</TotalTime>
  <Words>583</Words>
  <Application>Microsoft Office PowerPoint</Application>
  <PresentationFormat>A4 210 x 297 mm</PresentationFormat>
  <Paragraphs>69</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Meiryo UI</vt:lpstr>
      <vt:lpstr>游ゴシック</vt:lpstr>
      <vt:lpstr>Arial</vt:lpstr>
      <vt:lpstr>OCRB</vt:lpstr>
      <vt:lpstr>2_Office ​​テーマ</vt:lpstr>
      <vt:lpstr>PowerPoint プレゼンテーション</vt:lpstr>
      <vt:lpstr>PowerPoint プレゼンテーション</vt:lpstr>
    </vt:vector>
  </TitlesOfParts>
  <Company>Eisai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Masafumi Fujino (藤野 正文) / 製．ＤＧＢ</dc:creator>
  <cp:lastModifiedBy>Yuji Yasuda (安田 祐二) / 沖縄</cp:lastModifiedBy>
  <cp:revision>188</cp:revision>
  <cp:lastPrinted>2025-06-05T01:27:44Z</cp:lastPrinted>
  <dcterms:created xsi:type="dcterms:W3CDTF">2021-07-02T05:54:27Z</dcterms:created>
  <dcterms:modified xsi:type="dcterms:W3CDTF">2025-06-12T01:13:09Z</dcterms:modified>
</cp:coreProperties>
</file>