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3" r:id="rId5"/>
  </p:sldMasterIdLst>
  <p:sldIdLst>
    <p:sldId id="256" r:id="rId6"/>
    <p:sldId id="277" r:id="rId7"/>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E0E8"/>
    <a:srgbClr val="D10D22"/>
    <a:srgbClr val="291C6B"/>
    <a:srgbClr val="3FB3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94660"/>
  </p:normalViewPr>
  <p:slideViewPr>
    <p:cSldViewPr snapToGrid="0">
      <p:cViewPr varScale="1">
        <p:scale>
          <a:sx n="68" d="100"/>
          <a:sy n="68" d="100"/>
        </p:scale>
        <p:origin x="2022"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0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Tree>
    <p:extLst>
      <p:ext uri="{BB962C8B-B14F-4D97-AF65-F5344CB8AC3E}">
        <p14:creationId xmlns:p14="http://schemas.microsoft.com/office/powerpoint/2010/main" val="283113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44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94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353"/>
            <a:ext cx="7559675" cy="10689107"/>
          </a:xfrm>
          <a:prstGeom prst="rect">
            <a:avLst/>
          </a:prstGeom>
        </p:spPr>
      </p:pic>
    </p:spTree>
    <p:extLst>
      <p:ext uri="{BB962C8B-B14F-4D97-AF65-F5344CB8AC3E}">
        <p14:creationId xmlns:p14="http://schemas.microsoft.com/office/powerpoint/2010/main" val="281196164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443804"/>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986912" rtl="0" eaLnBrk="1" latinLnBrk="0" hangingPunct="1">
        <a:spcBef>
          <a:spcPct val="0"/>
        </a:spcBef>
        <a:buNone/>
        <a:defRPr kumimoji="1" sz="4749" kern="1200">
          <a:solidFill>
            <a:schemeClr val="tx1"/>
          </a:solidFill>
          <a:latin typeface="+mj-lt"/>
          <a:ea typeface="+mj-ea"/>
          <a:cs typeface="+mj-cs"/>
        </a:defRPr>
      </a:lvl1pPr>
    </p:titleStyle>
    <p:bodyStyle>
      <a:lvl1pPr marL="370092" indent="-370092" algn="l" defTabSz="986912" rtl="0" eaLnBrk="1" latinLnBrk="0" hangingPunct="1">
        <a:spcBef>
          <a:spcPct val="20000"/>
        </a:spcBef>
        <a:buFont typeface="Arial" panose="020B0604020202020204" pitchFamily="34" charset="0"/>
        <a:buChar char="•"/>
        <a:defRPr kumimoji="1" sz="3454" kern="1200">
          <a:solidFill>
            <a:schemeClr val="tx1"/>
          </a:solidFill>
          <a:latin typeface="+mn-lt"/>
          <a:ea typeface="+mn-ea"/>
          <a:cs typeface="+mn-cs"/>
        </a:defRPr>
      </a:lvl1pPr>
      <a:lvl2pPr marL="801866" indent="-308410" algn="l" defTabSz="986912" rtl="0" eaLnBrk="1" latinLnBrk="0" hangingPunct="1">
        <a:spcBef>
          <a:spcPct val="20000"/>
        </a:spcBef>
        <a:buFont typeface="Arial" panose="020B0604020202020204" pitchFamily="34" charset="0"/>
        <a:buChar char="–"/>
        <a:defRPr kumimoji="1" sz="3022" kern="1200">
          <a:solidFill>
            <a:schemeClr val="tx1"/>
          </a:solidFill>
          <a:latin typeface="+mn-lt"/>
          <a:ea typeface="+mn-ea"/>
          <a:cs typeface="+mn-cs"/>
        </a:defRPr>
      </a:lvl2pPr>
      <a:lvl3pPr marL="1233640" indent="-246728" algn="l" defTabSz="986912" rtl="0" eaLnBrk="1" latinLnBrk="0" hangingPunct="1">
        <a:spcBef>
          <a:spcPct val="20000"/>
        </a:spcBef>
        <a:buFont typeface="Arial" panose="020B0604020202020204" pitchFamily="34" charset="0"/>
        <a:buChar char="•"/>
        <a:defRPr kumimoji="1" sz="2590" kern="1200">
          <a:solidFill>
            <a:schemeClr val="tx1"/>
          </a:solidFill>
          <a:latin typeface="+mn-lt"/>
          <a:ea typeface="+mn-ea"/>
          <a:cs typeface="+mn-cs"/>
        </a:defRPr>
      </a:lvl3pPr>
      <a:lvl4pPr marL="1727096"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4pPr>
      <a:lvl5pPr marL="2220552"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5pPr>
      <a:lvl6pPr marL="2714008"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431359"/>
            <a:ext cx="5064369" cy="1169551"/>
          </a:xfrm>
          <a:prstGeom prst="rect">
            <a:avLst/>
          </a:prstGeom>
          <a:noFill/>
        </p:spPr>
        <p:txBody>
          <a:bodyPr wrap="square" lIns="0" tIns="0" rIns="0" bIns="0" rtlCol="0">
            <a:spAutoFit/>
          </a:bodyPr>
          <a:lstStyle/>
          <a:p>
            <a:r>
              <a:rPr lang="ja-JP" altLang="en-US" sz="4000" b="1" dirty="0">
                <a:solidFill>
                  <a:schemeClr val="bg1"/>
                </a:solidFill>
                <a:latin typeface="Meiryo UI" panose="020B0604030504040204" pitchFamily="50" charset="-128"/>
                <a:ea typeface="Meiryo UI" panose="020B0604030504040204" pitchFamily="50" charset="-128"/>
              </a:rPr>
              <a:t> </a:t>
            </a:r>
            <a:r>
              <a:rPr lang="en-US" altLang="ja-JP" sz="3600" b="1" dirty="0">
                <a:solidFill>
                  <a:schemeClr val="bg1"/>
                </a:solidFill>
                <a:latin typeface="Meiryo UI" panose="020B0604030504040204" pitchFamily="50" charset="-128"/>
                <a:ea typeface="Meiryo UI" panose="020B0604030504040204" pitchFamily="50" charset="-128"/>
              </a:rPr>
              <a:t>Pharmacist Seminar </a:t>
            </a:r>
          </a:p>
          <a:p>
            <a:r>
              <a:rPr lang="ja-JP" altLang="en-US" sz="3600" b="1" dirty="0">
                <a:solidFill>
                  <a:schemeClr val="bg1"/>
                </a:solidFill>
                <a:latin typeface="Meiryo UI" panose="020B0604030504040204" pitchFamily="50" charset="-128"/>
                <a:ea typeface="Meiryo UI" panose="020B0604030504040204" pitchFamily="50" charset="-128"/>
              </a:rPr>
              <a:t> </a:t>
            </a:r>
            <a:r>
              <a:rPr lang="en-US" altLang="ja-JP" sz="3600" b="1" dirty="0">
                <a:solidFill>
                  <a:schemeClr val="bg1"/>
                </a:solidFill>
                <a:latin typeface="Meiryo UI" panose="020B0604030504040204" pitchFamily="50" charset="-128"/>
                <a:ea typeface="Meiryo UI" panose="020B0604030504040204" pitchFamily="50" charset="-128"/>
              </a:rPr>
              <a:t>in Okinawa</a:t>
            </a:r>
          </a:p>
        </p:txBody>
      </p:sp>
      <p:sp>
        <p:nvSpPr>
          <p:cNvPr id="14" name="テキスト ボックス 13"/>
          <p:cNvSpPr txBox="1"/>
          <p:nvPr/>
        </p:nvSpPr>
        <p:spPr>
          <a:xfrm>
            <a:off x="5979771" y="829304"/>
            <a:ext cx="721691" cy="215444"/>
          </a:xfrm>
          <a:prstGeom prst="rect">
            <a:avLst/>
          </a:prstGeom>
          <a:noFill/>
        </p:spPr>
        <p:txBody>
          <a:bodyPr wrap="square" lIns="0" tIns="0" rIns="0" bIns="0" rtlCol="0">
            <a:spAutoFit/>
          </a:bodyPr>
          <a:lstStyle/>
          <a:p>
            <a:r>
              <a:rPr lang="ja-JP" altLang="en-US" sz="1400" b="1" dirty="0">
                <a:solidFill>
                  <a:schemeClr val="bg1"/>
                </a:solidFill>
                <a:latin typeface="Meiryo UI" panose="020B0604030504040204" pitchFamily="50" charset="-128"/>
                <a:ea typeface="Meiryo UI" panose="020B0604030504040204" pitchFamily="50" charset="-128"/>
              </a:rPr>
              <a:t>日　時</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219" y="1953510"/>
            <a:ext cx="721691" cy="197864"/>
          </a:xfrm>
          <a:prstGeom prst="rect">
            <a:avLst/>
          </a:prstGeom>
        </p:spPr>
      </p:pic>
      <p:sp>
        <p:nvSpPr>
          <p:cNvPr id="16" name="テキスト ボックス 15"/>
          <p:cNvSpPr txBox="1"/>
          <p:nvPr/>
        </p:nvSpPr>
        <p:spPr>
          <a:xfrm>
            <a:off x="3525797" y="2156639"/>
            <a:ext cx="721691" cy="246221"/>
          </a:xfrm>
          <a:prstGeom prst="rect">
            <a:avLst/>
          </a:prstGeom>
          <a:noFill/>
        </p:spPr>
        <p:txBody>
          <a:bodyPr wrap="square" lIns="0" tIns="0" rIns="0" bIns="0" rtlCol="0">
            <a:spAutoFit/>
          </a:bodyPr>
          <a:lstStyle/>
          <a:p>
            <a:r>
              <a:rPr lang="ja-JP" altLang="en-US" sz="1600" b="1" dirty="0">
                <a:solidFill>
                  <a:schemeClr val="accent5">
                    <a:lumMod val="75000"/>
                  </a:schemeClr>
                </a:solidFill>
                <a:latin typeface="Meiryo UI" panose="020B0604030504040204" pitchFamily="50" charset="-128"/>
                <a:ea typeface="Meiryo UI" panose="020B0604030504040204" pitchFamily="50" charset="-128"/>
              </a:rPr>
              <a:t>会　場</a:t>
            </a:r>
            <a:endParaRPr kumimoji="1" lang="ja-JP" altLang="en-US" sz="16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88000" y="1103292"/>
            <a:ext cx="2864825" cy="723275"/>
          </a:xfrm>
          <a:prstGeom prst="rect">
            <a:avLst/>
          </a:prstGeom>
          <a:noFill/>
        </p:spPr>
        <p:txBody>
          <a:bodyPr wrap="square" lIns="0" tIns="0" rIns="0" bIns="0" rtlCol="0">
            <a:spAutoFit/>
          </a:bodyPr>
          <a:lstStyle/>
          <a:p>
            <a:r>
              <a:rPr lang="en-US" altLang="ja-JP" sz="1700" b="1" dirty="0">
                <a:solidFill>
                  <a:schemeClr val="bg1"/>
                </a:solidFill>
                <a:latin typeface="Meiryo UI" panose="020B0604030504040204" pitchFamily="50" charset="-128"/>
                <a:ea typeface="Meiryo UI" panose="020B0604030504040204" pitchFamily="50" charset="-128"/>
              </a:rPr>
              <a:t>2025</a:t>
            </a:r>
            <a:r>
              <a:rPr lang="ja-JP" altLang="en-US" sz="1700" b="1" dirty="0">
                <a:solidFill>
                  <a:schemeClr val="bg1"/>
                </a:solidFill>
                <a:latin typeface="Meiryo UI" panose="020B0604030504040204" pitchFamily="50" charset="-128"/>
                <a:ea typeface="Meiryo UI" panose="020B0604030504040204" pitchFamily="50" charset="-128"/>
              </a:rPr>
              <a:t>年</a:t>
            </a:r>
            <a:r>
              <a:rPr lang="en-US" altLang="ja-JP" sz="3000" b="1" dirty="0">
                <a:solidFill>
                  <a:schemeClr val="bg1"/>
                </a:solidFill>
                <a:latin typeface="Meiryo UI" panose="020B0604030504040204" pitchFamily="50" charset="-128"/>
                <a:ea typeface="Meiryo UI" panose="020B0604030504040204" pitchFamily="50" charset="-128"/>
              </a:rPr>
              <a:t>8</a:t>
            </a:r>
            <a:r>
              <a:rPr lang="ja-JP" altLang="en-US" sz="1700" b="1" dirty="0">
                <a:solidFill>
                  <a:schemeClr val="bg1"/>
                </a:solidFill>
                <a:latin typeface="Meiryo UI" panose="020B0604030504040204" pitchFamily="50" charset="-128"/>
                <a:ea typeface="Meiryo UI" panose="020B0604030504040204" pitchFamily="50" charset="-128"/>
              </a:rPr>
              <a:t>月</a:t>
            </a:r>
            <a:r>
              <a:rPr lang="en-US" altLang="ja-JP" sz="3000" b="1" dirty="0">
                <a:solidFill>
                  <a:schemeClr val="bg1"/>
                </a:solidFill>
                <a:latin typeface="Meiryo UI" panose="020B0604030504040204" pitchFamily="50" charset="-128"/>
                <a:ea typeface="Meiryo UI" panose="020B0604030504040204" pitchFamily="50" charset="-128"/>
              </a:rPr>
              <a:t>29</a:t>
            </a:r>
            <a:r>
              <a:rPr lang="ja-JP" altLang="en-US" sz="1700" b="1" dirty="0">
                <a:solidFill>
                  <a:schemeClr val="bg1"/>
                </a:solidFill>
                <a:latin typeface="Meiryo UI" panose="020B0604030504040204" pitchFamily="50" charset="-128"/>
                <a:ea typeface="Meiryo UI" panose="020B0604030504040204" pitchFamily="50" charset="-128"/>
              </a:rPr>
              <a:t>日</a:t>
            </a:r>
            <a:r>
              <a:rPr lang="en-US" altLang="ja-JP" sz="1700" b="1" dirty="0">
                <a:solidFill>
                  <a:schemeClr val="bg1"/>
                </a:solidFill>
                <a:latin typeface="Meiryo UI" panose="020B0604030504040204" pitchFamily="50" charset="-128"/>
                <a:ea typeface="Meiryo UI" panose="020B0604030504040204" pitchFamily="50" charset="-128"/>
              </a:rPr>
              <a:t>(</a:t>
            </a:r>
            <a:r>
              <a:rPr lang="ja-JP" altLang="en-US" sz="1700" b="1" dirty="0">
                <a:solidFill>
                  <a:schemeClr val="bg1"/>
                </a:solidFill>
                <a:latin typeface="Meiryo UI" panose="020B0604030504040204" pitchFamily="50" charset="-128"/>
                <a:ea typeface="Meiryo UI" panose="020B0604030504040204" pitchFamily="50" charset="-128"/>
              </a:rPr>
              <a:t>金</a:t>
            </a:r>
            <a:r>
              <a:rPr lang="en-US" altLang="ja-JP" sz="1700" b="1" dirty="0">
                <a:solidFill>
                  <a:schemeClr val="bg1"/>
                </a:solidFill>
                <a:latin typeface="Meiryo UI" panose="020B0604030504040204" pitchFamily="50" charset="-128"/>
                <a:ea typeface="Meiryo UI" panose="020B0604030504040204" pitchFamily="50" charset="-128"/>
              </a:rPr>
              <a:t>)</a:t>
            </a:r>
          </a:p>
          <a:p>
            <a:r>
              <a:rPr lang="ja-JP" altLang="en-US" sz="1700" b="1" dirty="0">
                <a:solidFill>
                  <a:schemeClr val="bg1"/>
                </a:solidFill>
                <a:latin typeface="Meiryo UI" panose="020B0604030504040204" pitchFamily="50" charset="-128"/>
                <a:ea typeface="Meiryo UI" panose="020B0604030504040204" pitchFamily="50" charset="-128"/>
              </a:rPr>
              <a:t>　　　　　</a:t>
            </a:r>
            <a:r>
              <a:rPr lang="en-US" altLang="ja-JP" sz="1700" b="1" dirty="0">
                <a:solidFill>
                  <a:schemeClr val="bg1"/>
                </a:solidFill>
                <a:latin typeface="Meiryo UI" panose="020B0604030504040204" pitchFamily="50" charset="-128"/>
                <a:ea typeface="Meiryo UI" panose="020B0604030504040204" pitchFamily="50" charset="-128"/>
              </a:rPr>
              <a:t>19</a:t>
            </a:r>
            <a:r>
              <a:rPr lang="ja-JP" altLang="en-US" sz="1700" b="1" dirty="0">
                <a:solidFill>
                  <a:schemeClr val="bg1"/>
                </a:solidFill>
                <a:latin typeface="Meiryo UI" panose="020B0604030504040204" pitchFamily="50" charset="-128"/>
                <a:ea typeface="Meiryo UI" panose="020B0604030504040204" pitchFamily="50" charset="-128"/>
              </a:rPr>
              <a:t>：</a:t>
            </a:r>
            <a:r>
              <a:rPr lang="en-US" altLang="ja-JP" sz="1700" b="1" dirty="0">
                <a:solidFill>
                  <a:schemeClr val="bg1"/>
                </a:solidFill>
                <a:latin typeface="Meiryo UI" panose="020B0604030504040204" pitchFamily="50" charset="-128"/>
                <a:ea typeface="Meiryo UI" panose="020B0604030504040204" pitchFamily="50" charset="-128"/>
              </a:rPr>
              <a:t>00</a:t>
            </a:r>
            <a:r>
              <a:rPr lang="ja-JP" altLang="en-US" sz="1700" b="1" dirty="0">
                <a:solidFill>
                  <a:schemeClr val="bg1"/>
                </a:solidFill>
                <a:latin typeface="Meiryo UI" panose="020B0604030504040204" pitchFamily="50" charset="-128"/>
                <a:ea typeface="Meiryo UI" panose="020B0604030504040204" pitchFamily="50" charset="-128"/>
              </a:rPr>
              <a:t>～</a:t>
            </a:r>
            <a:r>
              <a:rPr lang="en-US" altLang="ja-JP" sz="1700" b="1" dirty="0">
                <a:solidFill>
                  <a:schemeClr val="bg1"/>
                </a:solidFill>
                <a:latin typeface="Meiryo UI" panose="020B0604030504040204" pitchFamily="50" charset="-128"/>
                <a:ea typeface="Meiryo UI" panose="020B0604030504040204" pitchFamily="50" charset="-128"/>
              </a:rPr>
              <a:t>20:20</a:t>
            </a:r>
            <a:r>
              <a:rPr lang="ja-JP" altLang="en-US" sz="1700" b="1" dirty="0">
                <a:solidFill>
                  <a:schemeClr val="bg1"/>
                </a:solidFill>
                <a:latin typeface="Meiryo UI" panose="020B0604030504040204" pitchFamily="50" charset="-128"/>
                <a:ea typeface="Meiryo UI" panose="020B0604030504040204" pitchFamily="50" charset="-128"/>
              </a:rPr>
              <a:t>　</a:t>
            </a:r>
            <a:endParaRPr kumimoji="1" lang="ja-JP" altLang="en-US" sz="1700" b="1" dirty="0">
              <a:solidFill>
                <a:schemeClr val="bg1"/>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8836" y="4499356"/>
            <a:ext cx="7559674" cy="474617"/>
          </a:xfrm>
          <a:prstGeom prst="rect">
            <a:avLst/>
          </a:prstGeom>
          <a:noFill/>
        </p:spPr>
        <p:txBody>
          <a:bodyPr wrap="square" lIns="0" tIns="0" rIns="0" bIns="0" rtlCol="0" anchor="ctr">
            <a:spAutoFit/>
          </a:bodyPr>
          <a:lstStyle/>
          <a:p>
            <a:pPr algn="ctr">
              <a:lnSpc>
                <a:spcPts val="4300"/>
              </a:lnSpc>
            </a:pPr>
            <a:r>
              <a:rPr lang="ja-JP" altLang="en-US"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rPr>
              <a:t>当院における</a:t>
            </a:r>
            <a:r>
              <a:rPr lang="en-US" altLang="ja-JP"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rPr>
              <a:t>PBPM</a:t>
            </a:r>
            <a:r>
              <a:rPr lang="ja-JP" altLang="en-US"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rPr>
              <a:t>の実践とタスクシフトの取り組み　　</a:t>
            </a:r>
            <a:endParaRPr kumimoji="1" lang="ja-JP" altLang="en-US"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606361" y="10388147"/>
            <a:ext cx="2462214" cy="246221"/>
          </a:xfrm>
          <a:prstGeom prst="rect">
            <a:avLst/>
          </a:prstGeom>
          <a:noFill/>
        </p:spPr>
        <p:txBody>
          <a:bodyPr wrap="none" lIns="0" tIns="0" rIns="0" bIns="0" rtlCol="0">
            <a:spAutoFit/>
          </a:bodyPr>
          <a:lstStyle/>
          <a:p>
            <a:pPr algn="ctr"/>
            <a:r>
              <a:rPr lang="ja-JP" altLang="en-US" sz="1600" dirty="0">
                <a:latin typeface="Meiryo UI" panose="020B0604030504040204" pitchFamily="50" charset="-128"/>
                <a:ea typeface="Meiryo UI" panose="020B0604030504040204" pitchFamily="50" charset="-128"/>
              </a:rPr>
              <a:t>共催：</a:t>
            </a:r>
            <a:r>
              <a:rPr lang="zh-TW" altLang="en-US" sz="1600" dirty="0">
                <a:latin typeface="Meiryo UI" panose="020B0604030504040204" pitchFamily="50" charset="-128"/>
                <a:ea typeface="Meiryo UI" panose="020B0604030504040204" pitchFamily="50" charset="-128"/>
              </a:rPr>
              <a:t>沖縄県病院薬剤師会</a:t>
            </a:r>
            <a:endParaRPr kumimoji="1" lang="ja-JP" altLang="en-US"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C4C7294D-92EC-4CF3-8A1F-29FC04737DB8}"/>
              </a:ext>
            </a:extLst>
          </p:cNvPr>
          <p:cNvSpPr/>
          <p:nvPr/>
        </p:nvSpPr>
        <p:spPr>
          <a:xfrm>
            <a:off x="0" y="-1"/>
            <a:ext cx="1891136" cy="342969"/>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rPr>
              <a:t>ハイブリッド開催</a:t>
            </a:r>
          </a:p>
        </p:txBody>
      </p:sp>
      <p:sp>
        <p:nvSpPr>
          <p:cNvPr id="22" name="テキスト ボックス 21">
            <a:extLst>
              <a:ext uri="{FF2B5EF4-FFF2-40B4-BE49-F238E27FC236}">
                <a16:creationId xmlns:a16="http://schemas.microsoft.com/office/drawing/2014/main" id="{FC87085F-1A79-48BF-A37C-0731ED402C17}"/>
              </a:ext>
            </a:extLst>
          </p:cNvPr>
          <p:cNvSpPr txBox="1"/>
          <p:nvPr/>
        </p:nvSpPr>
        <p:spPr>
          <a:xfrm>
            <a:off x="2432672" y="2469041"/>
            <a:ext cx="2864825" cy="615553"/>
          </a:xfrm>
          <a:prstGeom prst="rect">
            <a:avLst/>
          </a:prstGeom>
          <a:noFill/>
        </p:spPr>
        <p:txBody>
          <a:bodyPr wrap="square" lIns="0" tIns="0" rIns="0" bIns="0" rtlCol="0">
            <a:spAutoFit/>
          </a:bodyPr>
          <a:lstStyle/>
          <a:p>
            <a:pPr algn="ctr"/>
            <a:r>
              <a:rPr lang="ja-JP" altLang="en-US" sz="2000" b="1">
                <a:solidFill>
                  <a:schemeClr val="accent5">
                    <a:lumMod val="75000"/>
                  </a:schemeClr>
                </a:solidFill>
                <a:latin typeface="Meiryo UI" panose="020B0604030504040204" pitchFamily="50" charset="-128"/>
                <a:ea typeface="Meiryo UI" panose="020B0604030504040204" pitchFamily="50" charset="-128"/>
              </a:rPr>
              <a:t>ザ・ナハテラス</a:t>
            </a:r>
            <a:endParaRPr lang="en-US" altLang="ja-JP" sz="2000" b="1">
              <a:solidFill>
                <a:schemeClr val="accent5">
                  <a:lumMod val="75000"/>
                </a:schemeClr>
              </a:solidFill>
              <a:latin typeface="Meiryo UI" panose="020B0604030504040204" pitchFamily="50" charset="-128"/>
              <a:ea typeface="Meiryo UI" panose="020B0604030504040204" pitchFamily="50" charset="-128"/>
            </a:endParaRPr>
          </a:p>
          <a:p>
            <a:pPr algn="ctr"/>
            <a:r>
              <a:rPr lang="ja-JP" altLang="en-US" sz="2000" b="1">
                <a:solidFill>
                  <a:schemeClr val="accent5">
                    <a:lumMod val="75000"/>
                  </a:schemeClr>
                </a:solidFill>
                <a:latin typeface="Meiryo UI" panose="020B0604030504040204" pitchFamily="50" charset="-128"/>
                <a:ea typeface="Meiryo UI" panose="020B0604030504040204" pitchFamily="50" charset="-128"/>
              </a:rPr>
              <a:t>ユウナ　</a:t>
            </a:r>
            <a:endParaRPr lang="en-US" altLang="ja-JP" sz="20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E7DEAB67-F845-4FA2-9B73-CDE1E3ADB24B}"/>
              </a:ext>
            </a:extLst>
          </p:cNvPr>
          <p:cNvSpPr/>
          <p:nvPr/>
        </p:nvSpPr>
        <p:spPr>
          <a:xfrm>
            <a:off x="4598801" y="2678053"/>
            <a:ext cx="4398569" cy="600164"/>
          </a:xfrm>
          <a:prstGeom prst="rect">
            <a:avLst/>
          </a:prstGeom>
        </p:spPr>
        <p:txBody>
          <a:bodyPr wrap="square">
            <a:spAutoFit/>
          </a:bodyPr>
          <a:lstStyle/>
          <a:p>
            <a:r>
              <a:rPr lang="ja-JP" altLang="en-US" sz="1100" dirty="0">
                <a:solidFill>
                  <a:schemeClr val="accent5">
                    <a:lumMod val="75000"/>
                  </a:schemeClr>
                </a:solidFill>
                <a:latin typeface="Meiryo UI" panose="020B0604030504040204" pitchFamily="50" charset="-128"/>
                <a:ea typeface="Meiryo UI" panose="020B0604030504040204" pitchFamily="50" charset="-128"/>
              </a:rPr>
              <a:t>沖縄県那覇市おもろまち</a:t>
            </a:r>
            <a:r>
              <a:rPr lang="en-US" altLang="ja-JP" sz="1100" dirty="0">
                <a:solidFill>
                  <a:schemeClr val="accent5">
                    <a:lumMod val="75000"/>
                  </a:schemeClr>
                </a:solidFill>
                <a:latin typeface="Meiryo UI" panose="020B0604030504040204" pitchFamily="50" charset="-128"/>
                <a:ea typeface="Meiryo UI" panose="020B0604030504040204" pitchFamily="50" charset="-128"/>
              </a:rPr>
              <a:t>2-14-1</a:t>
            </a:r>
            <a:endParaRPr lang="ja-JP" altLang="en-US" sz="1100" dirty="0">
              <a:solidFill>
                <a:schemeClr val="accent5">
                  <a:lumMod val="75000"/>
                </a:schemeClr>
              </a:solidFill>
              <a:latin typeface="Meiryo UI" panose="020B0604030504040204" pitchFamily="50" charset="-128"/>
              <a:ea typeface="Meiryo UI" panose="020B0604030504040204" pitchFamily="50" charset="-128"/>
            </a:endParaRPr>
          </a:p>
          <a:p>
            <a:r>
              <a:rPr lang="en-US" altLang="ja-JP" sz="1100" dirty="0">
                <a:solidFill>
                  <a:schemeClr val="accent5">
                    <a:lumMod val="75000"/>
                  </a:schemeClr>
                </a:solidFill>
                <a:latin typeface="Meiryo UI" panose="020B0604030504040204" pitchFamily="50" charset="-128"/>
                <a:ea typeface="Meiryo UI" panose="020B0604030504040204" pitchFamily="50" charset="-128"/>
              </a:rPr>
              <a:t>TEL:098-864-1111</a:t>
            </a:r>
            <a:r>
              <a:rPr lang="ja-JP" altLang="en-US" sz="1100" dirty="0">
                <a:solidFill>
                  <a:schemeClr val="accent5">
                    <a:lumMod val="75000"/>
                  </a:schemeClr>
                </a:solidFill>
                <a:latin typeface="Meiryo UI" panose="020B0604030504040204" pitchFamily="50" charset="-128"/>
                <a:ea typeface="Meiryo UI" panose="020B0604030504040204" pitchFamily="50" charset="-128"/>
              </a:rPr>
              <a:t>　</a:t>
            </a:r>
            <a:endParaRPr lang="en-US" altLang="ja-JP" sz="1100" dirty="0">
              <a:solidFill>
                <a:schemeClr val="accent5">
                  <a:lumMod val="75000"/>
                </a:schemeClr>
              </a:solidFill>
              <a:latin typeface="Meiryo UI" panose="020B0604030504040204" pitchFamily="50" charset="-128"/>
              <a:ea typeface="Meiryo UI" panose="020B0604030504040204" pitchFamily="50" charset="-128"/>
            </a:endParaRPr>
          </a:p>
          <a:p>
            <a:endParaRPr lang="ja-JP" altLang="en-US" sz="1100" dirty="0">
              <a:solidFill>
                <a:schemeClr val="accent5">
                  <a:lumMod val="75000"/>
                </a:schemeClr>
              </a:solidFill>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0DF072FC-DF22-4240-A33F-0D3E30CEA8F6}"/>
              </a:ext>
            </a:extLst>
          </p:cNvPr>
          <p:cNvCxnSpPr>
            <a:cxnSpLocks/>
          </p:cNvCxnSpPr>
          <p:nvPr/>
        </p:nvCxnSpPr>
        <p:spPr>
          <a:xfrm>
            <a:off x="1492356" y="3671983"/>
            <a:ext cx="4698156" cy="12154"/>
          </a:xfrm>
          <a:prstGeom prst="line">
            <a:avLst/>
          </a:prstGeom>
          <a:ln w="9525">
            <a:solidFill>
              <a:srgbClr val="0C2D8D"/>
            </a:solidFill>
            <a:prstDash val="sysDot"/>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CA47DF7-F5F6-4A7A-8608-80DFFCB512DD}"/>
              </a:ext>
            </a:extLst>
          </p:cNvPr>
          <p:cNvSpPr txBox="1"/>
          <p:nvPr/>
        </p:nvSpPr>
        <p:spPr>
          <a:xfrm>
            <a:off x="325014" y="6912962"/>
            <a:ext cx="7229380" cy="738664"/>
          </a:xfrm>
          <a:prstGeom prst="rect">
            <a:avLst/>
          </a:prstGeom>
          <a:noFill/>
        </p:spPr>
        <p:txBody>
          <a:bodyPr wrap="square" lIns="0" tIns="0" rIns="0" bIns="0" rtlCol="0">
            <a:spAutoFit/>
          </a:bodyPr>
          <a:lstStyle/>
          <a:p>
            <a:r>
              <a:rPr lang="ja-JP" altLang="en-US"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rPr>
              <a:t>　　  タスク・シフト／シェアによる薬剤師業務の改革</a:t>
            </a:r>
            <a:endParaRPr lang="en-US" altLang="ja-JP"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endParaRPr>
          </a:p>
          <a:p>
            <a:r>
              <a:rPr lang="ja-JP" altLang="en-US"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rPr>
              <a:t>～多職種連携および適切な疼痛コントロールを中心に～</a:t>
            </a:r>
            <a:endParaRPr lang="en-US" altLang="ja-JP" sz="2400" b="1" dirty="0">
              <a:gradFill flip="none" rotWithShape="1">
                <a:gsLst>
                  <a:gs pos="0">
                    <a:srgbClr val="3FB3E7"/>
                  </a:gs>
                  <a:gs pos="80000">
                    <a:srgbClr val="291C6B"/>
                  </a:gs>
                </a:gsLst>
                <a:path path="circle">
                  <a:fillToRect l="50000" t="50000" r="50000" b="50000"/>
                </a:path>
                <a:tileRect/>
              </a:gra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23D84CF-DC44-40CA-A0F0-A8198777D5E7}"/>
              </a:ext>
            </a:extLst>
          </p:cNvPr>
          <p:cNvSpPr txBox="1"/>
          <p:nvPr/>
        </p:nvSpPr>
        <p:spPr>
          <a:xfrm>
            <a:off x="1377776" y="3946623"/>
            <a:ext cx="6128053" cy="523220"/>
          </a:xfrm>
          <a:prstGeom prst="rect">
            <a:avLst/>
          </a:prstGeom>
          <a:noFill/>
        </p:spPr>
        <p:txBody>
          <a:bodyPr wrap="square" lIns="0" tIns="0" rIns="0" bIns="0" rtlCol="0">
            <a:spAutoFit/>
          </a:bodyPr>
          <a:lstStyle/>
          <a:p>
            <a:r>
              <a:rPr lang="ja-JP" altLang="en-US" sz="1600" dirty="0">
                <a:solidFill>
                  <a:schemeClr val="accent5">
                    <a:lumMod val="50000"/>
                  </a:schemeClr>
                </a:solidFill>
                <a:latin typeface="Meiryo UI" panose="020B0604030504040204" pitchFamily="50" charset="-128"/>
                <a:ea typeface="Meiryo UI" panose="020B0604030504040204" pitchFamily="50" charset="-128"/>
              </a:rPr>
              <a:t>医療法人中部徳洲会病院　薬剤部</a:t>
            </a:r>
            <a:endParaRPr lang="en-US" altLang="ja-JP" sz="16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600" dirty="0">
                <a:solidFill>
                  <a:schemeClr val="accent5">
                    <a:lumMod val="50000"/>
                  </a:schemeClr>
                </a:solidFill>
                <a:latin typeface="Meiryo UI" panose="020B0604030504040204" pitchFamily="50" charset="-128"/>
                <a:ea typeface="Meiryo UI" panose="020B0604030504040204" pitchFamily="50" charset="-128"/>
              </a:rPr>
              <a:t>　　　　　　　　　　　　　　　　薬剤部長　</a:t>
            </a:r>
            <a:r>
              <a:rPr lang="ja-JP" altLang="en-US" b="1" dirty="0">
                <a:solidFill>
                  <a:schemeClr val="accent5">
                    <a:lumMod val="50000"/>
                  </a:schemeClr>
                </a:solidFill>
                <a:latin typeface="Meiryo UI" panose="020B0604030504040204" pitchFamily="50" charset="-128"/>
                <a:ea typeface="Meiryo UI" panose="020B0604030504040204" pitchFamily="50" charset="-128"/>
              </a:rPr>
              <a:t>喜多 洋嗣 </a:t>
            </a:r>
            <a:r>
              <a:rPr lang="ja-JP" altLang="en-US" dirty="0">
                <a:solidFill>
                  <a:schemeClr val="accent5">
                    <a:lumMod val="50000"/>
                  </a:schemeClr>
                </a:solidFill>
                <a:latin typeface="Meiryo UI" panose="020B0604030504040204" pitchFamily="50" charset="-128"/>
                <a:ea typeface="Meiryo UI" panose="020B0604030504040204" pitchFamily="50" charset="-128"/>
              </a:rPr>
              <a:t>先生</a:t>
            </a:r>
          </a:p>
        </p:txBody>
      </p:sp>
      <p:sp>
        <p:nvSpPr>
          <p:cNvPr id="40" name="テキスト ボックス 39">
            <a:extLst>
              <a:ext uri="{FF2B5EF4-FFF2-40B4-BE49-F238E27FC236}">
                <a16:creationId xmlns:a16="http://schemas.microsoft.com/office/drawing/2014/main" id="{622B777F-7906-4700-8460-50DDAEECA228}"/>
              </a:ext>
            </a:extLst>
          </p:cNvPr>
          <p:cNvSpPr txBox="1"/>
          <p:nvPr/>
        </p:nvSpPr>
        <p:spPr>
          <a:xfrm>
            <a:off x="378355" y="3686205"/>
            <a:ext cx="608499" cy="215444"/>
          </a:xfrm>
          <a:prstGeom prst="rect">
            <a:avLst/>
          </a:prstGeom>
          <a:noFill/>
        </p:spPr>
        <p:txBody>
          <a:bodyPr wrap="square" lIns="0" tIns="0" rIns="0" bIns="0" rtlCol="0">
            <a:spAutoFit/>
          </a:bodyPr>
          <a:lstStyle/>
          <a:p>
            <a:r>
              <a:rPr kumimoji="1" lang="ja-JP" altLang="en-US" sz="1400" b="1" dirty="0">
                <a:solidFill>
                  <a:schemeClr val="accent5">
                    <a:lumMod val="75000"/>
                  </a:schemeClr>
                </a:solidFill>
                <a:latin typeface="Meiryo UI" panose="020B0604030504040204" pitchFamily="50" charset="-128"/>
                <a:ea typeface="Meiryo UI" panose="020B0604030504040204" pitchFamily="50" charset="-128"/>
              </a:rPr>
              <a:t>講演</a:t>
            </a:r>
            <a:r>
              <a:rPr kumimoji="1" lang="en-US" altLang="ja-JP" sz="1400" b="1" dirty="0">
                <a:solidFill>
                  <a:schemeClr val="accent5">
                    <a:lumMod val="75000"/>
                  </a:schemeClr>
                </a:solidFill>
                <a:latin typeface="Meiryo UI" panose="020B0604030504040204" pitchFamily="50" charset="-128"/>
                <a:ea typeface="Meiryo UI" panose="020B0604030504040204" pitchFamily="50" charset="-128"/>
              </a:rPr>
              <a:t>Ⅰ</a:t>
            </a:r>
            <a:endParaRPr kumimoji="1" lang="ja-JP" altLang="en-US" sz="14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41" name="角丸四角形 17">
            <a:extLst>
              <a:ext uri="{FF2B5EF4-FFF2-40B4-BE49-F238E27FC236}">
                <a16:creationId xmlns:a16="http://schemas.microsoft.com/office/drawing/2014/main" id="{272EBAA1-B548-4DB6-9C3F-AA23E6753716}"/>
              </a:ext>
            </a:extLst>
          </p:cNvPr>
          <p:cNvSpPr/>
          <p:nvPr/>
        </p:nvSpPr>
        <p:spPr>
          <a:xfrm>
            <a:off x="408190" y="4062291"/>
            <a:ext cx="584443" cy="289807"/>
          </a:xfrm>
          <a:prstGeom prst="round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32451"/>
            <a:r>
              <a:rPr kumimoji="1" lang="ja-JP" altLang="en-US" sz="1400" b="1" dirty="0">
                <a:solidFill>
                  <a:prstClr val="white"/>
                </a:solidFill>
                <a:latin typeface="Meiryo UI" pitchFamily="50" charset="-128"/>
                <a:ea typeface="Meiryo UI" pitchFamily="50" charset="-128"/>
                <a:cs typeface="Meiryo UI" pitchFamily="50" charset="-128"/>
              </a:rPr>
              <a:t>座長</a:t>
            </a:r>
          </a:p>
        </p:txBody>
      </p:sp>
      <p:sp>
        <p:nvSpPr>
          <p:cNvPr id="42" name="角丸四角形 17">
            <a:extLst>
              <a:ext uri="{FF2B5EF4-FFF2-40B4-BE49-F238E27FC236}">
                <a16:creationId xmlns:a16="http://schemas.microsoft.com/office/drawing/2014/main" id="{EB66B1D0-043F-45AC-9D15-CC00A1431486}"/>
              </a:ext>
            </a:extLst>
          </p:cNvPr>
          <p:cNvSpPr/>
          <p:nvPr/>
        </p:nvSpPr>
        <p:spPr>
          <a:xfrm>
            <a:off x="389580" y="5334492"/>
            <a:ext cx="584443" cy="289807"/>
          </a:xfrm>
          <a:prstGeom prst="round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32451"/>
            <a:r>
              <a:rPr kumimoji="1" lang="ja-JP" altLang="en-US" sz="1400" b="1" dirty="0">
                <a:solidFill>
                  <a:prstClr val="white"/>
                </a:solidFill>
                <a:latin typeface="Meiryo UI" pitchFamily="50" charset="-128"/>
                <a:ea typeface="Meiryo UI" pitchFamily="50" charset="-128"/>
                <a:cs typeface="Meiryo UI" pitchFamily="50" charset="-128"/>
              </a:rPr>
              <a:t>演者</a:t>
            </a:r>
          </a:p>
        </p:txBody>
      </p:sp>
      <p:sp>
        <p:nvSpPr>
          <p:cNvPr id="47" name="テキスト ボックス 46">
            <a:extLst>
              <a:ext uri="{FF2B5EF4-FFF2-40B4-BE49-F238E27FC236}">
                <a16:creationId xmlns:a16="http://schemas.microsoft.com/office/drawing/2014/main" id="{79023298-AD1F-453D-B565-CFA4A8CBCF01}"/>
              </a:ext>
            </a:extLst>
          </p:cNvPr>
          <p:cNvSpPr txBox="1"/>
          <p:nvPr/>
        </p:nvSpPr>
        <p:spPr>
          <a:xfrm>
            <a:off x="395663" y="5955147"/>
            <a:ext cx="591192" cy="215444"/>
          </a:xfrm>
          <a:prstGeom prst="rect">
            <a:avLst/>
          </a:prstGeom>
          <a:noFill/>
        </p:spPr>
        <p:txBody>
          <a:bodyPr wrap="square" lIns="0" tIns="0" rIns="0" bIns="0" rtlCol="0">
            <a:spAutoFit/>
          </a:bodyPr>
          <a:lstStyle/>
          <a:p>
            <a:r>
              <a:rPr kumimoji="1" lang="ja-JP" altLang="en-US" sz="1400" b="1" dirty="0">
                <a:solidFill>
                  <a:schemeClr val="accent5">
                    <a:lumMod val="75000"/>
                  </a:schemeClr>
                </a:solidFill>
                <a:latin typeface="Meiryo UI" panose="020B0604030504040204" pitchFamily="50" charset="-128"/>
                <a:ea typeface="Meiryo UI" panose="020B0604030504040204" pitchFamily="50" charset="-128"/>
              </a:rPr>
              <a:t>講演</a:t>
            </a:r>
            <a:r>
              <a:rPr kumimoji="1" lang="en-US" altLang="ja-JP" sz="1400" b="1" dirty="0">
                <a:solidFill>
                  <a:schemeClr val="accent5">
                    <a:lumMod val="75000"/>
                  </a:schemeClr>
                </a:solidFill>
                <a:latin typeface="Meiryo UI" panose="020B0604030504040204" pitchFamily="50" charset="-128"/>
                <a:ea typeface="Meiryo UI" panose="020B0604030504040204" pitchFamily="50" charset="-128"/>
              </a:rPr>
              <a:t>Ⅱ</a:t>
            </a:r>
            <a:endParaRPr kumimoji="1" lang="ja-JP" altLang="en-US" sz="1400"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48" name="角丸四角形 17">
            <a:extLst>
              <a:ext uri="{FF2B5EF4-FFF2-40B4-BE49-F238E27FC236}">
                <a16:creationId xmlns:a16="http://schemas.microsoft.com/office/drawing/2014/main" id="{2C0B92DA-5F1F-44F5-B623-EF4B06A18857}"/>
              </a:ext>
            </a:extLst>
          </p:cNvPr>
          <p:cNvSpPr/>
          <p:nvPr/>
        </p:nvSpPr>
        <p:spPr>
          <a:xfrm>
            <a:off x="408189" y="6369360"/>
            <a:ext cx="584443" cy="289807"/>
          </a:xfrm>
          <a:prstGeom prst="round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32451"/>
            <a:r>
              <a:rPr kumimoji="1" lang="ja-JP" altLang="en-US" sz="1400" b="1" dirty="0">
                <a:solidFill>
                  <a:prstClr val="white"/>
                </a:solidFill>
                <a:latin typeface="Meiryo UI" pitchFamily="50" charset="-128"/>
                <a:ea typeface="Meiryo UI" pitchFamily="50" charset="-128"/>
                <a:cs typeface="Meiryo UI" pitchFamily="50" charset="-128"/>
              </a:rPr>
              <a:t>座長</a:t>
            </a:r>
          </a:p>
        </p:txBody>
      </p:sp>
      <p:sp>
        <p:nvSpPr>
          <p:cNvPr id="49" name="角丸四角形 17">
            <a:extLst>
              <a:ext uri="{FF2B5EF4-FFF2-40B4-BE49-F238E27FC236}">
                <a16:creationId xmlns:a16="http://schemas.microsoft.com/office/drawing/2014/main" id="{0C73ABC7-AA94-4E08-B801-3548FBFC4761}"/>
              </a:ext>
            </a:extLst>
          </p:cNvPr>
          <p:cNvSpPr/>
          <p:nvPr/>
        </p:nvSpPr>
        <p:spPr>
          <a:xfrm>
            <a:off x="389580" y="7905422"/>
            <a:ext cx="584443" cy="289807"/>
          </a:xfrm>
          <a:prstGeom prst="roundRect">
            <a:avLst/>
          </a:prstGeom>
          <a:solidFill>
            <a:srgbClr val="0070C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32451"/>
            <a:r>
              <a:rPr kumimoji="1" lang="ja-JP" altLang="en-US" sz="1400" b="1" dirty="0">
                <a:solidFill>
                  <a:prstClr val="white"/>
                </a:solidFill>
                <a:latin typeface="Meiryo UI" pitchFamily="50" charset="-128"/>
                <a:ea typeface="Meiryo UI" pitchFamily="50" charset="-128"/>
                <a:cs typeface="Meiryo UI" pitchFamily="50" charset="-128"/>
              </a:rPr>
              <a:t>演者</a:t>
            </a:r>
          </a:p>
        </p:txBody>
      </p:sp>
      <p:sp>
        <p:nvSpPr>
          <p:cNvPr id="50" name="テキスト ボックス 49">
            <a:extLst>
              <a:ext uri="{FF2B5EF4-FFF2-40B4-BE49-F238E27FC236}">
                <a16:creationId xmlns:a16="http://schemas.microsoft.com/office/drawing/2014/main" id="{610CD961-B6C9-4579-8633-007C13A2DB1A}"/>
              </a:ext>
            </a:extLst>
          </p:cNvPr>
          <p:cNvSpPr txBox="1"/>
          <p:nvPr/>
        </p:nvSpPr>
        <p:spPr>
          <a:xfrm>
            <a:off x="1377776" y="6253824"/>
            <a:ext cx="5775611" cy="523220"/>
          </a:xfrm>
          <a:prstGeom prst="rect">
            <a:avLst/>
          </a:prstGeom>
          <a:noFill/>
        </p:spPr>
        <p:txBody>
          <a:bodyPr wrap="square" lIns="0" tIns="0" rIns="0" bIns="0" rtlCol="0">
            <a:spAutoFit/>
          </a:bodyPr>
          <a:lstStyle/>
          <a:p>
            <a:r>
              <a:rPr lang="ja-JP" altLang="en-US" sz="1600" dirty="0">
                <a:solidFill>
                  <a:schemeClr val="accent5">
                    <a:lumMod val="50000"/>
                  </a:schemeClr>
                </a:solidFill>
                <a:latin typeface="Meiryo UI" panose="020B0604030504040204" pitchFamily="50" charset="-128"/>
                <a:ea typeface="Meiryo UI" panose="020B0604030504040204" pitchFamily="50" charset="-128"/>
              </a:rPr>
              <a:t>琉球大学病院　薬剤部　</a:t>
            </a:r>
            <a:endParaRPr lang="en-US" altLang="ja-JP" sz="16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600" dirty="0">
                <a:solidFill>
                  <a:schemeClr val="accent5">
                    <a:lumMod val="50000"/>
                  </a:schemeClr>
                </a:solidFill>
                <a:latin typeface="Meiryo UI" panose="020B0604030504040204" pitchFamily="50" charset="-128"/>
                <a:ea typeface="Meiryo UI" panose="020B0604030504040204" pitchFamily="50" charset="-128"/>
              </a:rPr>
              <a:t>　　　　　　　　     　　　　　　　教授・薬剤部長</a:t>
            </a:r>
            <a:r>
              <a:rPr lang="zh-TW" altLang="en-US" sz="1600" dirty="0">
                <a:solidFill>
                  <a:schemeClr val="accent5">
                    <a:lumMod val="50000"/>
                  </a:schemeClr>
                </a:solidFill>
                <a:latin typeface="Meiryo UI" panose="020B0604030504040204" pitchFamily="50" charset="-128"/>
                <a:ea typeface="Meiryo UI" panose="020B0604030504040204" pitchFamily="50" charset="-128"/>
              </a:rPr>
              <a:t>　</a:t>
            </a:r>
            <a:r>
              <a:rPr lang="ja-JP" altLang="en-US" b="1" dirty="0">
                <a:solidFill>
                  <a:schemeClr val="accent5">
                    <a:lumMod val="50000"/>
                  </a:schemeClr>
                </a:solidFill>
                <a:latin typeface="Meiryo UI" panose="020B0604030504040204" pitchFamily="50" charset="-128"/>
                <a:ea typeface="Meiryo UI" panose="020B0604030504040204" pitchFamily="50" charset="-128"/>
              </a:rPr>
              <a:t>中村 克徳 </a:t>
            </a:r>
            <a:r>
              <a:rPr lang="ja-JP" altLang="en-US" dirty="0">
                <a:solidFill>
                  <a:schemeClr val="accent5">
                    <a:lumMod val="50000"/>
                  </a:schemeClr>
                </a:solidFill>
                <a:latin typeface="Meiryo UI" panose="020B0604030504040204" pitchFamily="50" charset="-128"/>
                <a:ea typeface="Meiryo UI" panose="020B0604030504040204" pitchFamily="50" charset="-128"/>
              </a:rPr>
              <a:t>先生</a:t>
            </a:r>
            <a:endParaRPr lang="en-US" altLang="ja-JP"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B1C486DE-9FD0-4069-BDA1-770CC03D1A8B}"/>
              </a:ext>
            </a:extLst>
          </p:cNvPr>
          <p:cNvSpPr txBox="1"/>
          <p:nvPr/>
        </p:nvSpPr>
        <p:spPr>
          <a:xfrm>
            <a:off x="1377776" y="7907755"/>
            <a:ext cx="6119293" cy="523220"/>
          </a:xfrm>
          <a:prstGeom prst="rect">
            <a:avLst/>
          </a:prstGeom>
          <a:noFill/>
        </p:spPr>
        <p:txBody>
          <a:bodyPr wrap="square" lIns="0" tIns="0" rIns="0" bIns="0" rtlCol="0">
            <a:spAutoFit/>
          </a:bodyPr>
          <a:lstStyle/>
          <a:p>
            <a:r>
              <a:rPr lang="ja-JP" altLang="en-US" sz="1600" dirty="0">
                <a:solidFill>
                  <a:schemeClr val="accent5">
                    <a:lumMod val="50000"/>
                  </a:schemeClr>
                </a:solidFill>
                <a:latin typeface="Meiryo UI" panose="020B0604030504040204" pitchFamily="50" charset="-128"/>
                <a:ea typeface="Meiryo UI" panose="020B0604030504040204" pitchFamily="50" charset="-128"/>
              </a:rPr>
              <a:t>宮崎大学医学部附属病院　</a:t>
            </a:r>
            <a:endParaRPr lang="en-US" altLang="ja-JP" sz="16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600" dirty="0">
                <a:solidFill>
                  <a:schemeClr val="accent5">
                    <a:lumMod val="50000"/>
                  </a:schemeClr>
                </a:solidFill>
                <a:latin typeface="Meiryo UI" panose="020B0604030504040204" pitchFamily="50" charset="-128"/>
                <a:ea typeface="Meiryo UI" panose="020B0604030504040204" pitchFamily="50" charset="-128"/>
              </a:rPr>
              <a:t>             副病院長</a:t>
            </a:r>
            <a:r>
              <a:rPr lang="en-US" altLang="ja-JP" sz="1600" dirty="0">
                <a:solidFill>
                  <a:schemeClr val="accent5">
                    <a:lumMod val="50000"/>
                  </a:schemeClr>
                </a:solidFill>
                <a:latin typeface="Meiryo UI" panose="020B0604030504040204" pitchFamily="50" charset="-128"/>
                <a:ea typeface="Meiryo UI" panose="020B0604030504040204" pitchFamily="50" charset="-128"/>
              </a:rPr>
              <a:t>/</a:t>
            </a:r>
            <a:r>
              <a:rPr lang="ja-JP" altLang="en-US" sz="1600" dirty="0">
                <a:solidFill>
                  <a:schemeClr val="accent5">
                    <a:lumMod val="50000"/>
                  </a:schemeClr>
                </a:solidFill>
                <a:latin typeface="Meiryo UI" panose="020B0604030504040204" pitchFamily="50" charset="-128"/>
                <a:ea typeface="Meiryo UI" panose="020B0604030504040204" pitchFamily="50" charset="-128"/>
              </a:rPr>
              <a:t>薬剤部 教授・薬剤部長</a:t>
            </a:r>
            <a:r>
              <a:rPr lang="zh-TW" altLang="en-US" sz="1600" dirty="0">
                <a:solidFill>
                  <a:schemeClr val="accent5">
                    <a:lumMod val="50000"/>
                  </a:schemeClr>
                </a:solidFill>
                <a:latin typeface="Meiryo UI" panose="020B0604030504040204" pitchFamily="50" charset="-128"/>
                <a:ea typeface="Meiryo UI" panose="020B0604030504040204" pitchFamily="50" charset="-128"/>
              </a:rPr>
              <a:t>　</a:t>
            </a:r>
            <a:r>
              <a:rPr lang="zh-TW" altLang="en-US" b="1" dirty="0">
                <a:solidFill>
                  <a:schemeClr val="accent5">
                    <a:lumMod val="50000"/>
                  </a:schemeClr>
                </a:solidFill>
                <a:latin typeface="Meiryo UI" panose="020B0604030504040204" pitchFamily="50" charset="-128"/>
                <a:ea typeface="Meiryo UI" panose="020B0604030504040204" pitchFamily="50" charset="-128"/>
              </a:rPr>
              <a:t>池田</a:t>
            </a:r>
            <a:r>
              <a:rPr lang="ja-JP" altLang="en-US" b="1" dirty="0">
                <a:solidFill>
                  <a:schemeClr val="accent5">
                    <a:lumMod val="50000"/>
                  </a:schemeClr>
                </a:solidFill>
                <a:latin typeface="Meiryo UI" panose="020B0604030504040204" pitchFamily="50" charset="-128"/>
                <a:ea typeface="Meiryo UI" panose="020B0604030504040204" pitchFamily="50" charset="-128"/>
              </a:rPr>
              <a:t> </a:t>
            </a:r>
            <a:r>
              <a:rPr lang="zh-TW" altLang="en-US" b="1" dirty="0">
                <a:solidFill>
                  <a:schemeClr val="accent5">
                    <a:lumMod val="50000"/>
                  </a:schemeClr>
                </a:solidFill>
                <a:latin typeface="Meiryo UI" panose="020B0604030504040204" pitchFamily="50" charset="-128"/>
                <a:ea typeface="Meiryo UI" panose="020B0604030504040204" pitchFamily="50" charset="-128"/>
              </a:rPr>
              <a:t>龍二</a:t>
            </a:r>
            <a:r>
              <a:rPr lang="ja-JP" altLang="en-US" b="1" dirty="0">
                <a:solidFill>
                  <a:schemeClr val="accent5">
                    <a:lumMod val="50000"/>
                  </a:schemeClr>
                </a:solidFill>
                <a:latin typeface="Meiryo UI" panose="020B0604030504040204" pitchFamily="50" charset="-128"/>
                <a:ea typeface="Meiryo UI" panose="020B0604030504040204" pitchFamily="50" charset="-128"/>
              </a:rPr>
              <a:t> </a:t>
            </a:r>
            <a:r>
              <a:rPr lang="ja-JP" altLang="en-US" dirty="0">
                <a:solidFill>
                  <a:schemeClr val="accent5">
                    <a:lumMod val="50000"/>
                  </a:schemeClr>
                </a:solidFill>
                <a:latin typeface="Meiryo UI" panose="020B0604030504040204" pitchFamily="50" charset="-128"/>
                <a:ea typeface="Meiryo UI" panose="020B0604030504040204" pitchFamily="50" charset="-128"/>
              </a:rPr>
              <a:t>先生</a:t>
            </a:r>
            <a:endParaRPr lang="en-US" altLang="ja-JP"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2" name="四角形: 角を丸くする 51">
            <a:extLst>
              <a:ext uri="{FF2B5EF4-FFF2-40B4-BE49-F238E27FC236}">
                <a16:creationId xmlns:a16="http://schemas.microsoft.com/office/drawing/2014/main" id="{62A4E608-0B32-4659-B43A-92074A749FF2}"/>
              </a:ext>
            </a:extLst>
          </p:cNvPr>
          <p:cNvSpPr/>
          <p:nvPr/>
        </p:nvSpPr>
        <p:spPr>
          <a:xfrm>
            <a:off x="529954" y="8616339"/>
            <a:ext cx="6541062" cy="1662333"/>
          </a:xfrm>
          <a:prstGeom prst="roundRect">
            <a:avLst/>
          </a:prstGeom>
          <a:solidFill>
            <a:schemeClr val="bg1"/>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042872">
              <a:defRPr/>
            </a:pP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■事前登録方法</a:t>
            </a:r>
          </a:p>
          <a:p>
            <a:pPr lvl="0" defTabSz="1042872">
              <a:defRPr/>
            </a:pP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　右記</a:t>
            </a:r>
            <a:r>
              <a:rPr lang="en-US" altLang="ja-JP"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次元コードをお読み取りいただき、ご登録をお願い致します。ご不明な点がございましたら、</a:t>
            </a:r>
            <a:endParaRPr lang="en-US" altLang="ja-JP"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endParaRPr>
          </a:p>
          <a:p>
            <a:pPr lvl="0" defTabSz="1042872">
              <a:defRPr/>
            </a:pP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　下記までお問合せ下さい。</a:t>
            </a:r>
          </a:p>
          <a:p>
            <a:pPr lvl="0" defTabSz="1042872">
              <a:defRPr/>
            </a:pP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takashi.yoshida@daiichisankyo.com</a:t>
            </a:r>
          </a:p>
          <a:p>
            <a:pPr lvl="0" defTabSz="1042872">
              <a:defRPr/>
            </a:pPr>
            <a:r>
              <a:rPr lang="ja-JP" altLang="en-US" sz="12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　第一三共（株）沖縄営業所　吉田聖</a:t>
            </a:r>
          </a:p>
          <a:p>
            <a:pPr lvl="0" defTabSz="1042872">
              <a:defRPr/>
            </a:pPr>
            <a:endParaRPr lang="en-US" altLang="ja-JP" sz="500" u="sng"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endParaRPr>
          </a:p>
          <a:p>
            <a:pPr defTabSz="1042872">
              <a:defRPr/>
            </a:pPr>
            <a:r>
              <a:rPr lang="ja-JP" altLang="en-US" sz="8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視聴時に登録いただきましたご施設名、ご芳名は医薬品及び医学薬学医薬品および</a:t>
            </a:r>
            <a:endParaRPr lang="en-US" altLang="ja-JP" sz="8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endParaRPr>
          </a:p>
          <a:p>
            <a:pPr defTabSz="1042872">
              <a:defRPr/>
            </a:pPr>
            <a:r>
              <a:rPr lang="ja-JP" altLang="en-US" sz="800" kern="100" dirty="0">
                <a:solidFill>
                  <a:srgbClr val="0C2D8D"/>
                </a:solidFill>
                <a:latin typeface="Meiryo UI" panose="020B0604030504040204" pitchFamily="50" charset="-128"/>
                <a:ea typeface="Meiryo UI" panose="020B0604030504040204" pitchFamily="50" charset="-128"/>
                <a:cs typeface="Meiryo UI" panose="020B0604030504040204" pitchFamily="50" charset="-128"/>
              </a:rPr>
              <a:t>医学薬学に関する情報提供のために利用させていただくことがございます。</a:t>
            </a:r>
          </a:p>
        </p:txBody>
      </p:sp>
      <p:sp>
        <p:nvSpPr>
          <p:cNvPr id="55" name="テキスト ボックス 54">
            <a:extLst>
              <a:ext uri="{FF2B5EF4-FFF2-40B4-BE49-F238E27FC236}">
                <a16:creationId xmlns:a16="http://schemas.microsoft.com/office/drawing/2014/main" id="{FB7C3E7E-2647-47EC-ACC6-EFD59DCF0D0A}"/>
              </a:ext>
            </a:extLst>
          </p:cNvPr>
          <p:cNvSpPr txBox="1"/>
          <p:nvPr/>
        </p:nvSpPr>
        <p:spPr>
          <a:xfrm>
            <a:off x="1094738" y="3705817"/>
            <a:ext cx="1023247" cy="184666"/>
          </a:xfrm>
          <a:prstGeom prst="rect">
            <a:avLst/>
          </a:prstGeom>
          <a:noFill/>
        </p:spPr>
        <p:txBody>
          <a:bodyPr wrap="square" lIns="0" tIns="0" rIns="0" bIns="0" rtlCol="0">
            <a:spAutoFit/>
          </a:bodyPr>
          <a:lstStyle/>
          <a:p>
            <a:r>
              <a:rPr lang="en-US" altLang="ja-JP" sz="1200" dirty="0">
                <a:solidFill>
                  <a:schemeClr val="accent5">
                    <a:lumMod val="50000"/>
                  </a:schemeClr>
                </a:solidFill>
                <a:latin typeface="Meiryo UI" panose="020B0604030504040204" pitchFamily="50" charset="-128"/>
                <a:ea typeface="Meiryo UI" panose="020B0604030504040204" pitchFamily="50" charset="-128"/>
              </a:rPr>
              <a:t>19:00-19:20</a:t>
            </a:r>
          </a:p>
        </p:txBody>
      </p:sp>
      <p:sp>
        <p:nvSpPr>
          <p:cNvPr id="56" name="テキスト ボックス 55">
            <a:extLst>
              <a:ext uri="{FF2B5EF4-FFF2-40B4-BE49-F238E27FC236}">
                <a16:creationId xmlns:a16="http://schemas.microsoft.com/office/drawing/2014/main" id="{C7485C0F-3A6E-49FE-BA36-4E2BE7F4D1E7}"/>
              </a:ext>
            </a:extLst>
          </p:cNvPr>
          <p:cNvSpPr txBox="1"/>
          <p:nvPr/>
        </p:nvSpPr>
        <p:spPr>
          <a:xfrm>
            <a:off x="1094738" y="5967903"/>
            <a:ext cx="1023247" cy="184666"/>
          </a:xfrm>
          <a:prstGeom prst="rect">
            <a:avLst/>
          </a:prstGeom>
          <a:noFill/>
        </p:spPr>
        <p:txBody>
          <a:bodyPr wrap="square" lIns="0" tIns="0" rIns="0" bIns="0" rtlCol="0">
            <a:spAutoFit/>
          </a:bodyPr>
          <a:lstStyle/>
          <a:p>
            <a:r>
              <a:rPr lang="en-US" altLang="ja-JP" sz="1200" dirty="0">
                <a:solidFill>
                  <a:schemeClr val="accent5">
                    <a:lumMod val="50000"/>
                  </a:schemeClr>
                </a:solidFill>
                <a:latin typeface="Meiryo UI" panose="020B0604030504040204" pitchFamily="50" charset="-128"/>
                <a:ea typeface="Meiryo UI" panose="020B0604030504040204" pitchFamily="50" charset="-128"/>
              </a:rPr>
              <a:t>19:20-20:20</a:t>
            </a:r>
          </a:p>
        </p:txBody>
      </p:sp>
      <p:sp>
        <p:nvSpPr>
          <p:cNvPr id="5" name="テキスト ボックス 4">
            <a:extLst>
              <a:ext uri="{FF2B5EF4-FFF2-40B4-BE49-F238E27FC236}">
                <a16:creationId xmlns:a16="http://schemas.microsoft.com/office/drawing/2014/main" id="{734FFFB9-4078-1793-376F-37C902123504}"/>
              </a:ext>
            </a:extLst>
          </p:cNvPr>
          <p:cNvSpPr txBox="1"/>
          <p:nvPr/>
        </p:nvSpPr>
        <p:spPr>
          <a:xfrm>
            <a:off x="2225869" y="3080918"/>
            <a:ext cx="436801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＊事前登録制となります（</a:t>
            </a:r>
            <a:r>
              <a:rPr lang="en-US" altLang="ja-JP" sz="1100" dirty="0">
                <a:solidFill>
                  <a:srgbClr val="4472C4">
                    <a:lumMod val="75000"/>
                  </a:srgbClr>
                </a:solidFill>
                <a:latin typeface="Meiryo UI" panose="020B0604030504040204" pitchFamily="50" charset="-128"/>
                <a:ea typeface="Meiryo UI" panose="020B0604030504040204" pitchFamily="50" charset="-128"/>
              </a:rPr>
              <a:t>8</a:t>
            </a: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月</a:t>
            </a:r>
            <a:r>
              <a:rPr lang="en-US" altLang="ja-JP" sz="1100" dirty="0">
                <a:solidFill>
                  <a:srgbClr val="4472C4">
                    <a:lumMod val="75000"/>
                  </a:srgbClr>
                </a:solidFill>
                <a:latin typeface="Meiryo UI" panose="020B0604030504040204" pitchFamily="50" charset="-128"/>
                <a:ea typeface="Meiryo UI" panose="020B0604030504040204" pitchFamily="50" charset="-128"/>
              </a:rPr>
              <a:t>28</a:t>
            </a: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日まで）。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●単位取得に関しまして</a:t>
            </a:r>
            <a:r>
              <a:rPr kumimoji="1" lang="en-US" altLang="ja-JP"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詳細は裏面をご確認お願い致します。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4472C4">
                    <a:lumMod val="75000"/>
                  </a:srgbClr>
                </a:solidFill>
                <a:effectLst/>
                <a:uLnTx/>
                <a:uFillTx/>
                <a:latin typeface="Meiryo UI" panose="020B0604030504040204" pitchFamily="50" charset="-128"/>
                <a:ea typeface="Meiryo UI" panose="020B0604030504040204" pitchFamily="50" charset="-128"/>
                <a:cs typeface="+mn-cs"/>
              </a:rPr>
              <a:t>日病薬病院薬学認定薬剤師単位（申請中）</a:t>
            </a:r>
            <a:endParaRPr lang="ja-JP" altLang="en-US" dirty="0"/>
          </a:p>
        </p:txBody>
      </p:sp>
      <p:pic>
        <p:nvPicPr>
          <p:cNvPr id="6" name="Picture 2" descr="D:\User\Desktop\名称未設定-1.png">
            <a:extLst>
              <a:ext uri="{FF2B5EF4-FFF2-40B4-BE49-F238E27FC236}">
                <a16:creationId xmlns:a16="http://schemas.microsoft.com/office/drawing/2014/main" id="{2A834D0F-745B-6F17-0BD7-6EF497F5F10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8056" y="10378191"/>
            <a:ext cx="1918828" cy="26613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B7E3113-B4C2-2505-F783-BF5FD93EC8F4}"/>
              </a:ext>
            </a:extLst>
          </p:cNvPr>
          <p:cNvSpPr txBox="1"/>
          <p:nvPr/>
        </p:nvSpPr>
        <p:spPr>
          <a:xfrm>
            <a:off x="1426341" y="5209328"/>
            <a:ext cx="6128053" cy="523220"/>
          </a:xfrm>
          <a:prstGeom prst="rect">
            <a:avLst/>
          </a:prstGeom>
          <a:noFill/>
        </p:spPr>
        <p:txBody>
          <a:bodyPr wrap="square" lIns="0" tIns="0" rIns="0" bIns="0" rtlCol="0">
            <a:spAutoFit/>
          </a:bodyPr>
          <a:lstStyle/>
          <a:p>
            <a:r>
              <a:rPr lang="ja-JP" altLang="en-US" sz="1600" dirty="0">
                <a:solidFill>
                  <a:schemeClr val="accent5">
                    <a:lumMod val="50000"/>
                  </a:schemeClr>
                </a:solidFill>
                <a:latin typeface="Meiryo UI" panose="020B0604030504040204" pitchFamily="50" charset="-128"/>
                <a:ea typeface="Meiryo UI" panose="020B0604030504040204" pitchFamily="50" charset="-128"/>
              </a:rPr>
              <a:t>琉球大学病院　薬剤部</a:t>
            </a:r>
            <a:endParaRPr lang="en-US" altLang="ja-JP" sz="1600" dirty="0">
              <a:solidFill>
                <a:schemeClr val="accent5">
                  <a:lumMod val="50000"/>
                </a:schemeClr>
              </a:solidFill>
              <a:latin typeface="Meiryo UI" panose="020B0604030504040204" pitchFamily="50" charset="-128"/>
              <a:ea typeface="Meiryo UI" panose="020B0604030504040204" pitchFamily="50" charset="-128"/>
            </a:endParaRPr>
          </a:p>
          <a:p>
            <a:r>
              <a:rPr lang="ja-JP" altLang="en-US" sz="1600" dirty="0">
                <a:solidFill>
                  <a:schemeClr val="accent5">
                    <a:lumMod val="50000"/>
                  </a:schemeClr>
                </a:solidFill>
                <a:latin typeface="Meiryo UI" panose="020B0604030504040204" pitchFamily="50" charset="-128"/>
                <a:ea typeface="Meiryo UI" panose="020B0604030504040204" pitchFamily="50" charset="-128"/>
              </a:rPr>
              <a:t>　　　　　　　　　　　　　　　　　　　　　　　</a:t>
            </a:r>
            <a:r>
              <a:rPr lang="ja-JP" altLang="en-US" b="1" dirty="0">
                <a:solidFill>
                  <a:schemeClr val="accent5">
                    <a:lumMod val="50000"/>
                  </a:schemeClr>
                </a:solidFill>
                <a:latin typeface="Meiryo UI" panose="020B0604030504040204" pitchFamily="50" charset="-128"/>
                <a:ea typeface="Meiryo UI" panose="020B0604030504040204" pitchFamily="50" charset="-128"/>
              </a:rPr>
              <a:t>井口 菜摘 </a:t>
            </a:r>
            <a:r>
              <a:rPr lang="ja-JP" altLang="en-US" dirty="0">
                <a:solidFill>
                  <a:schemeClr val="accent5">
                    <a:lumMod val="50000"/>
                  </a:schemeClr>
                </a:solidFill>
                <a:latin typeface="Meiryo UI" panose="020B0604030504040204" pitchFamily="50" charset="-128"/>
                <a:ea typeface="Meiryo UI" panose="020B0604030504040204" pitchFamily="50" charset="-128"/>
              </a:rPr>
              <a:t>先生</a:t>
            </a:r>
          </a:p>
        </p:txBody>
      </p:sp>
      <p:pic>
        <p:nvPicPr>
          <p:cNvPr id="4" name="図 3">
            <a:extLst>
              <a:ext uri="{FF2B5EF4-FFF2-40B4-BE49-F238E27FC236}">
                <a16:creationId xmlns:a16="http://schemas.microsoft.com/office/drawing/2014/main" id="{43382DC2-B83E-4BB5-9FCB-63B24B03B7CA}"/>
              </a:ext>
            </a:extLst>
          </p:cNvPr>
          <p:cNvPicPr>
            <a:picLocks noChangeAspect="1"/>
          </p:cNvPicPr>
          <p:nvPr/>
        </p:nvPicPr>
        <p:blipFill>
          <a:blip r:embed="rId4"/>
          <a:stretch>
            <a:fillRect/>
          </a:stretch>
        </p:blipFill>
        <p:spPr>
          <a:xfrm>
            <a:off x="5297497" y="9193235"/>
            <a:ext cx="953547" cy="953547"/>
          </a:xfrm>
          <a:prstGeom prst="rect">
            <a:avLst/>
          </a:prstGeom>
        </p:spPr>
      </p:pic>
    </p:spTree>
    <p:extLst>
      <p:ext uri="{BB962C8B-B14F-4D97-AF65-F5344CB8AC3E}">
        <p14:creationId xmlns:p14="http://schemas.microsoft.com/office/powerpoint/2010/main" val="112378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ED2A09-4E5A-3390-B7A8-0F3C44C287C5}"/>
              </a:ext>
            </a:extLst>
          </p:cNvPr>
          <p:cNvSpPr txBox="1"/>
          <p:nvPr/>
        </p:nvSpPr>
        <p:spPr>
          <a:xfrm>
            <a:off x="211983" y="673950"/>
            <a:ext cx="7198371" cy="8022389"/>
          </a:xfrm>
          <a:prstGeom prst="rect">
            <a:avLst/>
          </a:prstGeom>
          <a:noFill/>
        </p:spPr>
        <p:txBody>
          <a:bodyPr wrap="square">
            <a:spAutoFit/>
          </a:bodyPr>
          <a:lstStyle/>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943"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r>
              <a:rPr kumimoji="1" lang="ja-JP" altLang="en-US" sz="2159"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重要（単位取得に関しまして） </a:t>
            </a:r>
            <a:endParaRPr kumimoji="1" lang="en-US" altLang="ja-JP" sz="2159"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講演会終了後、下記情報を事務局へ提出します。</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①氏名 </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②</a:t>
            </a:r>
            <a:r>
              <a:rPr kumimoji="1" lang="zh-TW"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薬剤師名簿登録番号（薬剤師免許番</a:t>
            </a: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号</a:t>
            </a:r>
            <a:r>
              <a:rPr kumimoji="1" lang="zh-TW"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zh-TW"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③所属施設（勤務先が無い場合は「無所属」としてください）</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④メールアドレス </a:t>
            </a: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⑤リモート参加者における視聴ログ </a:t>
            </a:r>
            <a:r>
              <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開始～終了まで確実な視聴をお願い致します。 </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51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51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～沖縄県病院薬剤師会 日病薬病院薬学認定薬剤師 単位をご希望の方へ～ </a:t>
            </a: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■今年度より単位申請が全てデータ管理化され、</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実物のシールでの交付はなくなりました。 </a:t>
            </a: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■全ての単位ご希望の</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参加者全て</a:t>
            </a:r>
            <a:r>
              <a:rPr kumimoji="1" lang="en-US" altLang="ja-JP"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事前登録</a:t>
            </a:r>
            <a:r>
              <a:rPr kumimoji="1" lang="en-US" altLang="ja-JP"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必須</a:t>
            </a: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となっております。 </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■上記の情報に加え、</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本単位を日病薬以外の他団体認定単位に付け替え予定である（日病薬専門単位は除く）：はい、いいえ</a:t>
            </a: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キーワード回答：□期限：翌日中（</a:t>
            </a:r>
            <a:r>
              <a:rPr kumimoji="1" lang="en-US" altLang="ja-JP"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23:59</a:t>
            </a:r>
            <a:r>
              <a:rPr kumimoji="1" lang="ja-JP" altLang="en-US" sz="1295"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まで）：当日映写の二次元コード より報告をお願いします。 </a:t>
            </a: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単位取得反映のため、</a:t>
            </a:r>
            <a:r>
              <a:rPr kumimoji="1" lang="ja-JP" altLang="en-US" sz="129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日病薬のクラウド型会員管理システムへ登録する必要</a:t>
            </a: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があります。 </a:t>
            </a: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詳細は日病薬のホームページの案内などをご参照ください。 </a:t>
            </a:r>
            <a:endParaRPr kumimoji="1" lang="en-US" altLang="ja-JP" sz="129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13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ja-JP" altLang="en-US" sz="113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51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事前登録のご依頼 </a:t>
            </a:r>
            <a:endParaRPr kumimoji="1" lang="en-US" altLang="ja-JP" sz="151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二次元コード、もしくは下記アドレスより申込ご連絡をお願いいたします。</a:t>
            </a: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連絡先メール：</a:t>
            </a:r>
            <a:r>
              <a:rPr kumimoji="1" lang="en-US" altLang="ja-JP"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takashi.yoshida@daiichisankyo.com</a:t>
            </a:r>
          </a:p>
          <a:p>
            <a:pPr marL="0" marR="0" lvl="0" indent="0" algn="l" defTabSz="986912" rtl="0" eaLnBrk="1" fontAlgn="auto" latinLnBrk="0" hangingPunct="1">
              <a:lnSpc>
                <a:spcPct val="150000"/>
              </a:lnSpc>
              <a:spcBef>
                <a:spcPts val="0"/>
              </a:spcBef>
              <a:spcAft>
                <a:spcPts val="0"/>
              </a:spcAft>
              <a:buClrTx/>
              <a:buSzTx/>
              <a:buFontTx/>
              <a:buNone/>
              <a:tabLst/>
              <a:defRPr/>
            </a:pPr>
            <a:r>
              <a:rPr kumimoji="1" lang="ja-JP" altLang="en-US"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担当者名：第一三共株式会社  吉田聖　　携帯：</a:t>
            </a:r>
            <a:r>
              <a:rPr kumimoji="1" lang="en-US" altLang="ja-JP"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080-3005-6121</a:t>
            </a: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29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51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72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■事前登録のご依頼：</a:t>
            </a:r>
            <a:r>
              <a:rPr lang="en-US" altLang="ja-JP" sz="1727" b="1" dirty="0">
                <a:solidFill>
                  <a:srgbClr val="FF0000"/>
                </a:solidFill>
                <a:latin typeface="Meiryo UI" panose="020B0604030504040204" pitchFamily="50" charset="-128"/>
                <a:ea typeface="Meiryo UI" panose="020B0604030504040204" pitchFamily="50" charset="-128"/>
              </a:rPr>
              <a:t>8</a:t>
            </a:r>
            <a:r>
              <a:rPr kumimoji="1" lang="ja-JP" altLang="en-US" sz="172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a:t>
            </a:r>
            <a:r>
              <a:rPr lang="en-US" altLang="ja-JP" sz="1727" b="1" dirty="0">
                <a:solidFill>
                  <a:srgbClr val="FF0000"/>
                </a:solidFill>
                <a:latin typeface="Meiryo UI" panose="020B0604030504040204" pitchFamily="50" charset="-128"/>
                <a:ea typeface="Meiryo UI" panose="020B0604030504040204" pitchFamily="50" charset="-128"/>
              </a:rPr>
              <a:t>28</a:t>
            </a:r>
            <a:r>
              <a:rPr kumimoji="1" lang="ja-JP" altLang="en-US" sz="172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日</a:t>
            </a:r>
            <a:r>
              <a:rPr kumimoji="1" lang="en-US" altLang="ja-JP" sz="172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lang="ja-JP" altLang="en-US" sz="1727" b="1" dirty="0">
                <a:solidFill>
                  <a:srgbClr val="FF0000"/>
                </a:solidFill>
                <a:latin typeface="Meiryo UI" panose="020B0604030504040204" pitchFamily="50" charset="-128"/>
                <a:ea typeface="Meiryo UI" panose="020B0604030504040204" pitchFamily="50" charset="-128"/>
              </a:rPr>
              <a:t>木</a:t>
            </a:r>
            <a:r>
              <a:rPr kumimoji="1" lang="en-US" altLang="ja-JP" sz="172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727"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まで</a:t>
            </a:r>
            <a:r>
              <a:rPr kumimoji="1" lang="ja-JP" altLang="en-US" sz="172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全ての皆様お願いします。</a:t>
            </a:r>
            <a:endParaRPr kumimoji="1" lang="en-US" altLang="ja-JP" sz="172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en-US" altLang="ja-JP" sz="113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86912" rtl="0" eaLnBrk="1" fontAlgn="auto" latinLnBrk="0" hangingPunct="1">
              <a:lnSpc>
                <a:spcPct val="100000"/>
              </a:lnSpc>
              <a:spcBef>
                <a:spcPts val="0"/>
              </a:spcBef>
              <a:spcAft>
                <a:spcPts val="0"/>
              </a:spcAft>
              <a:buClrTx/>
              <a:buSzTx/>
              <a:buFontTx/>
              <a:buNone/>
              <a:tabLst/>
              <a:defRPr/>
            </a:pPr>
            <a:endParaRPr kumimoji="1" lang="ja-JP" altLang="en-US" sz="1727"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2" name="図 1">
            <a:extLst>
              <a:ext uri="{FF2B5EF4-FFF2-40B4-BE49-F238E27FC236}">
                <a16:creationId xmlns:a16="http://schemas.microsoft.com/office/drawing/2014/main" id="{AF7F68A7-B77E-365E-0161-0DC7EAD8BB65}"/>
              </a:ext>
            </a:extLst>
          </p:cNvPr>
          <p:cNvPicPr>
            <a:picLocks noChangeAspect="1"/>
          </p:cNvPicPr>
          <p:nvPr/>
        </p:nvPicPr>
        <p:blipFill>
          <a:blip r:embed="rId2"/>
          <a:stretch>
            <a:fillRect/>
          </a:stretch>
        </p:blipFill>
        <p:spPr>
          <a:xfrm>
            <a:off x="5583274" y="8084845"/>
            <a:ext cx="951058" cy="951058"/>
          </a:xfrm>
          <a:prstGeom prst="rect">
            <a:avLst/>
          </a:prstGeom>
        </p:spPr>
      </p:pic>
    </p:spTree>
    <p:extLst>
      <p:ext uri="{BB962C8B-B14F-4D97-AF65-F5344CB8AC3E}">
        <p14:creationId xmlns:p14="http://schemas.microsoft.com/office/powerpoint/2010/main" val="34232168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
  <a:themeElements>
    <a:clrScheme name="suvo">
      <a:dk1>
        <a:sysClr val="windowText" lastClr="000000"/>
      </a:dk1>
      <a:lt1>
        <a:sysClr val="window" lastClr="FFFFFF"/>
      </a:lt1>
      <a:dk2>
        <a:srgbClr val="1F497D"/>
      </a:dk2>
      <a:lt2>
        <a:srgbClr val="EEECE1"/>
      </a:lt2>
      <a:accent1>
        <a:srgbClr val="B51A8A"/>
      </a:accent1>
      <a:accent2>
        <a:srgbClr val="74CBC8"/>
      </a:accent2>
      <a:accent3>
        <a:srgbClr val="C3D7A4"/>
      </a:accent3>
      <a:accent4>
        <a:srgbClr val="EC78CB"/>
      </a:accent4>
      <a:accent5>
        <a:srgbClr val="BFE7E6"/>
      </a:accent5>
      <a:accent6>
        <a:srgbClr val="EAF1DF"/>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rgbClr val="AF008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x4e26__x3073__x9806_ xmlns="604f3def-9706-4e0d-bd6a-1976fe0d2b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B0FB9FB86FEE14F88167A3D697F7AF3" ma:contentTypeVersion="2" ma:contentTypeDescription="新しいドキュメントを作成します。" ma:contentTypeScope="" ma:versionID="797c43a4ba914f13fa95ac60805bec5b">
  <xsd:schema xmlns:xsd="http://www.w3.org/2001/XMLSchema" xmlns:xs="http://www.w3.org/2001/XMLSchema" xmlns:p="http://schemas.microsoft.com/office/2006/metadata/properties" xmlns:ns1="http://schemas.microsoft.com/sharepoint/v3" xmlns:ns2="604f3def-9706-4e0d-bd6a-1976fe0d2b8b" targetNamespace="http://schemas.microsoft.com/office/2006/metadata/properties" ma:root="true" ma:fieldsID="5fd5b5492777d20d5b9f4f588104cd97" ns1:_="" ns2:_="">
    <xsd:import namespace="http://schemas.microsoft.com/sharepoint/v3"/>
    <xsd:import namespace="604f3def-9706-4e0d-bd6a-1976fe0d2b8b"/>
    <xsd:element name="properties">
      <xsd:complexType>
        <xsd:sequence>
          <xsd:element name="documentManagement">
            <xsd:complexType>
              <xsd:all>
                <xsd:element ref="ns1:PublishingStartDate" minOccurs="0"/>
                <xsd:element ref="ns1:PublishingExpirationDate" minOccurs="0"/>
                <xsd:element ref="ns2:_x4e26__x3073__x9806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4f3def-9706-4e0d-bd6a-1976fe0d2b8b" elementFormDefault="qualified">
    <xsd:import namespace="http://schemas.microsoft.com/office/2006/documentManagement/types"/>
    <xsd:import namespace="http://schemas.microsoft.com/office/infopath/2007/PartnerControls"/>
    <xsd:element name="_x4e26__x3073__x9806_" ma:index="10" nillable="true" ma:displayName="並び順" ma:internalName="_x4e26__x3073__x9806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C6CE28-DEE5-410C-B32C-E236254CC96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604f3def-9706-4e0d-bd6a-1976fe0d2b8b"/>
    <ds:schemaRef ds:uri="http://www.w3.org/XML/1998/namespace"/>
    <ds:schemaRef ds:uri="http://purl.org/dc/elements/1.1/"/>
  </ds:schemaRefs>
</ds:datastoreItem>
</file>

<file path=customXml/itemProps2.xml><?xml version="1.0" encoding="utf-8"?>
<ds:datastoreItem xmlns:ds="http://schemas.openxmlformats.org/officeDocument/2006/customXml" ds:itemID="{585782C2-EC58-4E50-9474-7E932DAB1345}">
  <ds:schemaRefs>
    <ds:schemaRef ds:uri="http://schemas.microsoft.com/sharepoint/v3/contenttype/forms"/>
  </ds:schemaRefs>
</ds:datastoreItem>
</file>

<file path=customXml/itemProps3.xml><?xml version="1.0" encoding="utf-8"?>
<ds:datastoreItem xmlns:ds="http://schemas.openxmlformats.org/officeDocument/2006/customXml" ds:itemID="{19EE75F6-E08B-4611-BAFF-147E571C2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4f3def-9706-4e0d-bd6a-1976fe0d2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282</TotalTime>
  <Words>532</Words>
  <Application>Microsoft Office PowerPoint</Application>
  <PresentationFormat>ユーザー設定</PresentationFormat>
  <Paragraphs>72</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vt:i4>
      </vt:variant>
    </vt:vector>
  </HeadingPairs>
  <TitlesOfParts>
    <vt:vector size="8" baseType="lpstr">
      <vt:lpstr>Meiryo UI</vt:lpstr>
      <vt:lpstr>メイリオ</vt:lpstr>
      <vt:lpstr>Arial</vt:lpstr>
      <vt:lpstr>Calibri</vt:lpstr>
      <vt:lpstr>Office テーマ</vt:lpstr>
      <vt:lpstr>A</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Takeshi Shimizu</dc:creator>
  <cp:lastModifiedBy>YOSHIDA TAKASHI / 吉田 聖</cp:lastModifiedBy>
  <cp:revision>44</cp:revision>
  <dcterms:created xsi:type="dcterms:W3CDTF">2019-07-29T01:38:43Z</dcterms:created>
  <dcterms:modified xsi:type="dcterms:W3CDTF">2025-07-08T00:55:29Z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0x010100DB0FB9FB86FEE14F88167A3D697F7AF3</vt:lpwstr>
  </property>
</Properties>
</file>