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77" r:id="rId3"/>
  </p:sldIdLst>
  <p:sldSz cx="7559675" cy="1069181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C70070"/>
    <a:srgbClr val="0000FF"/>
    <a:srgbClr val="FFDB00"/>
    <a:srgbClr val="FF0066"/>
    <a:srgbClr val="FBDD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941" y="42"/>
      </p:cViewPr>
      <p:guideLst>
        <p:guide orient="horz" pos="288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54" cy="498812"/>
          </a:xfrm>
          <a:prstGeom prst="rect">
            <a:avLst/>
          </a:prstGeom>
        </p:spPr>
        <p:txBody>
          <a:bodyPr vert="horz" lIns="83896" tIns="41948" rIns="83896" bIns="41948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317" y="0"/>
            <a:ext cx="2950454" cy="498812"/>
          </a:xfrm>
          <a:prstGeom prst="rect">
            <a:avLst/>
          </a:prstGeom>
        </p:spPr>
        <p:txBody>
          <a:bodyPr vert="horz" lIns="83896" tIns="41948" rIns="83896" bIns="41948" rtlCol="0"/>
          <a:lstStyle>
            <a:lvl1pPr algn="r">
              <a:defRPr sz="1100"/>
            </a:lvl1pPr>
          </a:lstStyle>
          <a:p>
            <a:fld id="{F0652F92-FA45-47CE-97D5-4D79176085C1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896" tIns="41948" rIns="83896" bIns="4194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434" y="4782984"/>
            <a:ext cx="5446332" cy="3913753"/>
          </a:xfrm>
          <a:prstGeom prst="rect">
            <a:avLst/>
          </a:prstGeom>
        </p:spPr>
        <p:txBody>
          <a:bodyPr vert="horz" lIns="83896" tIns="41948" rIns="83896" bIns="4194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527"/>
            <a:ext cx="2950454" cy="498812"/>
          </a:xfrm>
          <a:prstGeom prst="rect">
            <a:avLst/>
          </a:prstGeom>
        </p:spPr>
        <p:txBody>
          <a:bodyPr vert="horz" lIns="83896" tIns="41948" rIns="83896" bIns="41948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317" y="9440527"/>
            <a:ext cx="2950454" cy="498812"/>
          </a:xfrm>
          <a:prstGeom prst="rect">
            <a:avLst/>
          </a:prstGeom>
        </p:spPr>
        <p:txBody>
          <a:bodyPr vert="horz" lIns="83896" tIns="41948" rIns="83896" bIns="41948" rtlCol="0" anchor="b"/>
          <a:lstStyle>
            <a:lvl1pPr algn="r">
              <a:defRPr sz="1100"/>
            </a:lvl1pPr>
          </a:lstStyle>
          <a:p>
            <a:fld id="{D43A22B8-B673-4BA4-B055-0A7786A895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9903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A22B8-B673-4BA4-B055-0A7786A895A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961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7" y="-48403"/>
            <a:ext cx="7560005" cy="10692003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B0832043-8598-71EF-E171-C867BED687C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1664"/>
            <a:ext cx="5534678" cy="1391310"/>
          </a:xfrm>
          <a:prstGeom prst="rect">
            <a:avLst/>
          </a:prstGeom>
        </p:spPr>
      </p:pic>
      <p:sp>
        <p:nvSpPr>
          <p:cNvPr id="95" name="object 2"/>
          <p:cNvSpPr/>
          <p:nvPr/>
        </p:nvSpPr>
        <p:spPr>
          <a:xfrm>
            <a:off x="3243668" y="10319153"/>
            <a:ext cx="5742" cy="5689"/>
          </a:xfrm>
          <a:custGeom>
            <a:avLst/>
            <a:gdLst/>
            <a:ahLst/>
            <a:cxnLst/>
            <a:rect l="l" t="t" r="r" b="b"/>
            <a:pathLst>
              <a:path w="5742" h="5689">
                <a:moveTo>
                  <a:pt x="1" y="2311"/>
                </a:moveTo>
                <a:lnTo>
                  <a:pt x="3620" y="0"/>
                </a:lnTo>
                <a:lnTo>
                  <a:pt x="5741" y="3416"/>
                </a:lnTo>
                <a:lnTo>
                  <a:pt x="2122" y="5689"/>
                </a:lnTo>
                <a:close/>
              </a:path>
            </a:pathLst>
          </a:custGeom>
          <a:solidFill>
            <a:srgbClr val="004EA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text 1"/>
          <p:cNvSpPr txBox="1"/>
          <p:nvPr/>
        </p:nvSpPr>
        <p:spPr>
          <a:xfrm>
            <a:off x="38329" y="10235862"/>
            <a:ext cx="7246708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algn="ctr">
              <a:lnSpc>
                <a:spcPct val="100000"/>
              </a:lnSpc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共催：沖縄県病院薬剤師会・第一三共株式会社</a:t>
            </a:r>
            <a:endParaRPr sz="1400" b="1" dirty="0"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</p:txBody>
      </p:sp>
      <p:pic>
        <p:nvPicPr>
          <p:cNvPr id="107" name="Image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3" y="10523156"/>
            <a:ext cx="7560005" cy="183109"/>
          </a:xfrm>
          <a:prstGeom prst="rect">
            <a:avLst/>
          </a:prstGeom>
        </p:spPr>
      </p:pic>
      <p:pic>
        <p:nvPicPr>
          <p:cNvPr id="118" name="Image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42" y="2777135"/>
            <a:ext cx="1776246" cy="942594"/>
          </a:xfrm>
          <a:prstGeom prst="rect">
            <a:avLst/>
          </a:prstGeom>
        </p:spPr>
      </p:pic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D5270A79-B54F-42B8-8225-ED3D32108680}"/>
              </a:ext>
            </a:extLst>
          </p:cNvPr>
          <p:cNvGrpSpPr/>
          <p:nvPr/>
        </p:nvGrpSpPr>
        <p:grpSpPr>
          <a:xfrm>
            <a:off x="1905000" y="6488909"/>
            <a:ext cx="4582699" cy="424902"/>
            <a:chOff x="2838947" y="5980276"/>
            <a:chExt cx="3882189" cy="354733"/>
          </a:xfrm>
        </p:grpSpPr>
        <p:sp>
          <p:nvSpPr>
            <p:cNvPr id="120" name="text 1"/>
            <p:cNvSpPr txBox="1"/>
            <p:nvPr/>
          </p:nvSpPr>
          <p:spPr>
            <a:xfrm>
              <a:off x="2838947" y="6026669"/>
              <a:ext cx="2646678" cy="30834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ja-JP" altLang="en-US" sz="1200" b="1" spc="10" dirty="0">
                  <a:solidFill>
                    <a:srgbClr val="231916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/>
                </a:rPr>
                <a:t>牧港中央病院　循環器内科　</a:t>
              </a:r>
              <a:endParaRPr lang="en-US" altLang="ja-JP" sz="1200" b="1" spc="10" dirty="0">
                <a:solidFill>
                  <a:srgbClr val="23191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endParaRPr>
            </a:p>
            <a:p>
              <a:r>
                <a:rPr lang="ja-JP" altLang="en-US" sz="1200" b="1" spc="10" dirty="0">
                  <a:solidFill>
                    <a:srgbClr val="231916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/>
                </a:rPr>
                <a:t>　　　　　　　　　　デバイス治療部門　部長</a:t>
              </a:r>
            </a:p>
          </p:txBody>
        </p:sp>
        <p:sp>
          <p:nvSpPr>
            <p:cNvPr id="122" name="text 1"/>
            <p:cNvSpPr txBox="1"/>
            <p:nvPr/>
          </p:nvSpPr>
          <p:spPr>
            <a:xfrm>
              <a:off x="5589134" y="5980276"/>
              <a:ext cx="1132002" cy="308340"/>
            </a:xfrm>
            <a:prstGeom prst="rect">
              <a:avLst/>
            </a:prstGeom>
          </p:spPr>
          <p:txBody>
            <a:bodyPr vert="horz" wrap="none" lIns="0" tIns="0" rIns="0" bIns="0" rtlCol="0">
              <a:spAutoFit/>
            </a:bodyPr>
            <a:lstStyle/>
            <a:p>
              <a:r>
                <a:rPr lang="ja-JP" altLang="en-US" sz="2400" b="1" spc="10" dirty="0">
                  <a:solidFill>
                    <a:srgbClr val="231916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/>
                </a:rPr>
                <a:t>前里 輝</a:t>
              </a:r>
              <a:r>
                <a:rPr sz="1050" b="1" spc="10" dirty="0">
                  <a:solidFill>
                    <a:srgbClr val="231916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/>
                </a:rPr>
                <a:t> </a:t>
              </a:r>
              <a:r>
                <a:rPr sz="1000" b="1" spc="10" dirty="0" err="1">
                  <a:solidFill>
                    <a:srgbClr val="231916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S Gothic"/>
                </a:rPr>
                <a:t>先生</a:t>
              </a:r>
              <a:endParaRPr sz="1000" b="1" dirty="0">
                <a:latin typeface="Meiryo UI" panose="020B0604030504040204" pitchFamily="50" charset="-128"/>
                <a:ea typeface="Meiryo UI" panose="020B0604030504040204" pitchFamily="50" charset="-128"/>
                <a:cs typeface="Arial"/>
              </a:endParaRPr>
            </a:p>
          </p:txBody>
        </p:sp>
      </p:grpSp>
      <p:sp>
        <p:nvSpPr>
          <p:cNvPr id="130" name="text 1"/>
          <p:cNvSpPr txBox="1"/>
          <p:nvPr/>
        </p:nvSpPr>
        <p:spPr>
          <a:xfrm>
            <a:off x="483664" y="7815975"/>
            <a:ext cx="7577462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ja-JP" altLang="en-US" sz="2000" b="1" spc="10" dirty="0">
                <a:solidFill>
                  <a:srgbClr val="C7007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Arial"/>
              </a:rPr>
              <a:t>カテーテルアブレーション治療の最前線と将来への期待 </a:t>
            </a:r>
            <a:endParaRPr lang="en-US" altLang="ja-JP" sz="2000" b="1" spc="10" dirty="0">
              <a:solidFill>
                <a:srgbClr val="C700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Arial"/>
            </a:endParaRPr>
          </a:p>
          <a:p>
            <a:pPr algn="ctr"/>
            <a:r>
              <a:rPr lang="ja-JP" altLang="en-US" sz="2000" b="1" spc="10" dirty="0">
                <a:solidFill>
                  <a:srgbClr val="C7007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Arial"/>
              </a:rPr>
              <a:t>～抗凝固療法はどうする？～</a:t>
            </a:r>
            <a:endParaRPr lang="en-US" altLang="ja-JP" sz="2400" b="1" spc="10" dirty="0">
              <a:solidFill>
                <a:srgbClr val="C700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Arial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D9404EE-F162-4E6A-A8F8-D84E69449B97}"/>
              </a:ext>
            </a:extLst>
          </p:cNvPr>
          <p:cNvGrpSpPr/>
          <p:nvPr/>
        </p:nvGrpSpPr>
        <p:grpSpPr>
          <a:xfrm>
            <a:off x="1842200" y="8592993"/>
            <a:ext cx="5759711" cy="459551"/>
            <a:chOff x="2242101" y="7727820"/>
            <a:chExt cx="5759711" cy="459551"/>
          </a:xfrm>
        </p:grpSpPr>
        <p:sp>
          <p:nvSpPr>
            <p:cNvPr id="131" name="text 1"/>
            <p:cNvSpPr txBox="1"/>
            <p:nvPr/>
          </p:nvSpPr>
          <p:spPr>
            <a:xfrm>
              <a:off x="5320309" y="7727820"/>
              <a:ext cx="2681503" cy="369332"/>
            </a:xfrm>
            <a:prstGeom prst="rect">
              <a:avLst/>
            </a:prstGeom>
          </p:spPr>
          <p:txBody>
            <a:bodyPr vert="horz" wrap="none" lIns="0" tIns="0" rIns="0" bIns="0" rtlCol="0">
              <a:spAutoFit/>
            </a:bodyPr>
            <a:lstStyle/>
            <a:p>
              <a:r>
                <a:rPr lang="ja-JP" altLang="en-US" sz="2400" b="1" spc="10" dirty="0">
                  <a:solidFill>
                    <a:srgbClr val="231916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/>
                </a:rPr>
                <a:t>永島 道雄</a:t>
              </a:r>
              <a:r>
                <a:rPr sz="1050" b="1" spc="10" dirty="0">
                  <a:solidFill>
                    <a:srgbClr val="231916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/>
                </a:rPr>
                <a:t> </a:t>
              </a:r>
              <a:r>
                <a:rPr sz="1000" b="1" spc="10" dirty="0" err="1">
                  <a:solidFill>
                    <a:srgbClr val="231916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S Gothic"/>
                </a:rPr>
                <a:t>先生</a:t>
              </a:r>
              <a:r>
                <a:rPr lang="ja-JP" altLang="en-US" sz="1000" b="1" spc="10" dirty="0">
                  <a:solidFill>
                    <a:srgbClr val="231916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S Gothic"/>
                </a:rPr>
                <a:t>（沖縄現地講演）</a:t>
              </a:r>
              <a:endParaRPr sz="1000" b="1" dirty="0">
                <a:latin typeface="Meiryo UI" panose="020B0604030504040204" pitchFamily="50" charset="-128"/>
                <a:ea typeface="Meiryo UI" panose="020B0604030504040204" pitchFamily="50" charset="-128"/>
                <a:cs typeface="Arial"/>
              </a:endParaRPr>
            </a:p>
          </p:txBody>
        </p:sp>
        <p:sp>
          <p:nvSpPr>
            <p:cNvPr id="134" name="text 1"/>
            <p:cNvSpPr txBox="1"/>
            <p:nvPr/>
          </p:nvSpPr>
          <p:spPr>
            <a:xfrm>
              <a:off x="2242101" y="7848817"/>
              <a:ext cx="2689994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r"/>
              <a:r>
                <a:rPr lang="ja-JP" altLang="en-US" sz="1200" b="1" spc="10" dirty="0">
                  <a:solidFill>
                    <a:srgbClr val="231916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/>
                </a:rPr>
                <a:t>小倉記念病院　循環器内科　部長</a:t>
              </a:r>
              <a:endParaRPr lang="ja-JP" altLang="en-US" sz="1050" b="1" spc="10" dirty="0">
                <a:solidFill>
                  <a:srgbClr val="23191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endParaRPr>
            </a:p>
            <a:p>
              <a:pPr algn="r"/>
              <a:endParaRPr sz="1000" dirty="0">
                <a:latin typeface="Meiryo UI" panose="020B0604030504040204" pitchFamily="50" charset="-128"/>
                <a:ea typeface="Meiryo UI" panose="020B0604030504040204" pitchFamily="50" charset="-128"/>
                <a:cs typeface="Arial"/>
              </a:endParaRPr>
            </a:p>
          </p:txBody>
        </p:sp>
      </p:grpSp>
      <p:sp>
        <p:nvSpPr>
          <p:cNvPr id="71" name="text 1">
            <a:extLst>
              <a:ext uri="{FF2B5EF4-FFF2-40B4-BE49-F238E27FC236}">
                <a16:creationId xmlns:a16="http://schemas.microsoft.com/office/drawing/2014/main" id="{452A1772-F080-402D-A5C0-AD8F9348565F}"/>
              </a:ext>
            </a:extLst>
          </p:cNvPr>
          <p:cNvSpPr txBox="1"/>
          <p:nvPr/>
        </p:nvSpPr>
        <p:spPr>
          <a:xfrm>
            <a:off x="991073" y="5707678"/>
            <a:ext cx="6477163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ja-JP" altLang="en-US" sz="2000" b="1" spc="10" dirty="0">
                <a:solidFill>
                  <a:srgbClr val="C7007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Arial"/>
              </a:rPr>
              <a:t>当院における</a:t>
            </a:r>
            <a:endParaRPr lang="en-US" altLang="ja-JP" sz="2000" b="1" spc="10" dirty="0">
              <a:solidFill>
                <a:srgbClr val="C700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Arial"/>
            </a:endParaRPr>
          </a:p>
          <a:p>
            <a:pPr algn="ctr"/>
            <a:r>
              <a:rPr lang="ja-JP" altLang="en-US" sz="2000" b="1" spc="10" dirty="0">
                <a:solidFill>
                  <a:srgbClr val="C7007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Arial"/>
              </a:rPr>
              <a:t>パルスフィールドアブレーション施行症例の検討</a:t>
            </a:r>
            <a:endParaRPr lang="en-US" altLang="ja-JP" sz="2000" b="1" spc="10" dirty="0">
              <a:solidFill>
                <a:srgbClr val="C700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Arial"/>
            </a:endParaRPr>
          </a:p>
        </p:txBody>
      </p:sp>
      <p:sp>
        <p:nvSpPr>
          <p:cNvPr id="73" name="object 36">
            <a:extLst>
              <a:ext uri="{FF2B5EF4-FFF2-40B4-BE49-F238E27FC236}">
                <a16:creationId xmlns:a16="http://schemas.microsoft.com/office/drawing/2014/main" id="{70C40B2E-1706-41D5-8A09-7A158E0CBD3B}"/>
              </a:ext>
            </a:extLst>
          </p:cNvPr>
          <p:cNvSpPr/>
          <p:nvPr/>
        </p:nvSpPr>
        <p:spPr>
          <a:xfrm flipV="1">
            <a:off x="53501" y="5059637"/>
            <a:ext cx="7467600" cy="45719"/>
          </a:xfrm>
          <a:custGeom>
            <a:avLst/>
            <a:gdLst/>
            <a:ahLst/>
            <a:cxnLst/>
            <a:rect l="l" t="t" r="r" b="b"/>
            <a:pathLst>
              <a:path w="6879413" h="6350">
                <a:moveTo>
                  <a:pt x="3176" y="3175"/>
                </a:moveTo>
                <a:lnTo>
                  <a:pt x="6876238" y="3175"/>
                </a:lnTo>
                <a:close/>
              </a:path>
            </a:pathLst>
          </a:custGeom>
          <a:ln w="6350">
            <a:solidFill>
              <a:srgbClr val="C7007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36">
            <a:extLst>
              <a:ext uri="{FF2B5EF4-FFF2-40B4-BE49-F238E27FC236}">
                <a16:creationId xmlns:a16="http://schemas.microsoft.com/office/drawing/2014/main" id="{2571637C-8979-429E-A152-30CBA1ED885B}"/>
              </a:ext>
            </a:extLst>
          </p:cNvPr>
          <p:cNvSpPr/>
          <p:nvPr/>
        </p:nvSpPr>
        <p:spPr>
          <a:xfrm flipV="1">
            <a:off x="17457" y="7002467"/>
            <a:ext cx="7467600" cy="45719"/>
          </a:xfrm>
          <a:custGeom>
            <a:avLst/>
            <a:gdLst/>
            <a:ahLst/>
            <a:cxnLst/>
            <a:rect l="l" t="t" r="r" b="b"/>
            <a:pathLst>
              <a:path w="6879413" h="6350">
                <a:moveTo>
                  <a:pt x="3176" y="3175"/>
                </a:moveTo>
                <a:lnTo>
                  <a:pt x="6876238" y="3175"/>
                </a:lnTo>
                <a:close/>
              </a:path>
            </a:pathLst>
          </a:custGeom>
          <a:ln w="6350">
            <a:solidFill>
              <a:srgbClr val="C7007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81">
            <a:extLst>
              <a:ext uri="{FF2B5EF4-FFF2-40B4-BE49-F238E27FC236}">
                <a16:creationId xmlns:a16="http://schemas.microsoft.com/office/drawing/2014/main" id="{40B07E2D-F536-4DA3-AE5D-3F1F10959462}"/>
              </a:ext>
            </a:extLst>
          </p:cNvPr>
          <p:cNvSpPr/>
          <p:nvPr/>
        </p:nvSpPr>
        <p:spPr>
          <a:xfrm>
            <a:off x="46037" y="5764674"/>
            <a:ext cx="901222" cy="434715"/>
          </a:xfrm>
          <a:custGeom>
            <a:avLst/>
            <a:gdLst>
              <a:gd name="connsiteX0" fmla="*/ 0 w 486155"/>
              <a:gd name="connsiteY0" fmla="*/ 214009 h 214009"/>
              <a:gd name="connsiteX1" fmla="*/ 0 w 486155"/>
              <a:gd name="connsiteY1" fmla="*/ 0 h 214009"/>
              <a:gd name="connsiteX2" fmla="*/ 486155 w 486155"/>
              <a:gd name="connsiteY2" fmla="*/ 0 h 214009"/>
              <a:gd name="connsiteX3" fmla="*/ 442913 w 486155"/>
              <a:gd name="connsiteY3" fmla="*/ 214009 h 214009"/>
              <a:gd name="connsiteX4" fmla="*/ 0 w 486155"/>
              <a:gd name="connsiteY4" fmla="*/ 214009 h 214009"/>
              <a:gd name="connsiteX0" fmla="*/ 0 w 478940"/>
              <a:gd name="connsiteY0" fmla="*/ 216309 h 216309"/>
              <a:gd name="connsiteX1" fmla="*/ 0 w 478940"/>
              <a:gd name="connsiteY1" fmla="*/ 2300 h 216309"/>
              <a:gd name="connsiteX2" fmla="*/ 478940 w 478940"/>
              <a:gd name="connsiteY2" fmla="*/ 0 h 216309"/>
              <a:gd name="connsiteX3" fmla="*/ 442913 w 478940"/>
              <a:gd name="connsiteY3" fmla="*/ 216309 h 216309"/>
              <a:gd name="connsiteX4" fmla="*/ 0 w 478940"/>
              <a:gd name="connsiteY4" fmla="*/ 216309 h 216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8940" h="216309">
                <a:moveTo>
                  <a:pt x="0" y="216309"/>
                </a:moveTo>
                <a:lnTo>
                  <a:pt x="0" y="2300"/>
                </a:lnTo>
                <a:lnTo>
                  <a:pt x="478940" y="0"/>
                </a:lnTo>
                <a:lnTo>
                  <a:pt x="442913" y="216309"/>
                </a:lnTo>
                <a:lnTo>
                  <a:pt x="0" y="216309"/>
                </a:lnTo>
                <a:close/>
              </a:path>
            </a:pathLst>
          </a:custGeom>
          <a:solidFill>
            <a:srgbClr val="C70070"/>
          </a:solidFill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74" name="text 1">
            <a:extLst>
              <a:ext uri="{FF2B5EF4-FFF2-40B4-BE49-F238E27FC236}">
                <a16:creationId xmlns:a16="http://schemas.microsoft.com/office/drawing/2014/main" id="{5F4FB150-8CC7-4CC7-B7FB-7CF57EF192BA}"/>
              </a:ext>
            </a:extLst>
          </p:cNvPr>
          <p:cNvSpPr txBox="1"/>
          <p:nvPr/>
        </p:nvSpPr>
        <p:spPr>
          <a:xfrm>
            <a:off x="60262" y="6238599"/>
            <a:ext cx="97637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900" b="0" i="0" u="none" strike="noStrike" kern="1200" cap="none" spc="10" normalizeH="0" baseline="0" noProof="0" dirty="0">
                <a:ln>
                  <a:noFill/>
                </a:ln>
                <a:solidFill>
                  <a:srgbClr val="C7007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19:00</a:t>
            </a:r>
            <a:r>
              <a:rPr kumimoji="1" lang="en-US" altLang="ja-JP" sz="900" b="0" i="0" u="none" strike="noStrike" kern="1200" cap="none" spc="10" normalizeH="0" baseline="0" noProof="0" dirty="0">
                <a:ln>
                  <a:noFill/>
                </a:ln>
                <a:solidFill>
                  <a:srgbClr val="C7007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 - 19:20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srgbClr val="C7007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75" name="text 1">
            <a:extLst>
              <a:ext uri="{FF2B5EF4-FFF2-40B4-BE49-F238E27FC236}">
                <a16:creationId xmlns:a16="http://schemas.microsoft.com/office/drawing/2014/main" id="{32D828F2-6A76-48C7-BAD2-5C147DC9159A}"/>
              </a:ext>
            </a:extLst>
          </p:cNvPr>
          <p:cNvSpPr txBox="1"/>
          <p:nvPr/>
        </p:nvSpPr>
        <p:spPr>
          <a:xfrm>
            <a:off x="198437" y="5863136"/>
            <a:ext cx="590599" cy="2204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spc="10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講演</a:t>
            </a:r>
            <a:r>
              <a:rPr lang="en-US" altLang="ja-JP" sz="1400" b="1" spc="10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Ⅰ</a:t>
            </a:r>
            <a:endParaRPr kumimoji="1" lang="en-US" altLang="ja-JP" sz="1400" b="1" i="0" u="none" strike="noStrike" kern="1200" cap="none" spc="1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/>
            </a:endParaRPr>
          </a:p>
        </p:txBody>
      </p:sp>
      <p:sp>
        <p:nvSpPr>
          <p:cNvPr id="76" name="object 81">
            <a:extLst>
              <a:ext uri="{FF2B5EF4-FFF2-40B4-BE49-F238E27FC236}">
                <a16:creationId xmlns:a16="http://schemas.microsoft.com/office/drawing/2014/main" id="{8D52C0E6-76C8-429C-9CA8-6CA659BDEEB3}"/>
              </a:ext>
            </a:extLst>
          </p:cNvPr>
          <p:cNvSpPr/>
          <p:nvPr/>
        </p:nvSpPr>
        <p:spPr>
          <a:xfrm>
            <a:off x="59215" y="7705282"/>
            <a:ext cx="901222" cy="434715"/>
          </a:xfrm>
          <a:custGeom>
            <a:avLst/>
            <a:gdLst>
              <a:gd name="connsiteX0" fmla="*/ 0 w 486155"/>
              <a:gd name="connsiteY0" fmla="*/ 214009 h 214009"/>
              <a:gd name="connsiteX1" fmla="*/ 0 w 486155"/>
              <a:gd name="connsiteY1" fmla="*/ 0 h 214009"/>
              <a:gd name="connsiteX2" fmla="*/ 486155 w 486155"/>
              <a:gd name="connsiteY2" fmla="*/ 0 h 214009"/>
              <a:gd name="connsiteX3" fmla="*/ 442913 w 486155"/>
              <a:gd name="connsiteY3" fmla="*/ 214009 h 214009"/>
              <a:gd name="connsiteX4" fmla="*/ 0 w 486155"/>
              <a:gd name="connsiteY4" fmla="*/ 214009 h 214009"/>
              <a:gd name="connsiteX0" fmla="*/ 0 w 478940"/>
              <a:gd name="connsiteY0" fmla="*/ 216309 h 216309"/>
              <a:gd name="connsiteX1" fmla="*/ 0 w 478940"/>
              <a:gd name="connsiteY1" fmla="*/ 2300 h 216309"/>
              <a:gd name="connsiteX2" fmla="*/ 478940 w 478940"/>
              <a:gd name="connsiteY2" fmla="*/ 0 h 216309"/>
              <a:gd name="connsiteX3" fmla="*/ 442913 w 478940"/>
              <a:gd name="connsiteY3" fmla="*/ 216309 h 216309"/>
              <a:gd name="connsiteX4" fmla="*/ 0 w 478940"/>
              <a:gd name="connsiteY4" fmla="*/ 216309 h 216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8940" h="216309">
                <a:moveTo>
                  <a:pt x="0" y="216309"/>
                </a:moveTo>
                <a:lnTo>
                  <a:pt x="0" y="2300"/>
                </a:lnTo>
                <a:lnTo>
                  <a:pt x="478940" y="0"/>
                </a:lnTo>
                <a:lnTo>
                  <a:pt x="442913" y="216309"/>
                </a:lnTo>
                <a:lnTo>
                  <a:pt x="0" y="216309"/>
                </a:lnTo>
                <a:close/>
              </a:path>
            </a:pathLst>
          </a:custGeom>
          <a:solidFill>
            <a:srgbClr val="C70070"/>
          </a:solidFill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77" name="text 1">
            <a:extLst>
              <a:ext uri="{FF2B5EF4-FFF2-40B4-BE49-F238E27FC236}">
                <a16:creationId xmlns:a16="http://schemas.microsoft.com/office/drawing/2014/main" id="{20AEDC55-873C-4DBD-809F-7B7752168511}"/>
              </a:ext>
            </a:extLst>
          </p:cNvPr>
          <p:cNvSpPr txBox="1"/>
          <p:nvPr/>
        </p:nvSpPr>
        <p:spPr>
          <a:xfrm>
            <a:off x="46037" y="8179207"/>
            <a:ext cx="97637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900" b="0" i="0" u="none" strike="noStrike" kern="1200" cap="none" spc="10" normalizeH="0" baseline="0" noProof="0" dirty="0">
                <a:ln>
                  <a:noFill/>
                </a:ln>
                <a:solidFill>
                  <a:srgbClr val="C7007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19:</a:t>
            </a:r>
            <a:r>
              <a:rPr lang="en-US" altLang="ja-JP" sz="900" spc="10" dirty="0">
                <a:solidFill>
                  <a:srgbClr val="C7007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20</a:t>
            </a:r>
            <a:r>
              <a:rPr kumimoji="1" lang="en-US" altLang="ja-JP" sz="900" b="0" i="0" u="none" strike="noStrike" kern="1200" cap="none" spc="10" normalizeH="0" baseline="0" noProof="0" dirty="0">
                <a:ln>
                  <a:noFill/>
                </a:ln>
                <a:solidFill>
                  <a:srgbClr val="C7007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 - </a:t>
            </a:r>
            <a:r>
              <a:rPr lang="en-US" altLang="ja-JP" sz="900" spc="10" dirty="0">
                <a:solidFill>
                  <a:srgbClr val="C7007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20</a:t>
            </a:r>
            <a:r>
              <a:rPr kumimoji="1" lang="en-US" altLang="ja-JP" sz="900" b="0" i="0" u="none" strike="noStrike" kern="1200" cap="none" spc="10" normalizeH="0" baseline="0" noProof="0" dirty="0">
                <a:ln>
                  <a:noFill/>
                </a:ln>
                <a:solidFill>
                  <a:srgbClr val="C7007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:20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srgbClr val="C7007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78" name="text 1">
            <a:extLst>
              <a:ext uri="{FF2B5EF4-FFF2-40B4-BE49-F238E27FC236}">
                <a16:creationId xmlns:a16="http://schemas.microsoft.com/office/drawing/2014/main" id="{C0E5001A-32A2-4DCF-9702-9BE7419A2A1A}"/>
              </a:ext>
            </a:extLst>
          </p:cNvPr>
          <p:cNvSpPr txBox="1"/>
          <p:nvPr/>
        </p:nvSpPr>
        <p:spPr>
          <a:xfrm>
            <a:off x="188364" y="7805021"/>
            <a:ext cx="590599" cy="2204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spc="10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講演</a:t>
            </a:r>
            <a:r>
              <a:rPr lang="en-US" altLang="ja-JP" sz="1400" b="1" spc="10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Ⅱ</a:t>
            </a:r>
            <a:endParaRPr kumimoji="1" lang="en-US" altLang="ja-JP" sz="1400" b="1" i="0" u="none" strike="noStrike" kern="1200" cap="none" spc="1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/>
            </a:endParaRPr>
          </a:p>
        </p:txBody>
      </p:sp>
      <p:grpSp>
        <p:nvGrpSpPr>
          <p:cNvPr id="79" name="グループ化 78">
            <a:extLst>
              <a:ext uri="{FF2B5EF4-FFF2-40B4-BE49-F238E27FC236}">
                <a16:creationId xmlns:a16="http://schemas.microsoft.com/office/drawing/2014/main" id="{29F8BC59-5304-4A2A-BC0B-B8388697C17E}"/>
              </a:ext>
            </a:extLst>
          </p:cNvPr>
          <p:cNvGrpSpPr/>
          <p:nvPr/>
        </p:nvGrpSpPr>
        <p:grpSpPr>
          <a:xfrm>
            <a:off x="1413846" y="5140238"/>
            <a:ext cx="380099" cy="319648"/>
            <a:chOff x="2125908" y="5905775"/>
            <a:chExt cx="596637" cy="483000"/>
          </a:xfrm>
        </p:grpSpPr>
        <p:sp>
          <p:nvSpPr>
            <p:cNvPr id="80" name="楕円 79">
              <a:extLst>
                <a:ext uri="{FF2B5EF4-FFF2-40B4-BE49-F238E27FC236}">
                  <a16:creationId xmlns:a16="http://schemas.microsoft.com/office/drawing/2014/main" id="{01A9679C-5789-4004-893F-6E2D7D19470D}"/>
                </a:ext>
              </a:extLst>
            </p:cNvPr>
            <p:cNvSpPr/>
            <p:nvPr/>
          </p:nvSpPr>
          <p:spPr>
            <a:xfrm>
              <a:off x="2137470" y="5905775"/>
              <a:ext cx="534444" cy="4830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テキスト ボックス 80">
              <a:extLst>
                <a:ext uri="{FF2B5EF4-FFF2-40B4-BE49-F238E27FC236}">
                  <a16:creationId xmlns:a16="http://schemas.microsoft.com/office/drawing/2014/main" id="{942C86F4-FB77-449D-9C5B-CAAA38434177}"/>
                </a:ext>
              </a:extLst>
            </p:cNvPr>
            <p:cNvSpPr txBox="1"/>
            <p:nvPr/>
          </p:nvSpPr>
          <p:spPr>
            <a:xfrm>
              <a:off x="2125908" y="5992409"/>
              <a:ext cx="596637" cy="302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00" b="1" dirty="0">
                  <a:solidFill>
                    <a:srgbClr val="C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座長</a:t>
              </a:r>
            </a:p>
          </p:txBody>
        </p:sp>
      </p:grpSp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D89A3D4E-94F6-42E1-A83C-CEC9800C81BC}"/>
              </a:ext>
            </a:extLst>
          </p:cNvPr>
          <p:cNvGrpSpPr/>
          <p:nvPr/>
        </p:nvGrpSpPr>
        <p:grpSpPr>
          <a:xfrm>
            <a:off x="1875823" y="5189233"/>
            <a:ext cx="4731751" cy="369332"/>
            <a:chOff x="2814230" y="6005056"/>
            <a:chExt cx="3342708" cy="369332"/>
          </a:xfrm>
        </p:grpSpPr>
        <p:sp>
          <p:nvSpPr>
            <p:cNvPr id="56" name="text 1">
              <a:extLst>
                <a:ext uri="{FF2B5EF4-FFF2-40B4-BE49-F238E27FC236}">
                  <a16:creationId xmlns:a16="http://schemas.microsoft.com/office/drawing/2014/main" id="{93DC91D8-70C4-45B4-AF4E-83645E4A3C46}"/>
                </a:ext>
              </a:extLst>
            </p:cNvPr>
            <p:cNvSpPr txBox="1"/>
            <p:nvPr/>
          </p:nvSpPr>
          <p:spPr>
            <a:xfrm>
              <a:off x="2814230" y="6059622"/>
              <a:ext cx="2192716" cy="18466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ja-JP" altLang="en-US" sz="1200" b="1" spc="10" dirty="0">
                  <a:solidFill>
                    <a:srgbClr val="231916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/>
                </a:rPr>
                <a:t>中頭病院　循環器内科電気生理　部長</a:t>
              </a:r>
              <a:r>
                <a:rPr lang="zh-CN" altLang="en-US" sz="1200" b="1" spc="10" dirty="0">
                  <a:solidFill>
                    <a:srgbClr val="231916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/>
                </a:rPr>
                <a:t> </a:t>
              </a:r>
              <a:endParaRPr lang="ja-JP" altLang="en-US" sz="1200" b="1" spc="10" dirty="0">
                <a:solidFill>
                  <a:srgbClr val="23191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endParaRPr>
            </a:p>
          </p:txBody>
        </p:sp>
        <p:sp>
          <p:nvSpPr>
            <p:cNvPr id="57" name="text 1">
              <a:extLst>
                <a:ext uri="{FF2B5EF4-FFF2-40B4-BE49-F238E27FC236}">
                  <a16:creationId xmlns:a16="http://schemas.microsoft.com/office/drawing/2014/main" id="{039C792B-5A35-4926-83FD-572D88F1F1E4}"/>
                </a:ext>
              </a:extLst>
            </p:cNvPr>
            <p:cNvSpPr txBox="1"/>
            <p:nvPr/>
          </p:nvSpPr>
          <p:spPr>
            <a:xfrm>
              <a:off x="4943880" y="6005056"/>
              <a:ext cx="1213058" cy="369332"/>
            </a:xfrm>
            <a:prstGeom prst="rect">
              <a:avLst/>
            </a:prstGeom>
          </p:spPr>
          <p:txBody>
            <a:bodyPr vert="horz" wrap="none" lIns="0" tIns="0" rIns="0" bIns="0" rtlCol="0">
              <a:spAutoFit/>
            </a:bodyPr>
            <a:lstStyle/>
            <a:p>
              <a:r>
                <a:rPr lang="ja-JP" altLang="en-US" sz="2400" b="1" spc="10" dirty="0">
                  <a:solidFill>
                    <a:srgbClr val="231916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/>
                </a:rPr>
                <a:t>屋宜 宣守</a:t>
              </a:r>
              <a:r>
                <a:rPr lang="ja-JP" altLang="en-US" sz="1650" b="1" spc="10" dirty="0">
                  <a:solidFill>
                    <a:srgbClr val="231916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/>
                </a:rPr>
                <a:t> </a:t>
              </a:r>
              <a:r>
                <a:rPr sz="1050" b="1" spc="10" dirty="0">
                  <a:solidFill>
                    <a:srgbClr val="231916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/>
                </a:rPr>
                <a:t> </a:t>
              </a:r>
              <a:r>
                <a:rPr sz="1000" b="1" spc="10" dirty="0">
                  <a:solidFill>
                    <a:srgbClr val="231916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S Gothic"/>
                </a:rPr>
                <a:t>先生</a:t>
              </a:r>
              <a:endParaRPr sz="1000" b="1" dirty="0">
                <a:latin typeface="Meiryo UI" panose="020B0604030504040204" pitchFamily="50" charset="-128"/>
                <a:ea typeface="Meiryo UI" panose="020B0604030504040204" pitchFamily="50" charset="-128"/>
                <a:cs typeface="Arial"/>
              </a:endParaRPr>
            </a:p>
          </p:txBody>
        </p:sp>
      </p:grp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A522D5D9-BD75-4FEF-99AF-D7C705893DF2}"/>
              </a:ext>
            </a:extLst>
          </p:cNvPr>
          <p:cNvGrpSpPr/>
          <p:nvPr/>
        </p:nvGrpSpPr>
        <p:grpSpPr>
          <a:xfrm>
            <a:off x="1435232" y="6528145"/>
            <a:ext cx="380099" cy="319648"/>
            <a:chOff x="2125908" y="5905775"/>
            <a:chExt cx="596637" cy="483000"/>
          </a:xfrm>
        </p:grpSpPr>
        <p:sp>
          <p:nvSpPr>
            <p:cNvPr id="85" name="楕円 84">
              <a:extLst>
                <a:ext uri="{FF2B5EF4-FFF2-40B4-BE49-F238E27FC236}">
                  <a16:creationId xmlns:a16="http://schemas.microsoft.com/office/drawing/2014/main" id="{EAD3B5EF-4D62-4231-98A5-6A2C9437B131}"/>
                </a:ext>
              </a:extLst>
            </p:cNvPr>
            <p:cNvSpPr/>
            <p:nvPr/>
          </p:nvSpPr>
          <p:spPr>
            <a:xfrm>
              <a:off x="2137470" y="5905775"/>
              <a:ext cx="534444" cy="4830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6" name="テキスト ボックス 85">
              <a:extLst>
                <a:ext uri="{FF2B5EF4-FFF2-40B4-BE49-F238E27FC236}">
                  <a16:creationId xmlns:a16="http://schemas.microsoft.com/office/drawing/2014/main" id="{2928458E-FCD2-4741-9BCE-C72AC2C75279}"/>
                </a:ext>
              </a:extLst>
            </p:cNvPr>
            <p:cNvSpPr txBox="1"/>
            <p:nvPr/>
          </p:nvSpPr>
          <p:spPr>
            <a:xfrm>
              <a:off x="2125908" y="5992409"/>
              <a:ext cx="596637" cy="3022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700" b="1" dirty="0">
                  <a:solidFill>
                    <a:srgbClr val="C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演者</a:t>
              </a:r>
              <a:endParaRPr kumimoji="1" lang="ja-JP" altLang="en-US" sz="7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88" name="グループ化 87">
            <a:extLst>
              <a:ext uri="{FF2B5EF4-FFF2-40B4-BE49-F238E27FC236}">
                <a16:creationId xmlns:a16="http://schemas.microsoft.com/office/drawing/2014/main" id="{A0B6EAB7-A6C6-4E2D-8127-F83FDBE6A31F}"/>
              </a:ext>
            </a:extLst>
          </p:cNvPr>
          <p:cNvGrpSpPr/>
          <p:nvPr/>
        </p:nvGrpSpPr>
        <p:grpSpPr>
          <a:xfrm>
            <a:off x="1428188" y="8546306"/>
            <a:ext cx="380099" cy="319648"/>
            <a:chOff x="2125908" y="5905775"/>
            <a:chExt cx="596637" cy="483000"/>
          </a:xfrm>
        </p:grpSpPr>
        <p:sp>
          <p:nvSpPr>
            <p:cNvPr id="89" name="楕円 88">
              <a:extLst>
                <a:ext uri="{FF2B5EF4-FFF2-40B4-BE49-F238E27FC236}">
                  <a16:creationId xmlns:a16="http://schemas.microsoft.com/office/drawing/2014/main" id="{D5EF2952-5C7B-4658-B361-2F51AB128D53}"/>
                </a:ext>
              </a:extLst>
            </p:cNvPr>
            <p:cNvSpPr/>
            <p:nvPr/>
          </p:nvSpPr>
          <p:spPr>
            <a:xfrm>
              <a:off x="2137470" y="5905775"/>
              <a:ext cx="534444" cy="4830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0" name="テキスト ボックス 89">
              <a:extLst>
                <a:ext uri="{FF2B5EF4-FFF2-40B4-BE49-F238E27FC236}">
                  <a16:creationId xmlns:a16="http://schemas.microsoft.com/office/drawing/2014/main" id="{8C109B45-FE9A-4DF0-9C12-1D5F8CCCC730}"/>
                </a:ext>
              </a:extLst>
            </p:cNvPr>
            <p:cNvSpPr txBox="1"/>
            <p:nvPr/>
          </p:nvSpPr>
          <p:spPr>
            <a:xfrm>
              <a:off x="2125908" y="5992409"/>
              <a:ext cx="596637" cy="3022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700" b="1" dirty="0">
                  <a:solidFill>
                    <a:srgbClr val="C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演者</a:t>
              </a:r>
              <a:endParaRPr kumimoji="1" lang="ja-JP" altLang="en-US" sz="7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" name="text 1">
            <a:extLst>
              <a:ext uri="{FF2B5EF4-FFF2-40B4-BE49-F238E27FC236}">
                <a16:creationId xmlns:a16="http://schemas.microsoft.com/office/drawing/2014/main" id="{903F9169-2E9E-D4C0-DAC3-2038420522C4}"/>
              </a:ext>
            </a:extLst>
          </p:cNvPr>
          <p:cNvSpPr txBox="1"/>
          <p:nvPr/>
        </p:nvSpPr>
        <p:spPr>
          <a:xfrm>
            <a:off x="-106363" y="775898"/>
            <a:ext cx="5380037" cy="1107996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en-US" altLang="ja-JP" sz="3600" b="1" spc="1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Meet The Expert</a:t>
            </a:r>
          </a:p>
          <a:p>
            <a:pPr algn="ctr"/>
            <a:r>
              <a:rPr lang="ja-JP" altLang="en-US" sz="3600" b="1" spc="1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循環器セミナー</a:t>
            </a:r>
            <a:endParaRPr lang="en-US" altLang="ja-JP" sz="3600" b="1" spc="1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AF8A5231-45DB-D200-008F-3304A161C6DF}"/>
              </a:ext>
            </a:extLst>
          </p:cNvPr>
          <p:cNvGrpSpPr/>
          <p:nvPr/>
        </p:nvGrpSpPr>
        <p:grpSpPr>
          <a:xfrm>
            <a:off x="1417637" y="7174706"/>
            <a:ext cx="380099" cy="319648"/>
            <a:chOff x="2125908" y="5905775"/>
            <a:chExt cx="596637" cy="483000"/>
          </a:xfrm>
        </p:grpSpPr>
        <p:sp>
          <p:nvSpPr>
            <p:cNvPr id="9" name="楕円 8">
              <a:extLst>
                <a:ext uri="{FF2B5EF4-FFF2-40B4-BE49-F238E27FC236}">
                  <a16:creationId xmlns:a16="http://schemas.microsoft.com/office/drawing/2014/main" id="{B74DC02E-8F8D-7CD3-8114-A45D2B17F14A}"/>
                </a:ext>
              </a:extLst>
            </p:cNvPr>
            <p:cNvSpPr/>
            <p:nvPr/>
          </p:nvSpPr>
          <p:spPr>
            <a:xfrm>
              <a:off x="2137470" y="5905775"/>
              <a:ext cx="534444" cy="4830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17C636C8-4EFE-B513-15A7-F6C901DC360D}"/>
                </a:ext>
              </a:extLst>
            </p:cNvPr>
            <p:cNvSpPr txBox="1"/>
            <p:nvPr/>
          </p:nvSpPr>
          <p:spPr>
            <a:xfrm>
              <a:off x="2125908" y="5992409"/>
              <a:ext cx="596637" cy="302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00" b="1" dirty="0">
                  <a:solidFill>
                    <a:srgbClr val="C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座長</a:t>
              </a: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7D7D2D3C-2DC1-349C-273C-C9A7853B693B}"/>
              </a:ext>
            </a:extLst>
          </p:cNvPr>
          <p:cNvGrpSpPr/>
          <p:nvPr/>
        </p:nvGrpSpPr>
        <p:grpSpPr>
          <a:xfrm>
            <a:off x="1905001" y="7110174"/>
            <a:ext cx="4649558" cy="433864"/>
            <a:chOff x="2781709" y="5940524"/>
            <a:chExt cx="3284646" cy="433864"/>
          </a:xfrm>
        </p:grpSpPr>
        <p:sp>
          <p:nvSpPr>
            <p:cNvPr id="15" name="text 1">
              <a:extLst>
                <a:ext uri="{FF2B5EF4-FFF2-40B4-BE49-F238E27FC236}">
                  <a16:creationId xmlns:a16="http://schemas.microsoft.com/office/drawing/2014/main" id="{37180376-095B-C89A-13C6-18C98B921036}"/>
                </a:ext>
              </a:extLst>
            </p:cNvPr>
            <p:cNvSpPr txBox="1"/>
            <p:nvPr/>
          </p:nvSpPr>
          <p:spPr>
            <a:xfrm>
              <a:off x="2781709" y="5940524"/>
              <a:ext cx="2347252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ja-JP" altLang="en-US" sz="1200" b="1" spc="10" dirty="0">
                  <a:solidFill>
                    <a:srgbClr val="231916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/>
                </a:rPr>
                <a:t>牧港中央病院 上席副院長　</a:t>
              </a:r>
              <a:endParaRPr lang="en-US" altLang="ja-JP" sz="1200" b="1" spc="10" dirty="0">
                <a:solidFill>
                  <a:srgbClr val="23191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</a:endParaRPr>
            </a:p>
            <a:p>
              <a:r>
                <a:rPr lang="ja-JP" altLang="en-US" sz="1200" b="1" spc="10" dirty="0">
                  <a:solidFill>
                    <a:srgbClr val="231916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/>
                </a:rPr>
                <a:t>循環器内科　不整脈・心不全治療部門</a:t>
              </a:r>
            </a:p>
          </p:txBody>
        </p:sp>
        <p:sp>
          <p:nvSpPr>
            <p:cNvPr id="16" name="text 1">
              <a:extLst>
                <a:ext uri="{FF2B5EF4-FFF2-40B4-BE49-F238E27FC236}">
                  <a16:creationId xmlns:a16="http://schemas.microsoft.com/office/drawing/2014/main" id="{75237165-642C-7140-3222-2665F57815CA}"/>
                </a:ext>
              </a:extLst>
            </p:cNvPr>
            <p:cNvSpPr txBox="1"/>
            <p:nvPr/>
          </p:nvSpPr>
          <p:spPr>
            <a:xfrm>
              <a:off x="5071629" y="6005056"/>
              <a:ext cx="994726" cy="369332"/>
            </a:xfrm>
            <a:prstGeom prst="rect">
              <a:avLst/>
            </a:prstGeom>
          </p:spPr>
          <p:txBody>
            <a:bodyPr vert="horz" wrap="none" lIns="0" tIns="0" rIns="0" bIns="0" rtlCol="0">
              <a:spAutoFit/>
            </a:bodyPr>
            <a:lstStyle/>
            <a:p>
              <a:r>
                <a:rPr lang="ja-JP" altLang="en-US" sz="2400" b="1" spc="10" dirty="0">
                  <a:solidFill>
                    <a:srgbClr val="231916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/>
                </a:rPr>
                <a:t>比嘉 聡</a:t>
              </a:r>
              <a:r>
                <a:rPr lang="ja-JP" altLang="en-US" sz="1650" b="1" spc="10" dirty="0">
                  <a:solidFill>
                    <a:srgbClr val="231916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/>
                </a:rPr>
                <a:t> </a:t>
              </a:r>
              <a:r>
                <a:rPr sz="1050" b="1" spc="10" dirty="0">
                  <a:solidFill>
                    <a:srgbClr val="231916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/>
                </a:rPr>
                <a:t> </a:t>
              </a:r>
              <a:r>
                <a:rPr sz="1000" b="1" spc="10" dirty="0">
                  <a:solidFill>
                    <a:srgbClr val="231916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S Gothic"/>
                </a:rPr>
                <a:t>先生</a:t>
              </a:r>
              <a:endParaRPr sz="1000" b="1" dirty="0">
                <a:latin typeface="Meiryo UI" panose="020B0604030504040204" pitchFamily="50" charset="-128"/>
                <a:ea typeface="Meiryo UI" panose="020B0604030504040204" pitchFamily="50" charset="-128"/>
                <a:cs typeface="Arial"/>
              </a:endParaRPr>
            </a:p>
          </p:txBody>
        </p:sp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CB11D13-6818-5F41-D922-61E935303A78}"/>
              </a:ext>
            </a:extLst>
          </p:cNvPr>
          <p:cNvSpPr txBox="1"/>
          <p:nvPr/>
        </p:nvSpPr>
        <p:spPr>
          <a:xfrm>
            <a:off x="1101706" y="3571202"/>
            <a:ext cx="757746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400" i="0" u="none" strike="noStrike" kern="1200" cap="none" spc="1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　</a:t>
            </a:r>
            <a:r>
              <a:rPr kumimoji="1" lang="en-US" altLang="ja-JP" i="0" u="none" strike="noStrike" kern="1200" cap="none" spc="1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2026</a:t>
            </a:r>
            <a:r>
              <a:rPr kumimoji="1" lang="ja-JP" altLang="en-US" i="0" u="none" strike="noStrike" kern="1200" cap="none" spc="1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S Gothic"/>
              </a:rPr>
              <a:t>年</a:t>
            </a:r>
            <a:r>
              <a:rPr lang="en-US" altLang="ja-JP" sz="3200" b="1" spc="10" dirty="0"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5</a:t>
            </a:r>
            <a:r>
              <a:rPr kumimoji="1" lang="ja-JP" altLang="en-US" i="0" u="none" strike="noStrike" kern="1200" cap="none" spc="1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S Gothic"/>
              </a:rPr>
              <a:t>月</a:t>
            </a:r>
            <a:r>
              <a:rPr lang="en-US" altLang="ja-JP" sz="3200" b="1" spc="10" dirty="0"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28</a:t>
            </a:r>
            <a:r>
              <a:rPr kumimoji="1" lang="ja-JP" altLang="en-US" i="0" u="none" strike="noStrike" kern="1200" cap="none" spc="1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S Gothic"/>
              </a:rPr>
              <a:t>日（</a:t>
            </a:r>
            <a:r>
              <a:rPr lang="ja-JP" altLang="en-US" b="1" spc="10" dirty="0">
                <a:latin typeface="Meiryo UI" panose="020B0604030504040204" pitchFamily="50" charset="-128"/>
                <a:ea typeface="Meiryo UI" panose="020B0604030504040204" pitchFamily="50" charset="-128"/>
                <a:cs typeface="MS Gothic"/>
              </a:rPr>
              <a:t>木</a:t>
            </a:r>
            <a:r>
              <a:rPr kumimoji="1" lang="ja-JP" altLang="en-US" i="0" u="none" strike="noStrike" kern="1200" cap="none" spc="1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S Gothic"/>
              </a:rPr>
              <a:t>）</a:t>
            </a:r>
            <a:r>
              <a:rPr kumimoji="1" lang="en-US" altLang="ja-JP" sz="2400" b="1" i="0" u="none" strike="noStrike" kern="1200" cap="none" spc="1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19:00</a:t>
            </a:r>
            <a:r>
              <a:rPr kumimoji="1" lang="ja-JP" altLang="en-US" sz="2400" b="1" i="0" u="none" strike="noStrike" kern="1200" cap="none" spc="1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～</a:t>
            </a:r>
            <a:r>
              <a:rPr lang="en-US" altLang="ja-JP" sz="2400" b="1" spc="10" dirty="0"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20</a:t>
            </a:r>
            <a:r>
              <a:rPr kumimoji="1" lang="en-US" altLang="ja-JP" sz="2400" b="1" i="0" u="none" strike="noStrike" kern="1200" cap="none" spc="1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:2</a:t>
            </a:r>
            <a:r>
              <a:rPr lang="en-US" altLang="ja-JP" sz="2400" b="1" spc="10" dirty="0"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0</a:t>
            </a:r>
          </a:p>
          <a:p>
            <a:r>
              <a:rPr lang="ja-JP" altLang="en-US" sz="2400" spc="10" dirty="0"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　会場：牧港中央病院　会議室</a:t>
            </a:r>
            <a:endParaRPr lang="en-US" altLang="ja-JP" sz="1400" spc="10" dirty="0">
              <a:latin typeface="Meiryo UI" panose="020B0604030504040204" pitchFamily="50" charset="-128"/>
              <a:ea typeface="Meiryo UI" panose="020B0604030504040204" pitchFamily="50" charset="-128"/>
              <a:cs typeface="Arial"/>
            </a:endParaRPr>
          </a:p>
          <a:p>
            <a:r>
              <a:rPr lang="ja-JP" altLang="en-US" sz="2400" spc="10" dirty="0"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　形式：現地参加＋</a:t>
            </a:r>
            <a:r>
              <a:rPr lang="en-US" altLang="ja-JP" sz="2400" spc="10" dirty="0"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ZOOM</a:t>
            </a:r>
            <a:r>
              <a:rPr lang="ja-JP" altLang="en-US" sz="2400" spc="10" dirty="0">
                <a:latin typeface="Meiryo UI" panose="020B0604030504040204" pitchFamily="50" charset="-128"/>
                <a:ea typeface="Meiryo UI" panose="020B0604030504040204" pitchFamily="50" charset="-128"/>
                <a:cs typeface="Arial"/>
              </a:rPr>
              <a:t>配信</a:t>
            </a:r>
            <a:endParaRPr lang="en-US" altLang="ja-JP" sz="2400" spc="10" dirty="0">
              <a:latin typeface="Meiryo UI" panose="020B0604030504040204" pitchFamily="50" charset="-128"/>
              <a:ea typeface="Meiryo UI" panose="020B0604030504040204" pitchFamily="50" charset="-128"/>
              <a:cs typeface="Arial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C12CD0B4-E0C6-CC32-236E-56780495D997}"/>
              </a:ext>
            </a:extLst>
          </p:cNvPr>
          <p:cNvSpPr/>
          <p:nvPr/>
        </p:nvSpPr>
        <p:spPr>
          <a:xfrm>
            <a:off x="1185646" y="9129843"/>
            <a:ext cx="5666054" cy="94641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defRPr/>
            </a:pPr>
            <a:r>
              <a:rPr lang="ja-JP" altLang="en-US" sz="105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ヒラギノ角ゴ ProN W3"/>
              </a:rPr>
              <a:t>■</a:t>
            </a:r>
            <a:r>
              <a:rPr lang="ja-JP" altLang="en-US" sz="1050" b="1" u="sng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ヒラギノ角ゴ ProN W3"/>
              </a:rPr>
              <a:t>事前登録方法</a:t>
            </a:r>
          </a:p>
          <a:p>
            <a:pPr lvl="0">
              <a:defRPr/>
            </a:pPr>
            <a:r>
              <a:rPr lang="ja-JP" altLang="en-US" sz="90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ヒラギノ角ゴ ProN W3"/>
              </a:rPr>
              <a:t>右記</a:t>
            </a:r>
            <a:r>
              <a:rPr lang="en-US" altLang="ja-JP" sz="90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ヒラギノ角ゴ ProN W3"/>
              </a:rPr>
              <a:t>2</a:t>
            </a:r>
            <a:r>
              <a:rPr lang="ja-JP" altLang="en-US" sz="90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ヒラギノ角ゴ ProN W3"/>
              </a:rPr>
              <a:t>次元コードをお読み取りいただき、ご登録をお願い致します。</a:t>
            </a:r>
            <a:endParaRPr lang="en-US" altLang="ja-JP" sz="900" dirty="0">
              <a:solidFill>
                <a:srgbClr val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sym typeface="ヒラギノ角ゴ ProN W3"/>
            </a:endParaRPr>
          </a:p>
          <a:p>
            <a:pPr lvl="0">
              <a:defRPr/>
            </a:pPr>
            <a:r>
              <a:rPr lang="ja-JP" altLang="en-US" sz="90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ヒラギノ角ゴ ProN W3"/>
              </a:rPr>
              <a:t>ご不明な点がございましたら、下記までお問合せ下さい。</a:t>
            </a:r>
            <a:endParaRPr lang="en-US" altLang="ja-JP" sz="900" dirty="0">
              <a:solidFill>
                <a:srgbClr val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sym typeface="ヒラギノ角ゴ ProN W3"/>
            </a:endParaRPr>
          </a:p>
          <a:p>
            <a:pPr lvl="0">
              <a:defRPr/>
            </a:pPr>
            <a:r>
              <a:rPr lang="en-US" altLang="ja-JP" sz="90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ヒラギノ角ゴ ProN W3"/>
              </a:rPr>
              <a:t>takashi.yoshida@daiichisankyo.com</a:t>
            </a:r>
          </a:p>
          <a:p>
            <a:pPr lvl="0">
              <a:defRPr/>
            </a:pPr>
            <a:r>
              <a:rPr lang="ja-JP" altLang="en-US" sz="90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ヒラギノ角ゴ ProN W3"/>
              </a:rPr>
              <a:t>第一三共（株）沖縄営業所　吉田聖</a:t>
            </a:r>
            <a:endParaRPr lang="en-US" altLang="ja-JP" sz="900" dirty="0">
              <a:solidFill>
                <a:srgbClr val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sym typeface="ヒラギノ角ゴ ProN W3"/>
            </a:endParaRPr>
          </a:p>
          <a:p>
            <a:pPr lvl="0">
              <a:defRPr/>
            </a:pPr>
            <a:endParaRPr lang="en-US" altLang="ja-JP" sz="900" dirty="0">
              <a:solidFill>
                <a:srgbClr val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sym typeface="ヒラギノ角ゴ ProN W3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DAE7BB8-F53B-8C55-F97D-631610A61BE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73674" y="9150058"/>
            <a:ext cx="905982" cy="905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782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ED2A09-4E5A-3390-B7A8-0F3C44C287C5}"/>
              </a:ext>
            </a:extLst>
          </p:cNvPr>
          <p:cNvSpPr txBox="1"/>
          <p:nvPr/>
        </p:nvSpPr>
        <p:spPr>
          <a:xfrm>
            <a:off x="286388" y="771380"/>
            <a:ext cx="7048255" cy="7857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66326">
              <a:lnSpc>
                <a:spcPct val="150000"/>
              </a:lnSpc>
              <a:defRPr/>
            </a:pPr>
            <a:r>
              <a:rPr lang="ja-JP" altLang="en-US" sz="1903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</a:t>
            </a:r>
            <a:r>
              <a:rPr lang="ja-JP" altLang="en-US" sz="2114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重要（単位取得に関しまして） </a:t>
            </a:r>
            <a:endParaRPr lang="en-US" altLang="ja-JP" sz="2114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6326">
              <a:lnSpc>
                <a:spcPct val="150000"/>
              </a:lnSpc>
              <a:defRPr/>
            </a:pPr>
            <a:r>
              <a:rPr lang="ja-JP" altLang="en-US" sz="1268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endParaRPr lang="en-US" altLang="ja-JP" sz="1268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6326">
              <a:defRPr/>
            </a:pPr>
            <a:endParaRPr lang="ja-JP" altLang="en-US" sz="1268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6326">
              <a:lnSpc>
                <a:spcPct val="150000"/>
              </a:lnSpc>
              <a:defRPr/>
            </a:pPr>
            <a:r>
              <a:rPr lang="ja-JP" altLang="en-US" sz="1268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講演会終了後、下記情報を事務局へ提出します。</a:t>
            </a:r>
            <a:endParaRPr lang="en-US" altLang="ja-JP" sz="1268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6326">
              <a:defRPr/>
            </a:pPr>
            <a:r>
              <a:rPr lang="ja-JP" altLang="en-US" sz="1268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①氏名 </a:t>
            </a:r>
            <a:endParaRPr lang="en-US" altLang="ja-JP" sz="1268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6326">
              <a:defRPr/>
            </a:pPr>
            <a:r>
              <a:rPr lang="ja-JP" altLang="en-US" sz="1268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</a:t>
            </a:r>
            <a:r>
              <a:rPr lang="zh-TW" altLang="en-US" sz="1268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薬剤師名簿登録番号（薬剤師免許番</a:t>
            </a:r>
            <a:r>
              <a:rPr lang="ja-JP" altLang="en-US" sz="1268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号</a:t>
            </a:r>
            <a:r>
              <a:rPr lang="zh-TW" altLang="en-US" sz="1268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zh-TW" sz="1268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6326">
              <a:defRPr/>
            </a:pPr>
            <a:r>
              <a:rPr lang="ja-JP" altLang="en-US" sz="1268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③所属施設（勤務先が無い場合は「無所属」としてください）</a:t>
            </a:r>
            <a:endParaRPr lang="en-US" altLang="ja-JP" sz="1268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6326">
              <a:defRPr/>
            </a:pPr>
            <a:r>
              <a:rPr lang="ja-JP" altLang="en-US" sz="1268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④メールアドレス </a:t>
            </a:r>
          </a:p>
          <a:p>
            <a:pPr defTabSz="966326">
              <a:defRPr/>
            </a:pPr>
            <a:endParaRPr lang="en-US" altLang="ja-JP" sz="1268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6326">
              <a:defRPr/>
            </a:pPr>
            <a:endParaRPr lang="en-US" altLang="ja-JP" sz="148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6326">
              <a:defRPr/>
            </a:pPr>
            <a:endParaRPr lang="ja-JP" altLang="en-US" sz="1268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6326">
              <a:lnSpc>
                <a:spcPct val="150000"/>
              </a:lnSpc>
              <a:defRPr/>
            </a:pPr>
            <a:r>
              <a:rPr lang="ja-JP" altLang="en-US" sz="148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～沖縄県病院薬剤師会 日病薬病院薬学認定薬剤師 単位をご希望の方へ～ </a:t>
            </a:r>
            <a:r>
              <a:rPr lang="ja-JP" altLang="en-US" sz="1268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</a:p>
          <a:p>
            <a:pPr defTabSz="966326">
              <a:defRPr/>
            </a:pPr>
            <a:r>
              <a:rPr lang="ja-JP" altLang="en-US" sz="1268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■今年度より単位申請が全てデータ管理化され、</a:t>
            </a:r>
            <a:r>
              <a:rPr lang="ja-JP" altLang="en-US" sz="1268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実物のシールでの交付はなくなりました。 </a:t>
            </a:r>
          </a:p>
          <a:p>
            <a:pPr defTabSz="966326">
              <a:lnSpc>
                <a:spcPct val="150000"/>
              </a:lnSpc>
              <a:defRPr/>
            </a:pPr>
            <a:r>
              <a:rPr lang="ja-JP" altLang="en-US" sz="1268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■全ての単位ご希望の</a:t>
            </a:r>
            <a:r>
              <a:rPr lang="ja-JP" altLang="en-US" sz="1268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参加者全て</a:t>
            </a:r>
            <a:r>
              <a:rPr lang="en-US" altLang="ja-JP" sz="1268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1268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事前登録</a:t>
            </a:r>
            <a:r>
              <a:rPr lang="en-US" altLang="ja-JP" sz="1268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1268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必須</a:t>
            </a:r>
            <a:r>
              <a:rPr lang="ja-JP" altLang="en-US" sz="1268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となっております。 </a:t>
            </a:r>
            <a:endParaRPr lang="en-US" altLang="ja-JP" sz="1268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6326">
              <a:lnSpc>
                <a:spcPct val="150000"/>
              </a:lnSpc>
              <a:defRPr/>
            </a:pPr>
            <a:r>
              <a:rPr lang="ja-JP" altLang="en-US" sz="1268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■上記の情報に加え、</a:t>
            </a:r>
            <a:endParaRPr lang="en-US" altLang="ja-JP" sz="1268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6326">
              <a:lnSpc>
                <a:spcPct val="150000"/>
              </a:lnSpc>
              <a:defRPr/>
            </a:pPr>
            <a:r>
              <a:rPr lang="ja-JP" altLang="en-US" sz="1268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本単位を日病薬以外の他団体認定単位に付け替え予定である（日病薬専門単位は除く）：はい、いいえ</a:t>
            </a:r>
          </a:p>
          <a:p>
            <a:pPr defTabSz="966326">
              <a:lnSpc>
                <a:spcPct val="150000"/>
              </a:lnSpc>
              <a:defRPr/>
            </a:pPr>
            <a:r>
              <a:rPr lang="ja-JP" altLang="en-US" sz="1268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68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キーワード回答：□期限：翌日中（</a:t>
            </a:r>
            <a:r>
              <a:rPr lang="en-US" altLang="ja-JP" sz="1268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23:59</a:t>
            </a:r>
            <a:r>
              <a:rPr lang="ja-JP" altLang="en-US" sz="1268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まで）：当日映写の二次元コード より報告をお願いします。 </a:t>
            </a:r>
          </a:p>
          <a:p>
            <a:pPr defTabSz="966326">
              <a:lnSpc>
                <a:spcPct val="150000"/>
              </a:lnSpc>
              <a:defRPr/>
            </a:pPr>
            <a:r>
              <a:rPr lang="ja-JP" altLang="en-US" sz="1268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単位取得反映のため、</a:t>
            </a:r>
            <a:r>
              <a:rPr lang="ja-JP" altLang="en-US" sz="1268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日病薬のクラウド型会員管理システムへ登録する必要</a:t>
            </a:r>
            <a:r>
              <a:rPr lang="ja-JP" altLang="en-US" sz="1268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があります。 </a:t>
            </a:r>
          </a:p>
          <a:p>
            <a:pPr defTabSz="966326">
              <a:defRPr/>
            </a:pPr>
            <a:r>
              <a:rPr lang="ja-JP" altLang="en-US" sz="1268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詳細は日病薬のホームページの案内などをご参照ください。 </a:t>
            </a:r>
            <a:endParaRPr lang="en-US" altLang="ja-JP" sz="1268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6326">
              <a:defRPr/>
            </a:pPr>
            <a:endParaRPr lang="en-US" altLang="ja-JP" sz="111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6326">
              <a:defRPr/>
            </a:pPr>
            <a:endParaRPr lang="ja-JP" altLang="en-US" sz="111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6326">
              <a:defRPr/>
            </a:pPr>
            <a:r>
              <a:rPr lang="ja-JP" altLang="en-US" sz="148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事前登録のご依頼 </a:t>
            </a:r>
            <a:endParaRPr lang="en-US" altLang="ja-JP" sz="148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6326">
              <a:defRPr/>
            </a:pPr>
            <a:endParaRPr lang="en-US" altLang="ja-JP" sz="111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6326">
              <a:lnSpc>
                <a:spcPct val="150000"/>
              </a:lnSpc>
              <a:defRPr/>
            </a:pPr>
            <a:r>
              <a:rPr lang="ja-JP" altLang="en-US" sz="1268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二次元コード、もしくは下記アドレスより申込ご連絡をお願いいたします。</a:t>
            </a:r>
          </a:p>
          <a:p>
            <a:pPr defTabSz="966326">
              <a:lnSpc>
                <a:spcPct val="150000"/>
              </a:lnSpc>
              <a:defRPr/>
            </a:pPr>
            <a:r>
              <a:rPr lang="ja-JP" altLang="en-US" sz="1268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連絡先メール：</a:t>
            </a:r>
            <a:r>
              <a:rPr lang="en-US" altLang="ja-JP" sz="1268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takashi.yoshida@daiichisankyo.com</a:t>
            </a:r>
          </a:p>
          <a:p>
            <a:pPr defTabSz="966326">
              <a:lnSpc>
                <a:spcPct val="150000"/>
              </a:lnSpc>
              <a:defRPr/>
            </a:pPr>
            <a:r>
              <a:rPr lang="ja-JP" altLang="en-US" sz="1268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担当者名：第一三共株式会社  吉田聖　　携帯：</a:t>
            </a:r>
            <a:r>
              <a:rPr lang="en-US" altLang="ja-JP" sz="1268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080-3005-6121</a:t>
            </a:r>
          </a:p>
          <a:p>
            <a:pPr defTabSz="966326">
              <a:defRPr/>
            </a:pPr>
            <a:endParaRPr lang="en-US" altLang="ja-JP" sz="1268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6326">
              <a:defRPr/>
            </a:pPr>
            <a:endParaRPr lang="en-US" altLang="ja-JP" sz="148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6326">
              <a:defRPr/>
            </a:pPr>
            <a:r>
              <a:rPr lang="ja-JP" altLang="en-US" sz="1691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■事前登録のご依頼：</a:t>
            </a:r>
            <a:r>
              <a:rPr lang="en-US" altLang="ja-JP" sz="1691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691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691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1691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lang="en-US" altLang="ja-JP" sz="1691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691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水</a:t>
            </a:r>
            <a:r>
              <a:rPr lang="en-US" altLang="ja-JP" sz="1691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1691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まで</a:t>
            </a:r>
            <a:r>
              <a:rPr lang="ja-JP" altLang="en-US" sz="1691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全ての皆様お願いします。</a:t>
            </a:r>
            <a:endParaRPr lang="en-US" altLang="ja-JP" sz="1691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6326">
              <a:defRPr/>
            </a:pPr>
            <a:endParaRPr lang="en-US" altLang="ja-JP" sz="111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6326">
              <a:defRPr/>
            </a:pPr>
            <a:endParaRPr lang="en-US" altLang="ja-JP" sz="111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66326">
              <a:defRPr/>
            </a:pPr>
            <a:endParaRPr lang="ja-JP" altLang="en-US" sz="1691" dirty="0">
              <a:solidFill>
                <a:prstClr val="black"/>
              </a:solidFill>
              <a:latin typeface="メイリオ"/>
              <a:ea typeface="メイリオ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11A8D4ED-EFD1-CD39-3389-BC962CA602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6237" y="6336506"/>
            <a:ext cx="905982" cy="905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216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9210</TotalTime>
  <Words>438</Words>
  <Application>Microsoft Office PowerPoint</Application>
  <PresentationFormat>ユーザー設定</PresentationFormat>
  <Paragraphs>64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Meiryo UI</vt:lpstr>
      <vt:lpstr>UD デジタル 教科書体 NK-B</vt:lpstr>
      <vt:lpstr>メイリオ</vt:lpstr>
      <vt:lpstr>游ゴシック</vt:lpstr>
      <vt:lpstr>Arial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TSUKADA JUNYA / 塚田 純也</dc:creator>
  <cp:lastModifiedBy>YOSHIDA TAKASHI / 吉田 聖</cp:lastModifiedBy>
  <cp:revision>95</cp:revision>
  <cp:lastPrinted>2023-05-10T08:45:35Z</cp:lastPrinted>
  <dcterms:created xsi:type="dcterms:W3CDTF">2023-04-13T00:19:34Z</dcterms:created>
  <dcterms:modified xsi:type="dcterms:W3CDTF">2026-03-26T03:49:13Z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2023-04-13T00:00:00Z</vt:filetime>
  </property>
  <property fmtid="{D5CDD505-2E9C-101B-9397-08002B2CF9AE}" pid="3" name="LastSaved">
    <vt:filetime>2023-04-13T00:00:00Z</vt:filetime>
  </property>
</Properties>
</file>