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0" r:id="rId2"/>
    <p:sldId id="259"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BD"/>
    <a:srgbClr val="66FFFF"/>
    <a:srgbClr val="FE840A"/>
    <a:srgbClr val="FFD5FF"/>
    <a:srgbClr val="FF99FF"/>
    <a:srgbClr val="EEC100"/>
    <a:srgbClr val="FF9933"/>
    <a:srgbClr val="FFDC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217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234425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1425262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242172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427483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402603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216936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318830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344491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401957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171314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9DAC1F1-4E02-401D-AC5F-44D28950CA59}" type="datetimeFigureOut">
              <a:rPr kumimoji="1" lang="ja-JP" altLang="en-US" smtClean="0"/>
              <a:t>2023/10/6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66787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49DAC1F1-4E02-401D-AC5F-44D28950CA59}" type="datetimeFigureOut">
              <a:rPr kumimoji="1" lang="ja-JP" altLang="en-US" smtClean="0"/>
              <a:t>2023/10/6</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07B9EF33-DAFB-4EFA-A04C-A67815863762}" type="slidenum">
              <a:rPr kumimoji="1" lang="ja-JP" altLang="en-US" smtClean="0"/>
              <a:t>‹#›</a:t>
            </a:fld>
            <a:endParaRPr kumimoji="1" lang="ja-JP" altLang="en-US"/>
          </a:p>
        </p:txBody>
      </p:sp>
    </p:spTree>
    <p:extLst>
      <p:ext uri="{BB962C8B-B14F-4D97-AF65-F5344CB8AC3E}">
        <p14:creationId xmlns:p14="http://schemas.microsoft.com/office/powerpoint/2010/main" val="211818551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cs.google.com/forms/d/1o-Ja20owMenRCmwYKCdDvHSIxnR4lDn8vNUKj9-abFI/edit?pli=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2000">
              <a:schemeClr val="bg1"/>
            </a:gs>
            <a:gs pos="98000">
              <a:schemeClr val="accent1">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11" name="正方形/長方形 10"/>
          <p:cNvSpPr/>
          <p:nvPr/>
        </p:nvSpPr>
        <p:spPr>
          <a:xfrm>
            <a:off x="269025" y="163616"/>
            <a:ext cx="6340197" cy="107721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w="9525">
                  <a:solidFill>
                    <a:srgbClr val="FFEEBD"/>
                  </a:solidFill>
                  <a:prstDash val="solid"/>
                </a:ln>
                <a:solidFill>
                  <a:prstClr val="black"/>
                </a:solidFill>
                <a:effectLst/>
                <a:uLnTx/>
                <a:uFillTx/>
                <a:latin typeface="Meiryo UI" panose="020B0604030504040204" pitchFamily="50" charset="-128"/>
                <a:ea typeface="Meiryo UI" panose="020B0604030504040204" pitchFamily="50" charset="-128"/>
                <a:cs typeface="+mn-cs"/>
              </a:rPr>
              <a:t>沖縄県病院薬剤師会感染症分科会</a:t>
            </a:r>
            <a:endParaRPr kumimoji="1" lang="en-US" altLang="ja-JP" sz="3200" b="1" i="0" u="none" strike="noStrike" kern="1200" cap="none" spc="0" normalizeH="0" baseline="0" noProof="0" dirty="0">
              <a:ln w="9525">
                <a:solidFill>
                  <a:srgbClr val="FFEEBD"/>
                </a:solidFill>
                <a:prstDash val="solid"/>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3200" b="1" dirty="0">
                <a:ln w="9525">
                  <a:solidFill>
                    <a:srgbClr val="FFEEBD"/>
                  </a:solidFill>
                  <a:prstDash val="solid"/>
                </a:ln>
                <a:solidFill>
                  <a:prstClr val="black"/>
                </a:solidFill>
                <a:latin typeface="Meiryo UI" panose="020B0604030504040204" pitchFamily="50" charset="-128"/>
                <a:ea typeface="Meiryo UI" panose="020B0604030504040204" pitchFamily="50" charset="-128"/>
              </a:rPr>
              <a:t>感染症ケースカンファレンス</a:t>
            </a:r>
            <a:endParaRPr kumimoji="1" lang="en-US" altLang="ja-JP" sz="3600" b="1" i="0" u="none" strike="noStrike" kern="1200" cap="none" spc="0" normalizeH="0" baseline="0" noProof="0" dirty="0">
              <a:ln w="9525">
                <a:solidFill>
                  <a:srgbClr val="FFEEBD"/>
                </a:solidFill>
                <a:prstDash val="solid"/>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p:cNvSpPr txBox="1"/>
          <p:nvPr/>
        </p:nvSpPr>
        <p:spPr>
          <a:xfrm>
            <a:off x="1117143" y="2229635"/>
            <a:ext cx="5836854"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lang="en-US" altLang="ja-JP" sz="3200" b="1" dirty="0">
                <a:solidFill>
                  <a:prstClr val="black"/>
                </a:solidFill>
                <a:latin typeface="Meiryo UI" panose="020B0604030504040204" pitchFamily="50" charset="-128"/>
                <a:ea typeface="Meiryo UI" panose="020B0604030504040204" pitchFamily="50" charset="-128"/>
              </a:rPr>
              <a:t>21</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（火）</a:t>
            </a:r>
            <a:r>
              <a:rPr kumimoji="1" lang="en-US" altLang="ja-JP"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19:30</a:t>
            </a:r>
            <a:r>
              <a:rPr kumimoji="1" lang="ja-JP" altLang="en-US"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21:00</a:t>
            </a:r>
            <a:endParaRPr kumimoji="1" lang="ja-JP" altLang="en-US"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0" name="テキスト ボックス 39"/>
          <p:cNvSpPr txBox="1"/>
          <p:nvPr/>
        </p:nvSpPr>
        <p:spPr>
          <a:xfrm>
            <a:off x="-72215" y="6276843"/>
            <a:ext cx="6858000"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2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発熱と咳を主訴に来院した</a:t>
            </a:r>
            <a:r>
              <a:rPr kumimoji="1" lang="en-US" altLang="ja-JP" sz="2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60</a:t>
            </a:r>
            <a:r>
              <a:rPr kumimoji="1" lang="ja-JP" altLang="en-US" sz="2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代男性</a:t>
            </a:r>
            <a:r>
              <a:rPr kumimoji="1" lang="en-US" altLang="ja-JP" sz="2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a:p>
            <a:pPr algn="ctr"/>
            <a:r>
              <a:rPr lang="en-US" altLang="ja-JP" sz="1400" b="1" dirty="0">
                <a:latin typeface="HG丸ｺﾞｼｯｸM-PRO" panose="020F0600000000000000" pitchFamily="50" charset="-128"/>
                <a:ea typeface="HG丸ｺﾞｼｯｸM-PRO" panose="020F0600000000000000" pitchFamily="50" charset="-128"/>
              </a:rPr>
              <a:t>-2016</a:t>
            </a:r>
            <a:r>
              <a:rPr lang="ja-JP" altLang="en-US" sz="1400" b="1" dirty="0">
                <a:latin typeface="HG丸ｺﾞｼｯｸM-PRO" panose="020F0600000000000000" pitchFamily="50" charset="-128"/>
                <a:ea typeface="HG丸ｺﾞｼｯｸM-PRO" panose="020F0600000000000000" pitchFamily="50" charset="-128"/>
              </a:rPr>
              <a:t>年は</a:t>
            </a:r>
            <a:r>
              <a:rPr lang="en-US" altLang="ja-JP" sz="1400" b="1" dirty="0">
                <a:latin typeface="HG丸ｺﾞｼｯｸM-PRO" panose="020F0600000000000000" pitchFamily="50" charset="-128"/>
                <a:ea typeface="HG丸ｺﾞｼｯｸM-PRO" panose="020F0600000000000000" pitchFamily="50" charset="-128"/>
              </a:rPr>
              <a:t>CRBSI</a:t>
            </a:r>
            <a:r>
              <a:rPr lang="ja-JP" altLang="en-US" sz="1400" b="1" dirty="0">
                <a:latin typeface="HG丸ｺﾞｼｯｸM-PRO" panose="020F0600000000000000" pitchFamily="50" charset="-128"/>
                <a:ea typeface="HG丸ｺﾞｼｯｸM-PRO" panose="020F0600000000000000" pitchFamily="50" charset="-128"/>
              </a:rPr>
              <a:t>、</a:t>
            </a:r>
            <a:r>
              <a:rPr lang="en-US" altLang="ja-JP" sz="1400" b="1" dirty="0">
                <a:latin typeface="HG丸ｺﾞｼｯｸM-PRO" panose="020F0600000000000000" pitchFamily="50" charset="-128"/>
                <a:ea typeface="HG丸ｺﾞｼｯｸM-PRO" panose="020F0600000000000000" pitchFamily="50" charset="-128"/>
              </a:rPr>
              <a:t>2018</a:t>
            </a:r>
            <a:r>
              <a:rPr lang="ja-JP" altLang="en-US" sz="1400" b="1" dirty="0">
                <a:latin typeface="HG丸ｺﾞｼｯｸM-PRO" panose="020F0600000000000000" pitchFamily="50" charset="-128"/>
                <a:ea typeface="HG丸ｺﾞｼｯｸM-PRO" panose="020F0600000000000000" pitchFamily="50" charset="-128"/>
              </a:rPr>
              <a:t>年は髄膜炎、今回の</a:t>
            </a:r>
            <a:r>
              <a:rPr lang="en-US" altLang="ja-JP" sz="1400" b="1" dirty="0">
                <a:latin typeface="HG丸ｺﾞｼｯｸM-PRO" panose="020F0600000000000000" pitchFamily="50" charset="-128"/>
                <a:ea typeface="HG丸ｺﾞｼｯｸM-PRO" panose="020F0600000000000000" pitchFamily="50" charset="-128"/>
              </a:rPr>
              <a:t>Focus</a:t>
            </a:r>
            <a:r>
              <a:rPr lang="ja-JP" altLang="en-US" sz="1400" b="1" dirty="0">
                <a:latin typeface="HG丸ｺﾞｼｯｸM-PRO" panose="020F0600000000000000" pitchFamily="50" charset="-128"/>
                <a:ea typeface="HG丸ｺﾞｼｯｸM-PRO" panose="020F0600000000000000" pitchFamily="50" charset="-128"/>
              </a:rPr>
              <a:t>はどこだ！？</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　</a:t>
            </a:r>
            <a:endParaRPr lang="en-US" altLang="ja-JP" sz="1400" b="1" dirty="0">
              <a:latin typeface="HG丸ｺﾞｼｯｸM-PRO" panose="020F0600000000000000" pitchFamily="50" charset="-128"/>
              <a:ea typeface="HG丸ｺﾞｼｯｸM-PRO" panose="020F0600000000000000" pitchFamily="50" charset="-128"/>
            </a:endParaRPr>
          </a:p>
          <a:p>
            <a:pPr algn="ct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薬剤師の臨床推論的な要素も含んでいるため、感染症の病名は</a:t>
            </a:r>
            <a:endParaRPr lang="en-US" altLang="ja-JP" sz="1400" b="1" dirty="0">
              <a:latin typeface="HG丸ｺﾞｼｯｸM-PRO" panose="020F0600000000000000" pitchFamily="50" charset="-128"/>
              <a:ea typeface="HG丸ｺﾞｼｯｸM-PRO" panose="020F0600000000000000" pitchFamily="50" charset="-128"/>
            </a:endParaRPr>
          </a:p>
          <a:p>
            <a:pPr algn="ctr"/>
            <a:r>
              <a:rPr lang="ja-JP" altLang="en-US" sz="1400" b="1" dirty="0">
                <a:latin typeface="HG丸ｺﾞｼｯｸM-PRO" panose="020F0600000000000000" pitchFamily="50" charset="-128"/>
                <a:ea typeface="HG丸ｺﾞｼｯｸM-PRO" panose="020F0600000000000000" pitchFamily="50" charset="-128"/>
              </a:rPr>
              <a:t>　伏せた状態で参加者の皆さんで鑑別して考えていきましょう。</a:t>
            </a:r>
          </a:p>
        </p:txBody>
      </p:sp>
      <p:sp>
        <p:nvSpPr>
          <p:cNvPr id="84" name="テキスト ボックス 83"/>
          <p:cNvSpPr txBox="1"/>
          <p:nvPr/>
        </p:nvSpPr>
        <p:spPr>
          <a:xfrm>
            <a:off x="1141285" y="2752821"/>
            <a:ext cx="5516224"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400" b="1" dirty="0">
                <a:solidFill>
                  <a:prstClr val="black"/>
                </a:solidFill>
                <a:latin typeface="Meiryo UI" panose="020B0604030504040204" pitchFamily="50" charset="-128"/>
                <a:ea typeface="Meiryo UI" panose="020B0604030504040204" pitchFamily="50" charset="-128"/>
              </a:rPr>
              <a:t>沖縄協同病院　</a:t>
            </a:r>
            <a:r>
              <a:rPr lang="en-US" altLang="zh-TW" sz="2400" b="1" dirty="0">
                <a:solidFill>
                  <a:prstClr val="black"/>
                </a:solidFill>
                <a:latin typeface="Meiryo UI" panose="020B0604030504040204" pitchFamily="50" charset="-128"/>
                <a:ea typeface="Meiryo UI" panose="020B0604030504040204" pitchFamily="50" charset="-128"/>
              </a:rPr>
              <a:t>3</a:t>
            </a:r>
            <a:r>
              <a:rPr lang="zh-TW" altLang="en-US" sz="2400" b="1" dirty="0">
                <a:solidFill>
                  <a:prstClr val="black"/>
                </a:solidFill>
                <a:latin typeface="Meiryo UI" panose="020B0604030504040204" pitchFamily="50" charset="-128"/>
                <a:ea typeface="Meiryo UI" panose="020B0604030504040204" pitchFamily="50" charset="-128"/>
              </a:rPr>
              <a:t>階講堂</a:t>
            </a:r>
            <a:r>
              <a:rPr lang="en-US" altLang="ja-JP" sz="2400" b="1" dirty="0">
                <a:solidFill>
                  <a:prstClr val="black"/>
                </a:solidFill>
                <a:latin typeface="Meiryo UI" panose="020B0604030504040204" pitchFamily="50" charset="-128"/>
                <a:ea typeface="Meiryo UI" panose="020B0604030504040204" pitchFamily="50" charset="-128"/>
              </a:rPr>
              <a:t>AB</a:t>
            </a:r>
            <a:endParaRPr lang="zh-TW" altLang="en-US" sz="2400" b="1" dirty="0">
              <a:solidFill>
                <a:prstClr val="black"/>
              </a:solidFill>
              <a:latin typeface="Meiryo UI" panose="020B0604030504040204" pitchFamily="50" charset="-128"/>
              <a:ea typeface="Meiryo UI" panose="020B0604030504040204" pitchFamily="50" charset="-128"/>
            </a:endParaRPr>
          </a:p>
          <a:p>
            <a:r>
              <a:rPr lang="zh-TW" altLang="en-US" sz="1400" b="1" dirty="0">
                <a:latin typeface="Meiryo UI" panose="020B0604030504040204" pitchFamily="50" charset="-128"/>
                <a:ea typeface="Meiryo UI" panose="020B0604030504040204" pitchFamily="50" charset="-128"/>
              </a:rPr>
              <a:t>〒</a:t>
            </a:r>
            <a:r>
              <a:rPr lang="en-US" altLang="zh-TW" sz="1400" b="1" dirty="0">
                <a:latin typeface="Meiryo UI" panose="020B0604030504040204" pitchFamily="50" charset="-128"/>
                <a:ea typeface="Meiryo UI" panose="020B0604030504040204" pitchFamily="50" charset="-128"/>
              </a:rPr>
              <a:t>900-8558</a:t>
            </a:r>
            <a:r>
              <a:rPr lang="zh-TW" altLang="en-US" sz="1400" b="1" dirty="0">
                <a:latin typeface="Meiryo UI" panose="020B0604030504040204" pitchFamily="50" charset="-128"/>
                <a:ea typeface="Meiryo UI" panose="020B0604030504040204" pitchFamily="50" charset="-128"/>
              </a:rPr>
              <a:t>　 沖縄県那覇市古波蔵</a:t>
            </a:r>
            <a:r>
              <a:rPr lang="en-US" altLang="zh-TW" sz="1400" b="1" dirty="0">
                <a:latin typeface="Meiryo UI" panose="020B0604030504040204" pitchFamily="50" charset="-128"/>
                <a:ea typeface="Meiryo UI" panose="020B0604030504040204" pitchFamily="50" charset="-128"/>
              </a:rPr>
              <a:t>4</a:t>
            </a:r>
            <a:r>
              <a:rPr lang="zh-TW" altLang="en-US" sz="1400" b="1" dirty="0">
                <a:latin typeface="Meiryo UI" panose="020B0604030504040204" pitchFamily="50" charset="-128"/>
                <a:ea typeface="Meiryo UI" panose="020B0604030504040204" pitchFamily="50" charset="-128"/>
              </a:rPr>
              <a:t>－</a:t>
            </a:r>
            <a:r>
              <a:rPr lang="en-US" altLang="zh-TW" sz="1400" b="1" dirty="0">
                <a:latin typeface="Meiryo UI" panose="020B0604030504040204" pitchFamily="50" charset="-128"/>
                <a:ea typeface="Meiryo UI" panose="020B0604030504040204" pitchFamily="50" charset="-128"/>
              </a:rPr>
              <a:t>10</a:t>
            </a:r>
            <a:r>
              <a:rPr lang="zh-TW" altLang="en-US" sz="1400" b="1" dirty="0">
                <a:latin typeface="Meiryo UI" panose="020B0604030504040204" pitchFamily="50" charset="-128"/>
                <a:ea typeface="Meiryo UI" panose="020B0604030504040204" pitchFamily="50" charset="-128"/>
              </a:rPr>
              <a:t>－</a:t>
            </a:r>
            <a:r>
              <a:rPr lang="en-US" altLang="zh-TW" sz="1400" b="1" dirty="0">
                <a:latin typeface="Meiryo UI" panose="020B0604030504040204" pitchFamily="50" charset="-128"/>
                <a:ea typeface="Meiryo UI" panose="020B0604030504040204" pitchFamily="50" charset="-128"/>
              </a:rPr>
              <a:t>55</a:t>
            </a:r>
            <a:r>
              <a:rPr lang="zh-TW" altLang="en-US" sz="1400" b="1" dirty="0">
                <a:latin typeface="Meiryo UI" panose="020B0604030504040204" pitchFamily="50" charset="-128"/>
                <a:ea typeface="Meiryo UI" panose="020B0604030504040204" pitchFamily="50" charset="-128"/>
              </a:rPr>
              <a:t>　</a:t>
            </a:r>
            <a:endParaRPr lang="en-US" altLang="zh-TW" sz="1400" b="1" dirty="0">
              <a:latin typeface="Meiryo UI" panose="020B0604030504040204" pitchFamily="50" charset="-128"/>
              <a:ea typeface="Meiryo UI" panose="020B0604030504040204" pitchFamily="50" charset="-128"/>
            </a:endParaRPr>
          </a:p>
          <a:p>
            <a:r>
              <a:rPr lang="en-US" altLang="zh-TW" sz="1400" b="1" dirty="0">
                <a:latin typeface="Meiryo UI" panose="020B0604030504040204" pitchFamily="50" charset="-128"/>
                <a:ea typeface="Meiryo UI" panose="020B0604030504040204" pitchFamily="50" charset="-128"/>
              </a:rPr>
              <a:t>Tel</a:t>
            </a:r>
            <a:r>
              <a:rPr lang="zh-TW" altLang="en-US" sz="1400" b="1" dirty="0">
                <a:latin typeface="Meiryo UI" panose="020B0604030504040204" pitchFamily="50" charset="-128"/>
                <a:ea typeface="Meiryo UI" panose="020B0604030504040204" pitchFamily="50" charset="-128"/>
              </a:rPr>
              <a:t>：</a:t>
            </a:r>
            <a:r>
              <a:rPr lang="en-US" altLang="zh-TW" sz="1400" b="1" dirty="0">
                <a:latin typeface="Meiryo UI" panose="020B0604030504040204" pitchFamily="50" charset="-128"/>
                <a:ea typeface="Meiryo UI" panose="020B0604030504040204" pitchFamily="50" charset="-128"/>
              </a:rPr>
              <a:t>098-853-1200</a:t>
            </a:r>
          </a:p>
        </p:txBody>
      </p:sp>
      <p:sp>
        <p:nvSpPr>
          <p:cNvPr id="46" name="テキスト ボックス 45"/>
          <p:cNvSpPr txBox="1"/>
          <p:nvPr/>
        </p:nvSpPr>
        <p:spPr>
          <a:xfrm>
            <a:off x="882451" y="1152275"/>
            <a:ext cx="514702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臨床薬剤師　</a:t>
            </a:r>
            <a:r>
              <a:rPr kumimoji="1"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Expert Seminar</a:t>
            </a:r>
            <a:r>
              <a:rPr kumimoji="1"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24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8" name="テキスト ボックス 47">
            <a:extLst>
              <a:ext uri="{FF2B5EF4-FFF2-40B4-BE49-F238E27FC236}">
                <a16:creationId xmlns:a16="http://schemas.microsoft.com/office/drawing/2014/main" id="{0E9E34D2-FFEA-D718-5803-90711850A2E4}"/>
              </a:ext>
            </a:extLst>
          </p:cNvPr>
          <p:cNvSpPr txBox="1"/>
          <p:nvPr/>
        </p:nvSpPr>
        <p:spPr>
          <a:xfrm>
            <a:off x="238960" y="2395635"/>
            <a:ext cx="76853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日時</a:t>
            </a:r>
          </a:p>
        </p:txBody>
      </p:sp>
      <p:sp>
        <p:nvSpPr>
          <p:cNvPr id="5" name="正方形/長方形 4">
            <a:extLst>
              <a:ext uri="{FF2B5EF4-FFF2-40B4-BE49-F238E27FC236}">
                <a16:creationId xmlns:a16="http://schemas.microsoft.com/office/drawing/2014/main" id="{5314304C-6C16-CC57-8717-3F97A9AF3337}"/>
              </a:ext>
            </a:extLst>
          </p:cNvPr>
          <p:cNvSpPr/>
          <p:nvPr/>
        </p:nvSpPr>
        <p:spPr>
          <a:xfrm>
            <a:off x="1007495" y="2375836"/>
            <a:ext cx="96573" cy="4199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49" name="テキスト ボックス 48">
            <a:extLst>
              <a:ext uri="{FF2B5EF4-FFF2-40B4-BE49-F238E27FC236}">
                <a16:creationId xmlns:a16="http://schemas.microsoft.com/office/drawing/2014/main" id="{99E8DDCA-B8AA-7D72-5526-89D4EB5EBA25}"/>
              </a:ext>
            </a:extLst>
          </p:cNvPr>
          <p:cNvSpPr txBox="1"/>
          <p:nvPr/>
        </p:nvSpPr>
        <p:spPr>
          <a:xfrm>
            <a:off x="263103" y="2967142"/>
            <a:ext cx="76853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prstClr val="black">
                    <a:lumMod val="85000"/>
                    <a:lumOff val="15000"/>
                  </a:prstClr>
                </a:solidFill>
                <a:latin typeface="Meiryo UI" panose="020B0604030504040204" pitchFamily="50" charset="-128"/>
                <a:ea typeface="Meiryo UI" panose="020B0604030504040204" pitchFamily="50" charset="-128"/>
              </a:rPr>
              <a:t>会場</a:t>
            </a:r>
            <a:endPar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50" name="正方形/長方形 49">
            <a:extLst>
              <a:ext uri="{FF2B5EF4-FFF2-40B4-BE49-F238E27FC236}">
                <a16:creationId xmlns:a16="http://schemas.microsoft.com/office/drawing/2014/main" id="{7350CFC2-E466-A7E0-CF69-CF3C00729F20}"/>
              </a:ext>
            </a:extLst>
          </p:cNvPr>
          <p:cNvSpPr/>
          <p:nvPr/>
        </p:nvSpPr>
        <p:spPr>
          <a:xfrm>
            <a:off x="1007495" y="2913880"/>
            <a:ext cx="96573" cy="56208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3" name="テキスト ボックス 52">
            <a:extLst>
              <a:ext uri="{FF2B5EF4-FFF2-40B4-BE49-F238E27FC236}">
                <a16:creationId xmlns:a16="http://schemas.microsoft.com/office/drawing/2014/main" id="{856DC0B0-8EF3-EB68-0280-4C2BB0DBE974}"/>
              </a:ext>
            </a:extLst>
          </p:cNvPr>
          <p:cNvSpPr txBox="1"/>
          <p:nvPr/>
        </p:nvSpPr>
        <p:spPr>
          <a:xfrm>
            <a:off x="254413" y="4506033"/>
            <a:ext cx="6403096"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prstClr val="black">
                    <a:lumMod val="85000"/>
                    <a:lumOff val="15000"/>
                  </a:prstClr>
                </a:solidFill>
                <a:latin typeface="Meiryo UI" panose="020B0604030504040204" pitchFamily="50" charset="-128"/>
                <a:ea typeface="Meiryo UI" panose="020B0604030504040204" pitchFamily="50" charset="-128"/>
              </a:rPr>
              <a:t>ケースカンファレンス</a:t>
            </a:r>
            <a:r>
              <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　</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en-US" altLang="ja-JP" b="1" dirty="0">
                <a:solidFill>
                  <a:prstClr val="black"/>
                </a:solidFill>
                <a:latin typeface="Meiryo UI" panose="020B0604030504040204" pitchFamily="50" charset="-128"/>
                <a:ea typeface="Meiryo UI" panose="020B0604030504040204" pitchFamily="50" charset="-128"/>
              </a:rPr>
              <a:t>3</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endPar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4" name="正方形/長方形 53">
            <a:extLst>
              <a:ext uri="{FF2B5EF4-FFF2-40B4-BE49-F238E27FC236}">
                <a16:creationId xmlns:a16="http://schemas.microsoft.com/office/drawing/2014/main" id="{9A57696D-F592-C2DE-B526-C44F87BC0DDD}"/>
              </a:ext>
            </a:extLst>
          </p:cNvPr>
          <p:cNvSpPr/>
          <p:nvPr/>
        </p:nvSpPr>
        <p:spPr>
          <a:xfrm>
            <a:off x="344927" y="4874096"/>
            <a:ext cx="2627314" cy="1402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5" name="テキスト ボックス 54">
            <a:extLst>
              <a:ext uri="{FF2B5EF4-FFF2-40B4-BE49-F238E27FC236}">
                <a16:creationId xmlns:a16="http://schemas.microsoft.com/office/drawing/2014/main" id="{C10D8650-48BF-E84E-0A84-BF1DB5E920EE}"/>
              </a:ext>
            </a:extLst>
          </p:cNvPr>
          <p:cNvSpPr txBox="1"/>
          <p:nvPr/>
        </p:nvSpPr>
        <p:spPr>
          <a:xfrm>
            <a:off x="238959" y="5051844"/>
            <a:ext cx="768535"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司会</a:t>
            </a:r>
            <a:endParaRPr kumimoji="1" lang="en-US" altLang="ja-JP"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black">
                    <a:lumMod val="85000"/>
                    <a:lumOff val="15000"/>
                  </a:prstClr>
                </a:solidFill>
                <a:latin typeface="Meiryo UI" panose="020B0604030504040204" pitchFamily="50" charset="-128"/>
                <a:ea typeface="Meiryo UI" panose="020B0604030504040204" pitchFamily="50" charset="-128"/>
              </a:rPr>
              <a:t>進行</a:t>
            </a:r>
            <a:endParaRPr kumimoji="1" lang="ja-JP" altLang="en-US"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56" name="正方形/長方形 55">
            <a:extLst>
              <a:ext uri="{FF2B5EF4-FFF2-40B4-BE49-F238E27FC236}">
                <a16:creationId xmlns:a16="http://schemas.microsoft.com/office/drawing/2014/main" id="{0D80AA8A-4AEE-17B3-0FB4-6442D6F6533A}"/>
              </a:ext>
            </a:extLst>
          </p:cNvPr>
          <p:cNvSpPr/>
          <p:nvPr/>
        </p:nvSpPr>
        <p:spPr>
          <a:xfrm>
            <a:off x="1015573" y="5123758"/>
            <a:ext cx="88496" cy="614387"/>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7" name="テキスト ボックス 56">
            <a:extLst>
              <a:ext uri="{FF2B5EF4-FFF2-40B4-BE49-F238E27FC236}">
                <a16:creationId xmlns:a16="http://schemas.microsoft.com/office/drawing/2014/main" id="{6D1B1354-3663-F55A-B9BA-A5462C6E654A}"/>
              </a:ext>
            </a:extLst>
          </p:cNvPr>
          <p:cNvSpPr txBox="1"/>
          <p:nvPr/>
        </p:nvSpPr>
        <p:spPr>
          <a:xfrm>
            <a:off x="1134133" y="5019054"/>
            <a:ext cx="50417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CN"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浜元 善仁</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先生　</a:t>
            </a:r>
            <a:r>
              <a:rPr kumimoji="1" lang="zh-CN"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浦添総合病院</a:t>
            </a:r>
            <a:r>
              <a:rPr lang="ja-JP" altLang="en-US" sz="1600" b="1" dirty="0">
                <a:solidFill>
                  <a:prstClr val="black"/>
                </a:solidFill>
                <a:latin typeface="Meiryo UI" panose="020B0604030504040204" pitchFamily="50" charset="-128"/>
                <a:ea typeface="Meiryo UI" panose="020B0604030504040204" pitchFamily="50" charset="-128"/>
              </a:rPr>
              <a:t> </a:t>
            </a:r>
            <a:r>
              <a:rPr kumimoji="1" lang="zh-CN"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薬剤部</a:t>
            </a:r>
            <a:endParaRPr kumimoji="1" lang="en-US" altLang="zh-CN"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rPr>
              <a:t>入月 健先生　　 沖縄中部協同病院薬局</a:t>
            </a:r>
            <a:endParaRPr lang="en-US" altLang="ja-JP" sz="1600" b="1"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小杉 卓大</a:t>
            </a:r>
            <a:r>
              <a:rPr lang="ja-JP" altLang="en-US" sz="1600" b="1" dirty="0">
                <a:solidFill>
                  <a:prstClr val="black"/>
                </a:solidFill>
                <a:latin typeface="Meiryo UI" panose="020B0604030504040204" pitchFamily="50" charset="-128"/>
                <a:ea typeface="Meiryo UI" panose="020B0604030504040204" pitchFamily="50" charset="-128"/>
              </a:rPr>
              <a:t>先生　友愛医療センター薬剤科</a:t>
            </a:r>
            <a:r>
              <a:rPr kumimoji="1" lang="zh-CN"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8" name="テキスト ボックス 57">
            <a:extLst>
              <a:ext uri="{FF2B5EF4-FFF2-40B4-BE49-F238E27FC236}">
                <a16:creationId xmlns:a16="http://schemas.microsoft.com/office/drawing/2014/main" id="{37D04E23-23B4-3801-5556-8AB6252EAAD9}"/>
              </a:ext>
            </a:extLst>
          </p:cNvPr>
          <p:cNvSpPr txBox="1"/>
          <p:nvPr/>
        </p:nvSpPr>
        <p:spPr>
          <a:xfrm>
            <a:off x="3937832" y="4562153"/>
            <a:ext cx="184731"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9" name="テキスト ボックス 58">
            <a:extLst>
              <a:ext uri="{FF2B5EF4-FFF2-40B4-BE49-F238E27FC236}">
                <a16:creationId xmlns:a16="http://schemas.microsoft.com/office/drawing/2014/main" id="{492ACB74-B435-DA3A-6E81-4E210D333E25}"/>
              </a:ext>
            </a:extLst>
          </p:cNvPr>
          <p:cNvSpPr txBox="1"/>
          <p:nvPr/>
        </p:nvSpPr>
        <p:spPr>
          <a:xfrm>
            <a:off x="263103" y="5751476"/>
            <a:ext cx="768535"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black">
                    <a:lumMod val="85000"/>
                    <a:lumOff val="15000"/>
                  </a:prstClr>
                </a:solidFill>
                <a:latin typeface="Meiryo UI" panose="020B0604030504040204" pitchFamily="50" charset="-128"/>
                <a:ea typeface="Meiryo UI" panose="020B0604030504040204" pitchFamily="50" charset="-128"/>
              </a:rPr>
              <a:t>症例提示</a:t>
            </a:r>
            <a:endParaRPr kumimoji="1" lang="ja-JP" altLang="en-US"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60" name="正方形/長方形 59">
            <a:extLst>
              <a:ext uri="{FF2B5EF4-FFF2-40B4-BE49-F238E27FC236}">
                <a16:creationId xmlns:a16="http://schemas.microsoft.com/office/drawing/2014/main" id="{48F73C8B-A8C3-5161-6615-FB967A8B9C47}"/>
              </a:ext>
            </a:extLst>
          </p:cNvPr>
          <p:cNvSpPr/>
          <p:nvPr/>
        </p:nvSpPr>
        <p:spPr>
          <a:xfrm>
            <a:off x="1015572" y="5878024"/>
            <a:ext cx="96573" cy="4199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1" name="テキスト ボックス 60">
            <a:extLst>
              <a:ext uri="{FF2B5EF4-FFF2-40B4-BE49-F238E27FC236}">
                <a16:creationId xmlns:a16="http://schemas.microsoft.com/office/drawing/2014/main" id="{E23FBF71-CE6D-0496-EEA5-41F2A3162259}"/>
              </a:ext>
            </a:extLst>
          </p:cNvPr>
          <p:cNvSpPr txBox="1"/>
          <p:nvPr/>
        </p:nvSpPr>
        <p:spPr>
          <a:xfrm>
            <a:off x="1117142" y="5892921"/>
            <a:ext cx="505266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prstClr val="black"/>
                </a:solidFill>
                <a:latin typeface="Meiryo UI" panose="020B0604030504040204" pitchFamily="50" charset="-128"/>
                <a:ea typeface="Meiryo UI" panose="020B0604030504040204" pitchFamily="50" charset="-128"/>
              </a:rPr>
              <a:t>湧川 朝治</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先生  沖縄協同病院薬局</a:t>
            </a:r>
          </a:p>
        </p:txBody>
      </p:sp>
      <p:sp>
        <p:nvSpPr>
          <p:cNvPr id="30" name="テキスト ボックス 29">
            <a:extLst>
              <a:ext uri="{FF2B5EF4-FFF2-40B4-BE49-F238E27FC236}">
                <a16:creationId xmlns:a16="http://schemas.microsoft.com/office/drawing/2014/main" id="{C2FC2155-197D-B6AA-B0AC-AEA8E1C09003}"/>
              </a:ext>
            </a:extLst>
          </p:cNvPr>
          <p:cNvSpPr txBox="1"/>
          <p:nvPr/>
        </p:nvSpPr>
        <p:spPr>
          <a:xfrm>
            <a:off x="263103" y="3634076"/>
            <a:ext cx="76853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定員</a:t>
            </a:r>
          </a:p>
        </p:txBody>
      </p:sp>
      <p:sp>
        <p:nvSpPr>
          <p:cNvPr id="31" name="正方形/長方形 30">
            <a:extLst>
              <a:ext uri="{FF2B5EF4-FFF2-40B4-BE49-F238E27FC236}">
                <a16:creationId xmlns:a16="http://schemas.microsoft.com/office/drawing/2014/main" id="{B84ACC5D-6923-E345-8D0F-48EE5B906640}"/>
              </a:ext>
            </a:extLst>
          </p:cNvPr>
          <p:cNvSpPr/>
          <p:nvPr/>
        </p:nvSpPr>
        <p:spPr>
          <a:xfrm>
            <a:off x="1018745" y="3607948"/>
            <a:ext cx="96573" cy="4199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3" name="テキスト ボックス 32">
            <a:extLst>
              <a:ext uri="{FF2B5EF4-FFF2-40B4-BE49-F238E27FC236}">
                <a16:creationId xmlns:a16="http://schemas.microsoft.com/office/drawing/2014/main" id="{94B889B1-CCFC-C8FB-D2AA-D39273B7EE58}"/>
              </a:ext>
            </a:extLst>
          </p:cNvPr>
          <p:cNvSpPr txBox="1"/>
          <p:nvPr/>
        </p:nvSpPr>
        <p:spPr>
          <a:xfrm>
            <a:off x="1146356" y="3567565"/>
            <a:ext cx="1300499"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b="1" dirty="0">
                <a:solidFill>
                  <a:prstClr val="black"/>
                </a:solidFill>
                <a:latin typeface="Meiryo UI" panose="020B0604030504040204" pitchFamily="50" charset="-128"/>
                <a:ea typeface="Meiryo UI" panose="020B0604030504040204" pitchFamily="50" charset="-128"/>
              </a:rPr>
              <a:t>6</a:t>
            </a:r>
            <a:r>
              <a:rPr kumimoji="1" lang="en-US" altLang="ja-JP"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0</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名</a:t>
            </a:r>
            <a:endParaRPr kumimoji="1" lang="en-US" altLang="ja-JP" sz="28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681820F9-26D1-B5A7-0619-EDE533C2BF9E}"/>
              </a:ext>
            </a:extLst>
          </p:cNvPr>
          <p:cNvSpPr txBox="1"/>
          <p:nvPr/>
        </p:nvSpPr>
        <p:spPr>
          <a:xfrm>
            <a:off x="19050" y="9216884"/>
            <a:ext cx="674148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問合せ　　　　友愛会友愛医療センター薬剤科　小杉卓大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Tel</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098-850-3811   Fax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098-850-3886      E-mail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tkosugi@yuuai.or.jp</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7" name="直線コネクタ 36">
            <a:extLst>
              <a:ext uri="{FF2B5EF4-FFF2-40B4-BE49-F238E27FC236}">
                <a16:creationId xmlns:a16="http://schemas.microsoft.com/office/drawing/2014/main" id="{87BEFAE4-4CE3-DEC3-81B2-0F7237FF404B}"/>
              </a:ext>
            </a:extLst>
          </p:cNvPr>
          <p:cNvCxnSpPr/>
          <p:nvPr/>
        </p:nvCxnSpPr>
        <p:spPr>
          <a:xfrm>
            <a:off x="19050" y="9210332"/>
            <a:ext cx="6836760" cy="752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7BF8FF51-66B2-BDB4-B43F-492D0A3FF9EA}"/>
              </a:ext>
            </a:extLst>
          </p:cNvPr>
          <p:cNvSpPr txBox="1"/>
          <p:nvPr/>
        </p:nvSpPr>
        <p:spPr>
          <a:xfrm>
            <a:off x="238960" y="9613666"/>
            <a:ext cx="485261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共催　沖縄県病院薬剤師会　　　沖縄県病院薬剤師感染症分科会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9" name="テキスト ボックス 38">
            <a:extLst>
              <a:ext uri="{FF2B5EF4-FFF2-40B4-BE49-F238E27FC236}">
                <a16:creationId xmlns:a16="http://schemas.microsoft.com/office/drawing/2014/main" id="{3B760C4D-609C-6470-2D9C-B4963430AFBB}"/>
              </a:ext>
            </a:extLst>
          </p:cNvPr>
          <p:cNvSpPr txBox="1"/>
          <p:nvPr/>
        </p:nvSpPr>
        <p:spPr>
          <a:xfrm>
            <a:off x="254412" y="8447503"/>
            <a:ext cx="6354809" cy="5770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入力頂いた個人情報は、講演会へのご参加の確認、またURLのご送付といった目的以外で利用することは、一切ございません。講演会で投影される情報(文字、写真、図、イラスト等)は、著作権の観点から、二次利用をお控え頂きますようお願い致します。</a:t>
            </a:r>
          </a:p>
        </p:txBody>
      </p:sp>
      <p:sp>
        <p:nvSpPr>
          <p:cNvPr id="2" name="テキスト ボックス 1">
            <a:extLst>
              <a:ext uri="{FF2B5EF4-FFF2-40B4-BE49-F238E27FC236}">
                <a16:creationId xmlns:a16="http://schemas.microsoft.com/office/drawing/2014/main" id="{2178A7EF-DE0A-7AE6-3FAF-6FEDAA1ECF93}"/>
              </a:ext>
            </a:extLst>
          </p:cNvPr>
          <p:cNvSpPr txBox="1"/>
          <p:nvPr/>
        </p:nvSpPr>
        <p:spPr>
          <a:xfrm>
            <a:off x="5709582" y="937780"/>
            <a:ext cx="920445" cy="369332"/>
          </a:xfrm>
          <a:prstGeom prst="rect">
            <a:avLst/>
          </a:prstGeom>
          <a:noFill/>
        </p:spPr>
        <p:txBody>
          <a:bodyPr wrap="none" rtlCol="0">
            <a:spAutoFit/>
          </a:bodyPr>
          <a:lstStyle/>
          <a:p>
            <a:r>
              <a:rPr lang="en-US" altLang="ja-JP" b="1" dirty="0">
                <a:latin typeface="HG丸ｺﾞｼｯｸM-PRO" panose="020F0600000000000000" pitchFamily="50" charset="-128"/>
                <a:ea typeface="HG丸ｺﾞｼｯｸM-PRO" panose="020F0600000000000000" pitchFamily="50" charset="-128"/>
              </a:rPr>
              <a:t>v</a:t>
            </a:r>
            <a:r>
              <a:rPr kumimoji="1" lang="en-US" altLang="ja-JP" b="1" dirty="0">
                <a:latin typeface="HG丸ｺﾞｼｯｸM-PRO" panose="020F0600000000000000" pitchFamily="50" charset="-128"/>
                <a:ea typeface="HG丸ｺﾞｼｯｸM-PRO" panose="020F0600000000000000" pitchFamily="50" charset="-128"/>
              </a:rPr>
              <a:t>ol.11</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2595C9D5-800A-38BE-22A4-AD33170FC4E8}"/>
              </a:ext>
            </a:extLst>
          </p:cNvPr>
          <p:cNvSpPr txBox="1"/>
          <p:nvPr/>
        </p:nvSpPr>
        <p:spPr>
          <a:xfrm>
            <a:off x="238959" y="7876172"/>
            <a:ext cx="768535"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a:solidFill>
                  <a:prstClr val="black">
                    <a:lumMod val="85000"/>
                    <a:lumOff val="15000"/>
                  </a:prstClr>
                </a:solidFill>
                <a:latin typeface="Meiryo UI" panose="020B0604030504040204" pitchFamily="50" charset="-128"/>
                <a:ea typeface="Meiryo UI" panose="020B0604030504040204" pitchFamily="50" charset="-128"/>
              </a:rPr>
              <a:t>症例解説</a:t>
            </a:r>
            <a:endParaRPr kumimoji="1" lang="ja-JP" altLang="en-US"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F925B7E6-A5A7-A2C8-6076-45A5F990332D}"/>
              </a:ext>
            </a:extLst>
          </p:cNvPr>
          <p:cNvSpPr/>
          <p:nvPr/>
        </p:nvSpPr>
        <p:spPr>
          <a:xfrm>
            <a:off x="996348" y="7970686"/>
            <a:ext cx="96573" cy="4199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7B213C7C-68E9-BBB2-545C-DD376E4B72F5}"/>
              </a:ext>
            </a:extLst>
          </p:cNvPr>
          <p:cNvSpPr txBox="1"/>
          <p:nvPr/>
        </p:nvSpPr>
        <p:spPr>
          <a:xfrm>
            <a:off x="1117143" y="7968905"/>
            <a:ext cx="544082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石井 隆弘先生（沖縄協同病院　総合内科）</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5DA51D2D-4291-76F3-92EA-7766E2179B22}"/>
              </a:ext>
            </a:extLst>
          </p:cNvPr>
          <p:cNvSpPr txBox="1"/>
          <p:nvPr/>
        </p:nvSpPr>
        <p:spPr>
          <a:xfrm>
            <a:off x="226931" y="7330661"/>
            <a:ext cx="6403096"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解説・レクチャー　</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21</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a:t>
            </a:r>
            <a:endPar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正方形/長方形 8">
            <a:extLst>
              <a:ext uri="{FF2B5EF4-FFF2-40B4-BE49-F238E27FC236}">
                <a16:creationId xmlns:a16="http://schemas.microsoft.com/office/drawing/2014/main" id="{0D40C52A-2EF9-5950-AD2A-40939E0BFB62}"/>
              </a:ext>
            </a:extLst>
          </p:cNvPr>
          <p:cNvSpPr/>
          <p:nvPr/>
        </p:nvSpPr>
        <p:spPr>
          <a:xfrm>
            <a:off x="296934" y="7746819"/>
            <a:ext cx="2627314" cy="14025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テキスト ボックス 9">
            <a:extLst>
              <a:ext uri="{FF2B5EF4-FFF2-40B4-BE49-F238E27FC236}">
                <a16:creationId xmlns:a16="http://schemas.microsoft.com/office/drawing/2014/main" id="{F36656A1-7664-C681-5403-69555089587F}"/>
              </a:ext>
            </a:extLst>
          </p:cNvPr>
          <p:cNvSpPr txBox="1"/>
          <p:nvPr/>
        </p:nvSpPr>
        <p:spPr>
          <a:xfrm>
            <a:off x="545886" y="1873974"/>
            <a:ext cx="6195173" cy="584775"/>
          </a:xfrm>
          <a:prstGeom prst="rect">
            <a:avLst/>
          </a:prstGeom>
          <a:noFill/>
        </p:spPr>
        <p:txBody>
          <a:bodyPr wrap="square" rtlCol="0">
            <a:spAutoFit/>
          </a:bodyPr>
          <a:lstStyle/>
          <a:p>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年ぶりに協同病院で</a:t>
            </a:r>
            <a:r>
              <a:rPr kumimoji="1" lang="ja-JP" altLang="en-US" sz="1200" b="1" dirty="0">
                <a:latin typeface="HG丸ｺﾞｼｯｸM-PRO" panose="020F0600000000000000" pitchFamily="50" charset="-128"/>
                <a:ea typeface="HG丸ｺﾞｼｯｸM-PRO" panose="020F0600000000000000" pitchFamily="50" charset="-128"/>
              </a:rPr>
              <a:t>感染症ケースカンファレンスを開催します！</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感染症にご興味のある薬剤師の先生方と熱いカンファレンスを行っていきましょう！</a:t>
            </a:r>
            <a:endParaRPr kumimoji="1" lang="en-US" altLang="ja-JP" sz="1200" b="1" dirty="0">
              <a:latin typeface="HG丸ｺﾞｼｯｸM-PRO" panose="020F0600000000000000" pitchFamily="50" charset="-128"/>
              <a:ea typeface="HG丸ｺﾞｼｯｸM-PRO" panose="020F0600000000000000" pitchFamily="50" charset="-128"/>
            </a:endParaRPr>
          </a:p>
          <a:p>
            <a:endParaRPr lang="en-US" altLang="ja-JP" sz="800" b="1"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9A1E5248-20A6-C0A0-B08C-625C8A9E0297}"/>
              </a:ext>
            </a:extLst>
          </p:cNvPr>
          <p:cNvSpPr txBox="1"/>
          <p:nvPr/>
        </p:nvSpPr>
        <p:spPr>
          <a:xfrm>
            <a:off x="2225515" y="4128864"/>
            <a:ext cx="4641112"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b="1" dirty="0">
                <a:solidFill>
                  <a:prstClr val="black">
                    <a:lumMod val="85000"/>
                    <a:lumOff val="15000"/>
                  </a:prstClr>
                </a:solidFill>
                <a:latin typeface="Meiryo UI" panose="020B0604030504040204" pitchFamily="50" charset="-128"/>
                <a:ea typeface="Meiryo UI" panose="020B0604030504040204" pitchFamily="50" charset="-128"/>
              </a:rPr>
              <a:t>(</a:t>
            </a:r>
            <a:r>
              <a:rPr kumimoji="1" lang="zh-TW"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感染制御専門薬剤師</a:t>
            </a:r>
            <a:r>
              <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単位希望者のみ</a:t>
            </a:r>
            <a:r>
              <a:rPr kumimoji="1" lang="en-US" altLang="ja-JP"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a:t>
            </a:r>
            <a:endPar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a:extLst>
              <a:ext uri="{FF2B5EF4-FFF2-40B4-BE49-F238E27FC236}">
                <a16:creationId xmlns:a16="http://schemas.microsoft.com/office/drawing/2014/main" id="{AE8835FA-B365-285D-35F1-4F44D8E5FCAB}"/>
              </a:ext>
            </a:extLst>
          </p:cNvPr>
          <p:cNvSpPr txBox="1"/>
          <p:nvPr/>
        </p:nvSpPr>
        <p:spPr>
          <a:xfrm>
            <a:off x="1134133" y="4044177"/>
            <a:ext cx="1300499"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b="1" dirty="0">
                <a:solidFill>
                  <a:prstClr val="black"/>
                </a:solidFill>
                <a:latin typeface="Meiryo UI" panose="020B0604030504040204" pitchFamily="50" charset="-128"/>
                <a:ea typeface="Meiryo UI" panose="020B0604030504040204" pitchFamily="50" charset="-128"/>
              </a:rPr>
              <a:t>500</a:t>
            </a:r>
            <a:r>
              <a:rPr lang="ja-JP" altLang="en-US" sz="2000" b="1" dirty="0">
                <a:solidFill>
                  <a:prstClr val="black"/>
                </a:solidFill>
                <a:latin typeface="Meiryo UI" panose="020B0604030504040204" pitchFamily="50" charset="-128"/>
                <a:ea typeface="Meiryo UI" panose="020B0604030504040204" pitchFamily="50" charset="-128"/>
              </a:rPr>
              <a:t>円</a:t>
            </a:r>
            <a:endParaRPr kumimoji="1" lang="en-US" altLang="ja-JP" sz="28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2407B258-CEF6-F04D-67AB-8069F8619130}"/>
              </a:ext>
            </a:extLst>
          </p:cNvPr>
          <p:cNvSpPr/>
          <p:nvPr/>
        </p:nvSpPr>
        <p:spPr>
          <a:xfrm>
            <a:off x="1015572" y="4128074"/>
            <a:ext cx="96573" cy="4199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C7A7CBE7-7F1F-6A68-3E0D-E976BCE4002E}"/>
              </a:ext>
            </a:extLst>
          </p:cNvPr>
          <p:cNvSpPr txBox="1"/>
          <p:nvPr/>
        </p:nvSpPr>
        <p:spPr>
          <a:xfrm>
            <a:off x="271585" y="4130556"/>
            <a:ext cx="76853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1" dirty="0">
                <a:solidFill>
                  <a:prstClr val="black">
                    <a:lumMod val="85000"/>
                    <a:lumOff val="15000"/>
                  </a:prstClr>
                </a:solidFill>
                <a:latin typeface="Meiryo UI" panose="020B0604030504040204" pitchFamily="50" charset="-128"/>
                <a:ea typeface="Meiryo UI" panose="020B0604030504040204" pitchFamily="50" charset="-128"/>
              </a:rPr>
              <a:t>会費</a:t>
            </a:r>
            <a:endPar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73FD94D2-A75E-7CFD-201C-C1B45719D0CC}"/>
              </a:ext>
            </a:extLst>
          </p:cNvPr>
          <p:cNvSpPr txBox="1"/>
          <p:nvPr/>
        </p:nvSpPr>
        <p:spPr>
          <a:xfrm>
            <a:off x="556912" y="1454616"/>
            <a:ext cx="5599746" cy="461665"/>
          </a:xfrm>
          <a:prstGeom prst="rect">
            <a:avLst/>
          </a:prstGeom>
          <a:noFill/>
        </p:spPr>
        <p:txBody>
          <a:bodyPr wrap="square" rtlCol="0">
            <a:spAutoFit/>
          </a:bodyPr>
          <a:lstStyle/>
          <a:p>
            <a:pPr algn="ctr"/>
            <a:r>
              <a:rPr lang="ja-JP" altLang="en-US" sz="1200" b="1" dirty="0">
                <a:latin typeface="HG丸ｺﾞｼｯｸM-PRO" panose="020F0600000000000000" pitchFamily="50" charset="-128"/>
                <a:ea typeface="HG丸ｺﾞｼｯｸM-PRO" panose="020F0600000000000000" pitchFamily="50" charset="-128"/>
              </a:rPr>
              <a:t>日病薬病院薬学認定薬剤師単位取得予定</a:t>
            </a:r>
            <a:endParaRPr lang="en-US" altLang="ja-JP" sz="1200" b="1" dirty="0">
              <a:latin typeface="HG丸ｺﾞｼｯｸM-PRO" panose="020F0600000000000000" pitchFamily="50" charset="-128"/>
              <a:ea typeface="HG丸ｺﾞｼｯｸM-PRO" panose="020F0600000000000000" pitchFamily="50" charset="-128"/>
            </a:endParaRPr>
          </a:p>
          <a:p>
            <a:pPr algn="ctr"/>
            <a:r>
              <a:rPr kumimoji="1" lang="ja-JP" altLang="en-US" sz="1200" b="1" dirty="0">
                <a:latin typeface="HG丸ｺﾞｼｯｸM-PRO" panose="020F0600000000000000" pitchFamily="50" charset="-128"/>
                <a:ea typeface="HG丸ｺﾞｼｯｸM-PRO" panose="020F0600000000000000" pitchFamily="50" charset="-128"/>
              </a:rPr>
              <a:t>日本病院</a:t>
            </a:r>
            <a:r>
              <a:rPr lang="ja-JP" altLang="en-US" sz="1200" b="1" dirty="0">
                <a:latin typeface="HG丸ｺﾞｼｯｸM-PRO" panose="020F0600000000000000" pitchFamily="50" charset="-128"/>
                <a:ea typeface="HG丸ｺﾞｼｯｸM-PRO" panose="020F0600000000000000" pitchFamily="50" charset="-128"/>
              </a:rPr>
              <a:t>薬剤師</a:t>
            </a:r>
            <a:r>
              <a:rPr kumimoji="1" lang="ja-JP" altLang="en-US" sz="1200" b="1" dirty="0">
                <a:latin typeface="HG丸ｺﾞｼｯｸM-PRO" panose="020F0600000000000000" pitchFamily="50" charset="-128"/>
                <a:ea typeface="HG丸ｺﾞｼｯｸM-PRO" panose="020F0600000000000000" pitchFamily="50" charset="-128"/>
              </a:rPr>
              <a:t>会感染制御専門薬剤師認定講習会申請中</a:t>
            </a:r>
            <a:endParaRPr kumimoji="1" lang="en-US" altLang="ja-JP" sz="1200" b="1" dirty="0">
              <a:latin typeface="HG丸ｺﾞｼｯｸM-PRO" panose="020F0600000000000000" pitchFamily="50" charset="-128"/>
              <a:ea typeface="HG丸ｺﾞｼｯｸM-PRO" panose="020F0600000000000000" pitchFamily="50" charset="-128"/>
            </a:endParaRPr>
          </a:p>
        </p:txBody>
      </p:sp>
      <p:sp>
        <p:nvSpPr>
          <p:cNvPr id="17" name="テキスト ボックス 16">
            <a:extLst>
              <a:ext uri="{FF2B5EF4-FFF2-40B4-BE49-F238E27FC236}">
                <a16:creationId xmlns:a16="http://schemas.microsoft.com/office/drawing/2014/main" id="{C261BF26-B5CC-6CE9-CC3A-AF7B7C06E382}"/>
              </a:ext>
            </a:extLst>
          </p:cNvPr>
          <p:cNvSpPr txBox="1"/>
          <p:nvPr/>
        </p:nvSpPr>
        <p:spPr>
          <a:xfrm>
            <a:off x="344927" y="8933333"/>
            <a:ext cx="5878532" cy="276999"/>
          </a:xfrm>
          <a:prstGeom prst="rect">
            <a:avLst/>
          </a:prstGeom>
          <a:noFill/>
        </p:spPr>
        <p:txBody>
          <a:bodyPr wrap="none" rtlCol="0">
            <a:spAutoFit/>
          </a:bodyPr>
          <a:lstStyle/>
          <a:p>
            <a:r>
              <a:rPr lang="en-US" altLang="ja-JP" sz="1200" b="1" dirty="0">
                <a:latin typeface="HG丸ｺﾞｼｯｸM-PRO" panose="020F0600000000000000" pitchFamily="50" charset="-128"/>
                <a:ea typeface="HG丸ｺﾞｼｯｸM-PRO" panose="020F0600000000000000" pitchFamily="50" charset="-128"/>
              </a:rPr>
              <a:t>21</a:t>
            </a:r>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00</a:t>
            </a:r>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21</a:t>
            </a:r>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10</a:t>
            </a:r>
            <a:r>
              <a:rPr lang="ja-JP" altLang="en-US" sz="1200" b="1" dirty="0">
                <a:latin typeface="HG丸ｺﾞｼｯｸM-PRO" panose="020F0600000000000000" pitchFamily="50" charset="-128"/>
                <a:ea typeface="HG丸ｺﾞｼｯｸM-PRO" panose="020F0600000000000000" pitchFamily="50" charset="-128"/>
              </a:rPr>
              <a:t>　</a:t>
            </a:r>
            <a:r>
              <a:rPr kumimoji="1" lang="ja-JP" altLang="en-US" sz="1200" b="1" dirty="0">
                <a:latin typeface="HG丸ｺﾞｼｯｸM-PRO" panose="020F0600000000000000" pitchFamily="50" charset="-128"/>
                <a:ea typeface="HG丸ｺﾞｼｯｸM-PRO" panose="020F0600000000000000" pitchFamily="50" charset="-128"/>
              </a:rPr>
              <a:t>感染制御専門薬剤師単位申請の方は確認テスト</a:t>
            </a:r>
            <a:r>
              <a:rPr lang="ja-JP" altLang="en-US" sz="1200" b="1" dirty="0">
                <a:latin typeface="HG丸ｺﾞｼｯｸM-PRO" panose="020F0600000000000000" pitchFamily="50" charset="-128"/>
                <a:ea typeface="HG丸ｺﾞｼｯｸM-PRO" panose="020F0600000000000000" pitchFamily="50" charset="-128"/>
              </a:rPr>
              <a:t>があります。</a:t>
            </a:r>
            <a:endParaRPr kumimoji="1" lang="ja-JP" altLang="en-US" sz="12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4990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62000">
              <a:schemeClr val="bg1"/>
            </a:gs>
            <a:gs pos="98000">
              <a:schemeClr val="accent1">
                <a:lumMod val="40000"/>
                <a:lumOff val="60000"/>
              </a:schemeClr>
            </a:gs>
          </a:gsLst>
          <a:lin ang="16200000" scaled="1"/>
          <a:tileRect/>
        </a:gradFill>
        <a:effectLst/>
      </p:bgPr>
    </p:bg>
    <p:spTree>
      <p:nvGrpSpPr>
        <p:cNvPr id="1" name=""/>
        <p:cNvGrpSpPr/>
        <p:nvPr/>
      </p:nvGrpSpPr>
      <p:grpSpPr>
        <a:xfrm>
          <a:off x="0" y="0"/>
          <a:ext cx="0" cy="0"/>
          <a:chOff x="0" y="0"/>
          <a:chExt cx="0" cy="0"/>
        </a:xfrm>
      </p:grpSpPr>
      <p:cxnSp>
        <p:nvCxnSpPr>
          <p:cNvPr id="45" name="直線コネクタ 44"/>
          <p:cNvCxnSpPr/>
          <p:nvPr/>
        </p:nvCxnSpPr>
        <p:spPr>
          <a:xfrm>
            <a:off x="21240" y="9032982"/>
            <a:ext cx="6836760" cy="7523"/>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3" name="テキスト ボックス 92"/>
          <p:cNvSpPr txBox="1"/>
          <p:nvPr/>
        </p:nvSpPr>
        <p:spPr>
          <a:xfrm>
            <a:off x="1060649" y="3094476"/>
            <a:ext cx="590272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2023</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2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11</a:t>
            </a:r>
            <a:r>
              <a:rPr kumimoji="1" lang="ja-JP" altLang="en-US"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月</a:t>
            </a:r>
            <a:r>
              <a:rPr lang="en-US" altLang="ja-JP" sz="2400" b="1" dirty="0">
                <a:solidFill>
                  <a:srgbClr val="FF0000"/>
                </a:solidFill>
                <a:latin typeface="Meiryo UI" panose="020B0604030504040204" pitchFamily="50" charset="-128"/>
                <a:ea typeface="Meiryo UI" panose="020B0604030504040204" pitchFamily="50" charset="-128"/>
              </a:rPr>
              <a:t>17</a:t>
            </a:r>
            <a:r>
              <a:rPr kumimoji="1" lang="ja-JP" altLang="en-US"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日</a:t>
            </a:r>
            <a:r>
              <a:rPr kumimoji="1" lang="en-US" altLang="ja-JP"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lang="ja-JP" altLang="en-US" sz="1600" b="1" dirty="0">
                <a:solidFill>
                  <a:srgbClr val="FF0000"/>
                </a:solidFill>
                <a:latin typeface="Meiryo UI" panose="020B0604030504040204" pitchFamily="50" charset="-128"/>
                <a:ea typeface="Meiryo UI" panose="020B0604030504040204" pitchFamily="50" charset="-128"/>
              </a:rPr>
              <a:t>金</a:t>
            </a:r>
            <a:r>
              <a:rPr kumimoji="1" lang="en-US" altLang="ja-JP"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)17</a:t>
            </a:r>
            <a:r>
              <a:rPr kumimoji="1" lang="ja-JP" altLang="en-US"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en-US" altLang="ja-JP" sz="16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ご参加を希望される方は、下記何れかの方法で申し込みをお願いいたします。</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なお、個人情報は本セミナーのご連絡以外の目的では使用</a:t>
            </a:r>
            <a:r>
              <a:rPr lang="ja-JP" altLang="en-US" sz="1400" dirty="0">
                <a:solidFill>
                  <a:prstClr val="black"/>
                </a:solidFill>
                <a:latin typeface="Meiryo UI" panose="020B0604030504040204" pitchFamily="50" charset="-128"/>
                <a:ea typeface="Meiryo UI" panose="020B0604030504040204" pitchFamily="50" charset="-128"/>
              </a:rPr>
              <a:t>いた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しません。</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2" name="テキスト ボックス 61">
            <a:extLst>
              <a:ext uri="{FF2B5EF4-FFF2-40B4-BE49-F238E27FC236}">
                <a16:creationId xmlns:a16="http://schemas.microsoft.com/office/drawing/2014/main" id="{8E6E7DD5-79F9-1468-4BB5-3FEC842AA7A2}"/>
              </a:ext>
            </a:extLst>
          </p:cNvPr>
          <p:cNvSpPr txBox="1"/>
          <p:nvPr/>
        </p:nvSpPr>
        <p:spPr>
          <a:xfrm>
            <a:off x="171504" y="3213064"/>
            <a:ext cx="76853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申込</a:t>
            </a:r>
          </a:p>
        </p:txBody>
      </p:sp>
      <p:sp>
        <p:nvSpPr>
          <p:cNvPr id="63" name="正方形/長方形 62">
            <a:extLst>
              <a:ext uri="{FF2B5EF4-FFF2-40B4-BE49-F238E27FC236}">
                <a16:creationId xmlns:a16="http://schemas.microsoft.com/office/drawing/2014/main" id="{9B02C70F-1D2A-D757-3DE7-89B79699401E}"/>
              </a:ext>
            </a:extLst>
          </p:cNvPr>
          <p:cNvSpPr/>
          <p:nvPr/>
        </p:nvSpPr>
        <p:spPr>
          <a:xfrm>
            <a:off x="940039" y="3193265"/>
            <a:ext cx="96573" cy="4199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5" name="テキスト ボックス 34">
            <a:extLst>
              <a:ext uri="{FF2B5EF4-FFF2-40B4-BE49-F238E27FC236}">
                <a16:creationId xmlns:a16="http://schemas.microsoft.com/office/drawing/2014/main" id="{1A56B3A4-8764-32A5-D064-E286FF9EB563}"/>
              </a:ext>
            </a:extLst>
          </p:cNvPr>
          <p:cNvSpPr txBox="1"/>
          <p:nvPr/>
        </p:nvSpPr>
        <p:spPr>
          <a:xfrm>
            <a:off x="940039" y="1069353"/>
            <a:ext cx="514702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臨床薬剤師　</a:t>
            </a:r>
            <a:r>
              <a:rPr kumimoji="1"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Expert Seminar</a:t>
            </a:r>
            <a:r>
              <a:rPr kumimoji="1"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24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テキスト ボックス 14">
            <a:extLst>
              <a:ext uri="{FF2B5EF4-FFF2-40B4-BE49-F238E27FC236}">
                <a16:creationId xmlns:a16="http://schemas.microsoft.com/office/drawing/2014/main" id="{95C353E1-4A94-F39F-5E3C-0CAC0CD2FDE0}"/>
              </a:ext>
            </a:extLst>
          </p:cNvPr>
          <p:cNvSpPr txBox="1"/>
          <p:nvPr/>
        </p:nvSpPr>
        <p:spPr>
          <a:xfrm>
            <a:off x="2331588" y="1898639"/>
            <a:ext cx="3525324"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lang="en-US" altLang="ja-JP" sz="3200" b="1" dirty="0">
                <a:solidFill>
                  <a:prstClr val="black"/>
                </a:solidFill>
                <a:latin typeface="Meiryo UI" panose="020B0604030504040204" pitchFamily="50" charset="-128"/>
                <a:ea typeface="Meiryo UI" panose="020B0604030504040204" pitchFamily="50" charset="-128"/>
              </a:rPr>
              <a:t>21</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日（火）</a:t>
            </a:r>
            <a:endParaRPr kumimoji="1" lang="ja-JP" altLang="en-US"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A15FB2D2-B089-6C68-7AA6-C9914E29BCA0}"/>
              </a:ext>
            </a:extLst>
          </p:cNvPr>
          <p:cNvSpPr txBox="1"/>
          <p:nvPr/>
        </p:nvSpPr>
        <p:spPr>
          <a:xfrm>
            <a:off x="1453405" y="2064639"/>
            <a:ext cx="768535"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lumMod val="85000"/>
                    <a:lumOff val="15000"/>
                  </a:prstClr>
                </a:solidFill>
                <a:effectLst/>
                <a:uLnTx/>
                <a:uFillTx/>
                <a:latin typeface="Meiryo UI" panose="020B0604030504040204" pitchFamily="50" charset="-128"/>
                <a:ea typeface="Meiryo UI" panose="020B0604030504040204" pitchFamily="50" charset="-128"/>
                <a:cs typeface="+mn-cs"/>
              </a:rPr>
              <a:t>日時</a:t>
            </a:r>
          </a:p>
        </p:txBody>
      </p:sp>
      <p:sp>
        <p:nvSpPr>
          <p:cNvPr id="17" name="正方形/長方形 16">
            <a:extLst>
              <a:ext uri="{FF2B5EF4-FFF2-40B4-BE49-F238E27FC236}">
                <a16:creationId xmlns:a16="http://schemas.microsoft.com/office/drawing/2014/main" id="{DD992F02-FE36-9D83-4AEF-DFDE50B1F04E}"/>
              </a:ext>
            </a:extLst>
          </p:cNvPr>
          <p:cNvSpPr/>
          <p:nvPr/>
        </p:nvSpPr>
        <p:spPr>
          <a:xfrm>
            <a:off x="2173653" y="2044840"/>
            <a:ext cx="96573" cy="4199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18" name="直線コネクタ 17">
            <a:extLst>
              <a:ext uri="{FF2B5EF4-FFF2-40B4-BE49-F238E27FC236}">
                <a16:creationId xmlns:a16="http://schemas.microsoft.com/office/drawing/2014/main" id="{446D373A-5FD9-EEE9-FD1E-063AF2F664E6}"/>
              </a:ext>
            </a:extLst>
          </p:cNvPr>
          <p:cNvCxnSpPr>
            <a:cxnSpLocks/>
          </p:cNvCxnSpPr>
          <p:nvPr/>
        </p:nvCxnSpPr>
        <p:spPr>
          <a:xfrm>
            <a:off x="428005" y="2877948"/>
            <a:ext cx="20075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32F9EBCE-C05E-50D0-3FC0-9547A91011BF}"/>
              </a:ext>
            </a:extLst>
          </p:cNvPr>
          <p:cNvSpPr txBox="1"/>
          <p:nvPr/>
        </p:nvSpPr>
        <p:spPr>
          <a:xfrm>
            <a:off x="2595669" y="2677893"/>
            <a:ext cx="1835759"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お申し込み方法</a:t>
            </a:r>
            <a:endParaRPr kumimoji="1" lang="ja-JP" altLang="en-US" sz="2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21" name="直線コネクタ 20">
            <a:extLst>
              <a:ext uri="{FF2B5EF4-FFF2-40B4-BE49-F238E27FC236}">
                <a16:creationId xmlns:a16="http://schemas.microsoft.com/office/drawing/2014/main" id="{C0B027D3-B235-7195-5FF7-F3694119866C}"/>
              </a:ext>
            </a:extLst>
          </p:cNvPr>
          <p:cNvCxnSpPr>
            <a:cxnSpLocks/>
          </p:cNvCxnSpPr>
          <p:nvPr/>
        </p:nvCxnSpPr>
        <p:spPr>
          <a:xfrm>
            <a:off x="4431428" y="2871408"/>
            <a:ext cx="200758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D5630FFD-F7F0-871E-63ED-00C7B3370DCC}"/>
              </a:ext>
            </a:extLst>
          </p:cNvPr>
          <p:cNvSpPr txBox="1"/>
          <p:nvPr/>
        </p:nvSpPr>
        <p:spPr>
          <a:xfrm>
            <a:off x="19050" y="9131156"/>
            <a:ext cx="674148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問合せ　　　　友愛会友愛医療センター薬剤科　小杉卓大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Tel</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098-850-3811   Fax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098-850-3886      E-mail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tkosugi@yuuai.or.jp</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テキスト ボックス 22">
            <a:extLst>
              <a:ext uri="{FF2B5EF4-FFF2-40B4-BE49-F238E27FC236}">
                <a16:creationId xmlns:a16="http://schemas.microsoft.com/office/drawing/2014/main" id="{EA1285A3-151C-545B-CE8A-601715F35C48}"/>
              </a:ext>
            </a:extLst>
          </p:cNvPr>
          <p:cNvSpPr txBox="1"/>
          <p:nvPr/>
        </p:nvSpPr>
        <p:spPr>
          <a:xfrm>
            <a:off x="218974" y="9544972"/>
            <a:ext cx="485261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共催　沖縄県病院薬剤師会　　　沖縄県病院薬剤師感染症分科会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5" name="テキスト ボックス 24">
            <a:extLst>
              <a:ext uri="{FF2B5EF4-FFF2-40B4-BE49-F238E27FC236}">
                <a16:creationId xmlns:a16="http://schemas.microsoft.com/office/drawing/2014/main" id="{954B634E-4DD5-05FD-0FA7-2861BE91B9F6}"/>
              </a:ext>
            </a:extLst>
          </p:cNvPr>
          <p:cNvSpPr txBox="1"/>
          <p:nvPr/>
        </p:nvSpPr>
        <p:spPr>
          <a:xfrm>
            <a:off x="428005" y="4116189"/>
            <a:ext cx="6560113" cy="385490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①入力リンクからのお申込み　　　　</a:t>
            </a:r>
            <a:endPar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a:t>
            </a:r>
            <a: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QR</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コードからのお申込み</a:t>
            </a:r>
            <a:endPar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下記の</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QR</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コードを読み込み、お申し込みください。</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b="1"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b="1"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5" name="テキスト ボックス 64">
            <a:extLst>
              <a:ext uri="{FF2B5EF4-FFF2-40B4-BE49-F238E27FC236}">
                <a16:creationId xmlns:a16="http://schemas.microsoft.com/office/drawing/2014/main" id="{EB320A46-D867-7DF2-402E-C3140ED66A60}"/>
              </a:ext>
            </a:extLst>
          </p:cNvPr>
          <p:cNvSpPr txBox="1"/>
          <p:nvPr/>
        </p:nvSpPr>
        <p:spPr>
          <a:xfrm>
            <a:off x="800219" y="4507640"/>
            <a:ext cx="3221711"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hlinkClick r:id="rId2"/>
              </a:rPr>
              <a:t>ここからお申込みください</a:t>
            </a:r>
            <a:endParaRPr kumimoji="1" lang="en-US" altLang="ja-JP" sz="2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正方形/長方形 1">
            <a:extLst>
              <a:ext uri="{FF2B5EF4-FFF2-40B4-BE49-F238E27FC236}">
                <a16:creationId xmlns:a16="http://schemas.microsoft.com/office/drawing/2014/main" id="{28E91D47-9948-F81A-CC87-E40FB35EA2F3}"/>
              </a:ext>
            </a:extLst>
          </p:cNvPr>
          <p:cNvSpPr/>
          <p:nvPr/>
        </p:nvSpPr>
        <p:spPr>
          <a:xfrm>
            <a:off x="343449" y="142750"/>
            <a:ext cx="6340197" cy="107721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w="9525">
                  <a:solidFill>
                    <a:srgbClr val="FFEEBD"/>
                  </a:solidFill>
                  <a:prstDash val="solid"/>
                </a:ln>
                <a:solidFill>
                  <a:prstClr val="black"/>
                </a:solidFill>
                <a:effectLst/>
                <a:uLnTx/>
                <a:uFillTx/>
                <a:latin typeface="Meiryo UI" panose="020B0604030504040204" pitchFamily="50" charset="-128"/>
                <a:ea typeface="Meiryo UI" panose="020B0604030504040204" pitchFamily="50" charset="-128"/>
                <a:cs typeface="+mn-cs"/>
              </a:rPr>
              <a:t>沖縄県病院薬剤師会感染症分科会</a:t>
            </a:r>
            <a:endParaRPr kumimoji="1" lang="en-US" altLang="ja-JP" sz="3200" b="1" i="0" u="none" strike="noStrike" kern="1200" cap="none" spc="0" normalizeH="0" baseline="0" noProof="0" dirty="0">
              <a:ln w="9525">
                <a:solidFill>
                  <a:srgbClr val="FFEEBD"/>
                </a:solidFill>
                <a:prstDash val="solid"/>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3200" b="1" dirty="0">
                <a:ln w="9525">
                  <a:solidFill>
                    <a:srgbClr val="FFEEBD"/>
                  </a:solidFill>
                  <a:prstDash val="solid"/>
                </a:ln>
                <a:solidFill>
                  <a:prstClr val="black"/>
                </a:solidFill>
                <a:latin typeface="Meiryo UI" panose="020B0604030504040204" pitchFamily="50" charset="-128"/>
                <a:ea typeface="Meiryo UI" panose="020B0604030504040204" pitchFamily="50" charset="-128"/>
              </a:rPr>
              <a:t>感染症ケースカンファレンス</a:t>
            </a:r>
            <a:endParaRPr kumimoji="1" lang="en-US" altLang="ja-JP" sz="3600" b="1" i="0" u="none" strike="noStrike" kern="1200" cap="none" spc="0" normalizeH="0" baseline="0" noProof="0" dirty="0">
              <a:ln w="9525">
                <a:solidFill>
                  <a:srgbClr val="FFEEBD"/>
                </a:solidFill>
                <a:prstDash val="solid"/>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4" name="図 3">
            <a:extLst>
              <a:ext uri="{FF2B5EF4-FFF2-40B4-BE49-F238E27FC236}">
                <a16:creationId xmlns:a16="http://schemas.microsoft.com/office/drawing/2014/main" id="{AEB1B781-074E-B5EB-FAAE-835F922E35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1588" y="5802469"/>
            <a:ext cx="1857375" cy="1857375"/>
          </a:xfrm>
          <a:prstGeom prst="rect">
            <a:avLst/>
          </a:prstGeom>
        </p:spPr>
      </p:pic>
    </p:spTree>
    <p:extLst>
      <p:ext uri="{BB962C8B-B14F-4D97-AF65-F5344CB8AC3E}">
        <p14:creationId xmlns:p14="http://schemas.microsoft.com/office/powerpoint/2010/main" val="25834952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1437</TotalTime>
  <Words>489</Words>
  <Application>Microsoft Office PowerPoint</Application>
  <PresentationFormat>A4 210 x 297 mm</PresentationFormat>
  <Paragraphs>64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Meiryo UI</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Mina Asato</dc:creator>
  <cp:lastModifiedBy>卓大 小杉</cp:lastModifiedBy>
  <cp:revision>134</cp:revision>
  <cp:lastPrinted>2016-04-21T16:42:15Z</cp:lastPrinted>
  <dcterms:created xsi:type="dcterms:W3CDTF">2015-07-15T00:33:00Z</dcterms:created>
  <dcterms:modified xsi:type="dcterms:W3CDTF">2023-10-06T06:24:37Z</dcterms:modified>
</cp:coreProperties>
</file>